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8" r:id="rId1"/>
  </p:sldMasterIdLst>
  <p:notesMasterIdLst>
    <p:notesMasterId r:id="rId22"/>
  </p:notesMasterIdLst>
  <p:sldIdLst>
    <p:sldId id="256" r:id="rId2"/>
    <p:sldId id="261" r:id="rId3"/>
    <p:sldId id="257" r:id="rId4"/>
    <p:sldId id="258" r:id="rId5"/>
    <p:sldId id="259" r:id="rId6"/>
    <p:sldId id="260" r:id="rId7"/>
    <p:sldId id="262" r:id="rId8"/>
    <p:sldId id="267" r:id="rId9"/>
    <p:sldId id="268" r:id="rId10"/>
    <p:sldId id="263" r:id="rId11"/>
    <p:sldId id="264" r:id="rId12"/>
    <p:sldId id="266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FF0000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8" autoAdjust="0"/>
    <p:restoredTop sz="94670" autoAdjust="0"/>
  </p:normalViewPr>
  <p:slideViewPr>
    <p:cSldViewPr>
      <p:cViewPr varScale="1">
        <p:scale>
          <a:sx n="68" d="100"/>
          <a:sy n="68" d="100"/>
        </p:scale>
        <p:origin x="145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B14E1266-667C-4010-BD22-6ADA17F693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FBF26B9-BB54-4738-A90A-B00FFA553D8D}" type="slidenum">
              <a:rPr lang="ru-RU">
                <a:latin typeface="Arial" pitchFamily="34" charset="0"/>
              </a:rPr>
              <a:pPr/>
              <a:t>9</a:t>
            </a:fld>
            <a:endParaRPr lang="ru-RU">
              <a:latin typeface="Arial" pitchFamily="34" charset="0"/>
            </a:endParaRPr>
          </a:p>
        </p:txBody>
      </p:sp>
      <p:sp>
        <p:nvSpPr>
          <p:cNvPr id="17411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2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>
              <a:latin typeface="Arial" pitchFamily="34" charset="0"/>
            </a:endParaRPr>
          </a:p>
        </p:txBody>
      </p:sp>
      <p:sp>
        <p:nvSpPr>
          <p:cNvPr id="18436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92DDC347-3F5F-4072-848E-DF223B6A0A36}" type="slidenum">
              <a:rPr lang="ru-RU" sz="1200">
                <a:latin typeface="+mn-lt"/>
              </a:rPr>
              <a:pPr algn="r">
                <a:defRPr/>
              </a:pPr>
              <a:t>9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6A3FC-F822-4C25-9033-56D0905038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CE785-5FB0-412E-AE11-1162AF9FF6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E1EBA-B200-4E40-891E-A96890D6F8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AFAC5-2242-4E93-B041-BB45C2E854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815E49-4595-4CA9-A384-08D26B89AE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F1070-D204-4F42-9393-4952A9B190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661CEB-1709-4B48-A377-B21CDEDF71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81A95-0DC5-4DDA-BC02-428A046862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C7AD7-BB86-4873-BE7C-707AB24130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D23EB0-033B-4FEE-8FD0-EF7CB1D36B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CFC10-1CCB-40B0-9DF3-928DB2DCC9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 smtClean="0">
                <a:solidFill>
                  <a:schemeClr val="tx1">
                    <a:shade val="5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109E8E74-6C14-4745-975A-792884CADA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41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pitchFamily="34" charset="0"/>
        </a:defRPr>
      </a:lvl9pPr>
    </p:titleStyle>
    <p:bodyStyle>
      <a:lvl1pPr marL="547688" indent="-411163" algn="l" rtl="0" fontAlgn="base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../media/image26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12" Type="http://schemas.openxmlformats.org/officeDocument/2006/relationships/image" Target="../media/image25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C45-17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1187450" y="0"/>
            <a:ext cx="6548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7" descr="C44-0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75450" y="3933825"/>
            <a:ext cx="236855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6" name="WordArt 10"/>
          <p:cNvSpPr>
            <a:spLocks noChangeArrowheads="1" noChangeShapeType="1" noTextEdit="1"/>
          </p:cNvSpPr>
          <p:nvPr/>
        </p:nvSpPr>
        <p:spPr bwMode="auto">
          <a:xfrm>
            <a:off x="0" y="3733800"/>
            <a:ext cx="7010400" cy="260985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r>
              <a:rPr lang="ru-RU" sz="3600" b="1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4D0808"/>
                    </a:gs>
                    <a:gs pos="30000">
                      <a:srgbClr val="FF0300"/>
                    </a:gs>
                    <a:gs pos="55000">
                      <a:srgbClr val="FF7A00"/>
                    </a:gs>
                    <a:gs pos="100000">
                      <a:srgbClr val="FFF2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Здоровый дух</a:t>
            </a:r>
          </a:p>
        </p:txBody>
      </p:sp>
      <p:sp>
        <p:nvSpPr>
          <p:cNvPr id="4107" name="WordArt 11"/>
          <p:cNvSpPr>
            <a:spLocks noChangeArrowheads="1" noChangeShapeType="1" noTextEdit="1"/>
          </p:cNvSpPr>
          <p:nvPr/>
        </p:nvSpPr>
        <p:spPr bwMode="auto">
          <a:xfrm>
            <a:off x="1371600" y="1524000"/>
            <a:ext cx="6553200" cy="1676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22225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В здоровом теле</a:t>
            </a:r>
          </a:p>
        </p:txBody>
      </p:sp>
      <p:pic>
        <p:nvPicPr>
          <p:cNvPr id="3078" name="Picture 12" descr="C03-3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692275" cy="160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6" grpId="0" animBg="1"/>
      <p:bldP spid="410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0" descr="C45-17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1143000" y="0"/>
            <a:ext cx="6548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1" name="Rectangle 7"/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772400" cy="2971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7200" i="1">
                <a:solidFill>
                  <a:srgbClr val="FF0000"/>
                </a:solidFill>
              </a:rPr>
              <a:t>Режим</a:t>
            </a:r>
            <a:r>
              <a:rPr lang="ru-RU" sz="7200">
                <a:solidFill>
                  <a:srgbClr val="FF0000"/>
                </a:solidFill>
              </a:rPr>
              <a:t> дня: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0" name="Picture 6" descr="Копия rezhim_dny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5260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7" descr="Копия (2) rezhim_dny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14800" y="0"/>
            <a:ext cx="2057400" cy="182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8" descr="Копия (3) rezhim_dny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24625" y="0"/>
            <a:ext cx="2314575" cy="175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Picture 9" descr="rezhim_dny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33600" y="0"/>
            <a:ext cx="1981200" cy="169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5" name="Picture 11" descr="Копия (6) rezhim_dnya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209800"/>
            <a:ext cx="21336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6" name="Picture 12" descr="Копия (4) rezhim_dnya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4114800"/>
            <a:ext cx="1828800" cy="17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8" name="Picture 14" descr="Копия (5) rezhim_dnya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981200" y="4724400"/>
            <a:ext cx="220980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9" name="Picture 15" descr="Копия (8) rezhim_dnya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705600" y="4572000"/>
            <a:ext cx="2286000" cy="170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0" name="Picture 16" descr="Копия (10) rezhim_dnya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343400" y="4343400"/>
            <a:ext cx="2438400" cy="198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1" name="Picture 17" descr="Копия (7) rezhim_dnya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743200" y="2057400"/>
            <a:ext cx="1905000" cy="177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3" name="Picture 19" descr="post-214038-1300870371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876800" y="2133600"/>
            <a:ext cx="19812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45" name="Rectangle 21"/>
          <p:cNvSpPr>
            <a:spLocks noChangeArrowheads="1"/>
          </p:cNvSpPr>
          <p:nvPr/>
        </p:nvSpPr>
        <p:spPr bwMode="auto">
          <a:xfrm>
            <a:off x="1066800" y="258763"/>
            <a:ext cx="914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ru-RU" sz="1400"/>
              <a:t>6.30</a:t>
            </a:r>
          </a:p>
        </p:txBody>
      </p:sp>
      <p:sp>
        <p:nvSpPr>
          <p:cNvPr id="26646" name="Rectangle 22"/>
          <p:cNvSpPr>
            <a:spLocks noChangeArrowheads="1"/>
          </p:cNvSpPr>
          <p:nvPr/>
        </p:nvSpPr>
        <p:spPr bwMode="auto">
          <a:xfrm>
            <a:off x="1981200" y="1371600"/>
            <a:ext cx="1066800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ru-RU" sz="1400"/>
              <a:t>6.30-6.45</a:t>
            </a:r>
          </a:p>
        </p:txBody>
      </p:sp>
      <p:sp>
        <p:nvSpPr>
          <p:cNvPr id="26647" name="Rectangle 23"/>
          <p:cNvSpPr>
            <a:spLocks noChangeArrowheads="1"/>
          </p:cNvSpPr>
          <p:nvPr/>
        </p:nvSpPr>
        <p:spPr bwMode="auto">
          <a:xfrm>
            <a:off x="5181600" y="3048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/>
              <a:t>6.45-7.00</a:t>
            </a:r>
          </a:p>
        </p:txBody>
      </p:sp>
      <p:sp>
        <p:nvSpPr>
          <p:cNvPr id="26648" name="Rectangle 24"/>
          <p:cNvSpPr>
            <a:spLocks noChangeArrowheads="1"/>
          </p:cNvSpPr>
          <p:nvPr/>
        </p:nvSpPr>
        <p:spPr bwMode="auto">
          <a:xfrm>
            <a:off x="6400800" y="304800"/>
            <a:ext cx="9318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/>
              <a:t>7.00-7.20</a:t>
            </a:r>
          </a:p>
        </p:txBody>
      </p:sp>
      <p:sp>
        <p:nvSpPr>
          <p:cNvPr id="26649" name="Rectangle 25"/>
          <p:cNvSpPr>
            <a:spLocks noChangeArrowheads="1"/>
          </p:cNvSpPr>
          <p:nvPr/>
        </p:nvSpPr>
        <p:spPr bwMode="auto">
          <a:xfrm>
            <a:off x="533400" y="3429000"/>
            <a:ext cx="990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/>
              <a:t>7.30</a:t>
            </a:r>
          </a:p>
        </p:txBody>
      </p:sp>
      <p:sp>
        <p:nvSpPr>
          <p:cNvPr id="26650" name="Rectangle 26"/>
          <p:cNvSpPr>
            <a:spLocks noChangeArrowheads="1"/>
          </p:cNvSpPr>
          <p:nvPr/>
        </p:nvSpPr>
        <p:spPr bwMode="auto">
          <a:xfrm>
            <a:off x="3048000" y="3657600"/>
            <a:ext cx="10302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8.00-14.00</a:t>
            </a:r>
          </a:p>
        </p:txBody>
      </p:sp>
      <p:sp>
        <p:nvSpPr>
          <p:cNvPr id="26651" name="Rectangle 27"/>
          <p:cNvSpPr>
            <a:spLocks noChangeArrowheads="1"/>
          </p:cNvSpPr>
          <p:nvPr/>
        </p:nvSpPr>
        <p:spPr bwMode="auto">
          <a:xfrm>
            <a:off x="4953000" y="3505200"/>
            <a:ext cx="6270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12.00</a:t>
            </a:r>
          </a:p>
        </p:txBody>
      </p:sp>
      <p:pic>
        <p:nvPicPr>
          <p:cNvPr id="26653" name="Picture 29" descr="rezhim_dnya (1)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010400" y="2057400"/>
            <a:ext cx="1693863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54" name="Rectangle 30"/>
          <p:cNvSpPr>
            <a:spLocks noChangeArrowheads="1"/>
          </p:cNvSpPr>
          <p:nvPr/>
        </p:nvSpPr>
        <p:spPr bwMode="auto">
          <a:xfrm>
            <a:off x="7454900" y="3860800"/>
            <a:ext cx="6270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14.30</a:t>
            </a:r>
          </a:p>
        </p:txBody>
      </p:sp>
      <p:sp>
        <p:nvSpPr>
          <p:cNvPr id="26655" name="Rectangle 31"/>
          <p:cNvSpPr>
            <a:spLocks noChangeArrowheads="1"/>
          </p:cNvSpPr>
          <p:nvPr/>
        </p:nvSpPr>
        <p:spPr bwMode="auto">
          <a:xfrm>
            <a:off x="117475" y="5842000"/>
            <a:ext cx="11287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15.00-16.30</a:t>
            </a:r>
          </a:p>
        </p:txBody>
      </p:sp>
      <p:sp>
        <p:nvSpPr>
          <p:cNvPr id="26656" name="Rectangle 32"/>
          <p:cNvSpPr>
            <a:spLocks noChangeArrowheads="1"/>
          </p:cNvSpPr>
          <p:nvPr/>
        </p:nvSpPr>
        <p:spPr bwMode="auto">
          <a:xfrm>
            <a:off x="1889125" y="6299200"/>
            <a:ext cx="11287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16.30-18.30</a:t>
            </a:r>
          </a:p>
        </p:txBody>
      </p:sp>
      <p:sp>
        <p:nvSpPr>
          <p:cNvPr id="26657" name="Rectangle 33"/>
          <p:cNvSpPr>
            <a:spLocks noChangeArrowheads="1"/>
          </p:cNvSpPr>
          <p:nvPr/>
        </p:nvSpPr>
        <p:spPr bwMode="auto">
          <a:xfrm>
            <a:off x="4038600" y="4800600"/>
            <a:ext cx="11287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18.30-19.00</a:t>
            </a:r>
          </a:p>
        </p:txBody>
      </p:sp>
      <p:sp>
        <p:nvSpPr>
          <p:cNvPr id="26658" name="Rectangle 34"/>
          <p:cNvSpPr>
            <a:spLocks noChangeArrowheads="1"/>
          </p:cNvSpPr>
          <p:nvPr/>
        </p:nvSpPr>
        <p:spPr bwMode="auto">
          <a:xfrm>
            <a:off x="8516938" y="5410200"/>
            <a:ext cx="6270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22.00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266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266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000"/>
                            </p:stCondLst>
                            <p:childTnLst>
                              <p:par>
                                <p:cTn id="4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0"/>
                            </p:stCondLst>
                            <p:childTnLst>
                              <p:par>
                                <p:cTn id="56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" fill="hold"/>
                                        <p:tgtEl>
                                          <p:spTgt spid="266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0"/>
                            </p:stCondLst>
                            <p:childTnLst>
                              <p:par>
                                <p:cTn id="6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2000"/>
                            </p:stCondLst>
                            <p:childTnLst>
                              <p:par>
                                <p:cTn id="6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9" dur="1" fill="hold"/>
                                        <p:tgtEl>
                                          <p:spTgt spid="266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2000"/>
                            </p:stCondLst>
                            <p:childTnLst>
                              <p:par>
                                <p:cTn id="7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4000"/>
                            </p:stCondLst>
                            <p:childTnLst>
                              <p:par>
                                <p:cTn id="78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0" dur="1" fill="hold"/>
                                        <p:tgtEl>
                                          <p:spTgt spid="2665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4000"/>
                            </p:stCondLst>
                            <p:childTnLst>
                              <p:par>
                                <p:cTn id="8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266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66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26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26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6000"/>
                            </p:stCondLst>
                            <p:childTnLst>
                              <p:par>
                                <p:cTn id="8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1" dur="1" fill="hold"/>
                                        <p:tgtEl>
                                          <p:spTgt spid="266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6000"/>
                            </p:stCondLst>
                            <p:childTnLst>
                              <p:par>
                                <p:cTn id="9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8000"/>
                            </p:stCondLst>
                            <p:childTnLst>
                              <p:par>
                                <p:cTn id="100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2" dur="1" fill="hold"/>
                                        <p:tgtEl>
                                          <p:spTgt spid="2665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8000"/>
                            </p:stCondLst>
                            <p:childTnLst>
                              <p:par>
                                <p:cTn id="10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0000"/>
                            </p:stCondLst>
                            <p:childTnLst>
                              <p:par>
                                <p:cTn id="111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3" dur="1" fill="hold"/>
                                        <p:tgtEl>
                                          <p:spTgt spid="2665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1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2000"/>
                            </p:stCondLst>
                            <p:childTnLst>
                              <p:par>
                                <p:cTn id="122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4" dur="1" fill="hold"/>
                                        <p:tgtEl>
                                          <p:spTgt spid="2665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2000"/>
                            </p:stCondLst>
                            <p:childTnLst>
                              <p:par>
                                <p:cTn id="12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4000"/>
                            </p:stCondLst>
                            <p:childTnLst>
                              <p:par>
                                <p:cTn id="13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5" dur="1" fill="hold"/>
                                        <p:tgtEl>
                                          <p:spTgt spid="266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45" grpId="0"/>
      <p:bldP spid="26646" grpId="0"/>
      <p:bldP spid="26647" grpId="0"/>
      <p:bldP spid="26648" grpId="0"/>
      <p:bldP spid="26649" grpId="0"/>
      <p:bldP spid="26650" grpId="0"/>
      <p:bldP spid="26651" grpId="0"/>
      <p:bldP spid="26654" grpId="0"/>
      <p:bldP spid="26655" grpId="0"/>
      <p:bldP spid="26656" grpId="0"/>
      <p:bldP spid="26657" grpId="0"/>
      <p:bldP spid="2665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 descr="C45-17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1187450" y="0"/>
            <a:ext cx="6548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857250" y="457200"/>
            <a:ext cx="7429500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u="sng">
                <a:solidFill>
                  <a:srgbClr val="003366"/>
                </a:solidFill>
                <a:latin typeface="Verdana" pitchFamily="34" charset="0"/>
                <a:cs typeface="Arial" pitchFamily="34" charset="0"/>
              </a:rPr>
              <a:t>Скажи себе:</a:t>
            </a:r>
            <a:r>
              <a:rPr lang="ru-RU" sz="3600" b="1">
                <a:solidFill>
                  <a:srgbClr val="003366"/>
                </a:solidFill>
                <a:latin typeface="Verdana" pitchFamily="34" charset="0"/>
                <a:cs typeface="Arial" pitchFamily="34" charset="0"/>
              </a:rPr>
              <a:t> </a:t>
            </a:r>
          </a:p>
          <a:p>
            <a:endParaRPr lang="ru-RU" sz="3600" b="1">
              <a:solidFill>
                <a:srgbClr val="003366"/>
              </a:solidFill>
              <a:latin typeface="Verdana" pitchFamily="34" charset="0"/>
              <a:cs typeface="Arial" pitchFamily="34" charset="0"/>
            </a:endParaRPr>
          </a:p>
          <a:p>
            <a:r>
              <a:rPr lang="ru-RU" sz="4000" b="1">
                <a:solidFill>
                  <a:srgbClr val="FF0000"/>
                </a:solidFill>
                <a:latin typeface="Verdana" pitchFamily="34" charset="0"/>
                <a:cs typeface="Arial" pitchFamily="34" charset="0"/>
              </a:rPr>
              <a:t>«Я выбираю</a:t>
            </a:r>
          </a:p>
          <a:p>
            <a:endParaRPr lang="ru-RU" sz="4000" b="1">
              <a:solidFill>
                <a:srgbClr val="FF0000"/>
              </a:solidFill>
              <a:latin typeface="Verdana" pitchFamily="34" charset="0"/>
              <a:cs typeface="Arial" pitchFamily="34" charset="0"/>
            </a:endParaRPr>
          </a:p>
          <a:p>
            <a:r>
              <a:rPr lang="ru-RU" sz="4000" b="1">
                <a:solidFill>
                  <a:srgbClr val="FF0000"/>
                </a:solidFill>
                <a:latin typeface="Verdana" pitchFamily="34" charset="0"/>
                <a:cs typeface="Arial" pitchFamily="34" charset="0"/>
              </a:rPr>
              <a:t>здоровье, я выбираю </a:t>
            </a:r>
          </a:p>
          <a:p>
            <a:endParaRPr lang="ru-RU" sz="4000" b="1">
              <a:solidFill>
                <a:srgbClr val="FF0000"/>
              </a:solidFill>
              <a:latin typeface="Verdana" pitchFamily="34" charset="0"/>
              <a:cs typeface="Arial" pitchFamily="34" charset="0"/>
            </a:endParaRPr>
          </a:p>
          <a:p>
            <a:r>
              <a:rPr lang="ru-RU" sz="4000" b="1">
                <a:solidFill>
                  <a:srgbClr val="FF0000"/>
                </a:solidFill>
                <a:latin typeface="Verdana" pitchFamily="34" charset="0"/>
                <a:cs typeface="Arial" pitchFamily="34" charset="0"/>
              </a:rPr>
              <a:t>здоровый образ жизни!»</a:t>
            </a:r>
            <a:r>
              <a:rPr lang="ru-RU" sz="3600">
                <a:solidFill>
                  <a:srgbClr val="FF0000"/>
                </a:solidFill>
                <a:latin typeface="Verdana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Прогулки на свежем воздухе</a:t>
            </a:r>
          </a:p>
        </p:txBody>
      </p:sp>
      <p:pic>
        <p:nvPicPr>
          <p:cNvPr id="1026" name="Picture 2" descr="C:\Users\User\Desktop\Фото 1 мл\IMG_20180928_1116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219200"/>
            <a:ext cx="4089400" cy="3067050"/>
          </a:xfrm>
          <a:prstGeom prst="rect">
            <a:avLst/>
          </a:prstGeom>
          <a:noFill/>
        </p:spPr>
      </p:pic>
      <p:pic>
        <p:nvPicPr>
          <p:cNvPr id="1027" name="Picture 3" descr="C:\Users\User\Desktop\Фото 1 мл\IMG_20181205_1036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3048000"/>
            <a:ext cx="4800600" cy="3600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Вкусняшки! </a:t>
            </a:r>
          </a:p>
        </p:txBody>
      </p:sp>
      <p:pic>
        <p:nvPicPr>
          <p:cNvPr id="2050" name="Picture 2" descr="C:\Users\User\Desktop\Фото 1 мл\IMG_20190222_0841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066800"/>
            <a:ext cx="4622800" cy="3467100"/>
          </a:xfrm>
          <a:prstGeom prst="rect">
            <a:avLst/>
          </a:prstGeom>
          <a:noFill/>
        </p:spPr>
      </p:pic>
      <p:pic>
        <p:nvPicPr>
          <p:cNvPr id="2051" name="Picture 3" descr="C:\Users\User\Desktop\Фото 1 мл\IMG_20190304_0925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3162300"/>
            <a:ext cx="4724400" cy="3543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3600" y="274638"/>
            <a:ext cx="2743200" cy="63976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3074" name="Picture 2" descr="C:\Users\User\Desktop\Фото 1 мл\IMG_20190227_0958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52400"/>
            <a:ext cx="4267200" cy="3200400"/>
          </a:xfrm>
          <a:prstGeom prst="rect">
            <a:avLst/>
          </a:prstGeom>
          <a:noFill/>
        </p:spPr>
      </p:pic>
      <p:pic>
        <p:nvPicPr>
          <p:cNvPr id="3075" name="Picture 3" descr="C:\Users\User\Desktop\фото 2 мл\20200114_0809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249130" y="258920"/>
            <a:ext cx="3429000" cy="3657600"/>
          </a:xfrm>
          <a:prstGeom prst="rect">
            <a:avLst/>
          </a:prstGeom>
          <a:noFill/>
        </p:spPr>
      </p:pic>
      <p:pic>
        <p:nvPicPr>
          <p:cNvPr id="3076" name="Picture 4" descr="C:\Users\User\Desktop\фото 2 мл\20200114_0820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3505200" y="3124200"/>
            <a:ext cx="4267200" cy="3200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User\Desktop\фото 2 мл\20200318_111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0"/>
            <a:ext cx="5384800" cy="4038600"/>
          </a:xfrm>
          <a:prstGeom prst="rect">
            <a:avLst/>
          </a:prstGeom>
          <a:noFill/>
        </p:spPr>
      </p:pic>
      <p:pic>
        <p:nvPicPr>
          <p:cNvPr id="4098" name="Picture 2" descr="C:\Users\User\Desktop\Фото 1 мл\IMG_20190528_0955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2800350"/>
            <a:ext cx="5105400" cy="3829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Фото 1 мл\IMG_20190529_0915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4775200" cy="3581400"/>
          </a:xfrm>
          <a:prstGeom prst="rect">
            <a:avLst/>
          </a:prstGeom>
          <a:noFill/>
        </p:spPr>
      </p:pic>
      <p:pic>
        <p:nvPicPr>
          <p:cNvPr id="5123" name="Picture 3" descr="C:\Users\User\Desktop\Фото 1 мл\IMG_20190529_0918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3238500"/>
            <a:ext cx="4622800" cy="3467100"/>
          </a:xfrm>
          <a:prstGeom prst="rect">
            <a:avLst/>
          </a:prstGeom>
          <a:noFill/>
        </p:spPr>
      </p:pic>
      <p:pic>
        <p:nvPicPr>
          <p:cNvPr id="5124" name="Picture 4" descr="C:\Users\User\Desktop\фото 2 мл\20191220_0837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3429000"/>
            <a:ext cx="4368800" cy="3276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User\Desktop\2 МЛ. ГР\Пед.совет 1.11.19\DSC_00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04800"/>
            <a:ext cx="5270500" cy="3504540"/>
          </a:xfrm>
          <a:prstGeom prst="rect">
            <a:avLst/>
          </a:prstGeom>
          <a:noFill/>
        </p:spPr>
      </p:pic>
      <p:pic>
        <p:nvPicPr>
          <p:cNvPr id="6146" name="Picture 2" descr="C:\Users\User\Desktop\2 МЛ. ГР\Пед.совет 1.11.19\DSC_0020.JPG"/>
          <p:cNvPicPr>
            <a:picLocks noChangeAspect="1" noChangeArrowheads="1"/>
          </p:cNvPicPr>
          <p:nvPr/>
        </p:nvPicPr>
        <p:blipFill>
          <a:blip r:embed="rId3" cstate="print"/>
          <a:srcRect b="20743"/>
          <a:stretch>
            <a:fillRect/>
          </a:stretch>
        </p:blipFill>
        <p:spPr bwMode="auto">
          <a:xfrm>
            <a:off x="4572000" y="4267200"/>
            <a:ext cx="4419600" cy="2329148"/>
          </a:xfrm>
          <a:prstGeom prst="rect">
            <a:avLst/>
          </a:prstGeom>
          <a:noFill/>
        </p:spPr>
      </p:pic>
      <p:pic>
        <p:nvPicPr>
          <p:cNvPr id="6148" name="Picture 4" descr="C:\Users\User\Desktop\фото 2 мл\20191226_1037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4000500"/>
            <a:ext cx="3810000" cy="2857500"/>
          </a:xfrm>
          <a:prstGeom prst="rect">
            <a:avLst/>
          </a:prstGeom>
          <a:noFill/>
        </p:spPr>
      </p:pic>
      <p:pic>
        <p:nvPicPr>
          <p:cNvPr id="6149" name="Picture 5" descr="C:\Users\User\Desktop\фото 2 мл\20200318_0931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5054600" y="660400"/>
            <a:ext cx="4064000" cy="304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фото 2 мл\20200313_1507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190500" y="1104900"/>
            <a:ext cx="4572000" cy="3429000"/>
          </a:xfrm>
          <a:prstGeom prst="rect">
            <a:avLst/>
          </a:prstGeom>
          <a:noFill/>
        </p:spPr>
      </p:pic>
      <p:pic>
        <p:nvPicPr>
          <p:cNvPr id="7171" name="Picture 3" descr="C:\Users\User\Desktop\фото 2 мл\20200313_1507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245100" y="3213100"/>
            <a:ext cx="3759200" cy="2819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C45-17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1187450" y="0"/>
            <a:ext cx="6548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09600"/>
            <a:ext cx="8077200" cy="9906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</a:t>
            </a:r>
            <a:r>
              <a:rPr 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XXI</a:t>
            </a:r>
            <a:r>
              <a:rPr lang="ru-RU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веке быть здоровым, умным и успешным –</a:t>
            </a:r>
            <a:br>
              <a:rPr lang="ru-RU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модно и престижно!</a:t>
            </a:r>
            <a:br>
              <a:rPr lang="ru-RU" sz="2800">
                <a:solidFill>
                  <a:srgbClr val="FF0000"/>
                </a:solidFill>
              </a:rPr>
            </a:br>
            <a:endParaRPr lang="ru-RU" sz="2800">
              <a:solidFill>
                <a:srgbClr val="FF0000"/>
              </a:solidFill>
            </a:endParaRPr>
          </a:p>
        </p:txBody>
      </p:sp>
      <p:pic>
        <p:nvPicPr>
          <p:cNvPr id="10246" name="Picture 6" descr="3084559_larg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1400" y="1905000"/>
            <a:ext cx="1976438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7" descr="businessma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67400" y="2057400"/>
            <a:ext cx="2857500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8" descr="dieta_176_13__2_7533_befgkmsvx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1000" y="1828800"/>
            <a:ext cx="2895600" cy="240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фото 2 мл\20200318_110058.jpg"/>
          <p:cNvPicPr>
            <a:picLocks noChangeAspect="1" noChangeArrowheads="1"/>
          </p:cNvPicPr>
          <p:nvPr/>
        </p:nvPicPr>
        <p:blipFill>
          <a:blip r:embed="rId2" cstate="print"/>
          <a:srcRect b="21461"/>
          <a:stretch>
            <a:fillRect/>
          </a:stretch>
        </p:blipFill>
        <p:spPr bwMode="auto">
          <a:xfrm>
            <a:off x="304800" y="304800"/>
            <a:ext cx="5562600" cy="3276600"/>
          </a:xfrm>
          <a:prstGeom prst="rect">
            <a:avLst/>
          </a:prstGeom>
          <a:noFill/>
        </p:spPr>
      </p:pic>
      <p:pic>
        <p:nvPicPr>
          <p:cNvPr id="8195" name="Picture 3" descr="C:\Users\User\Desktop\фото 2 мл\20200318_1105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715000" y="685800"/>
            <a:ext cx="3657600" cy="2743200"/>
          </a:xfrm>
          <a:prstGeom prst="rect">
            <a:avLst/>
          </a:prstGeom>
          <a:noFill/>
        </p:spPr>
      </p:pic>
      <p:pic>
        <p:nvPicPr>
          <p:cNvPr id="8196" name="Picture 4" descr="C:\Users\User\Desktop\фото 2 мл\20200318_1108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3200400"/>
            <a:ext cx="4495800" cy="3371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C45-17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1187450" y="0"/>
            <a:ext cx="6548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201136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600">
                <a:solidFill>
                  <a:srgbClr val="FF0000"/>
                </a:solidFill>
              </a:rPr>
              <a:t>Знаешь ли ты, </a:t>
            </a:r>
            <a:br>
              <a:rPr lang="ru-RU" sz="3600">
                <a:solidFill>
                  <a:srgbClr val="FF0000"/>
                </a:solidFill>
              </a:rPr>
            </a:br>
            <a:r>
              <a:rPr lang="ru-RU" sz="3600">
                <a:solidFill>
                  <a:srgbClr val="FF0000"/>
                </a:solidFill>
              </a:rPr>
              <a:t>что здоровый образ жизни – это:</a:t>
            </a:r>
            <a:br>
              <a:rPr lang="ru-RU" sz="3600">
                <a:solidFill>
                  <a:srgbClr val="C00000"/>
                </a:solidFill>
              </a:rPr>
            </a:br>
            <a:endParaRPr lang="ru-RU" sz="3600">
              <a:solidFill>
                <a:srgbClr val="C00000"/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b="1">
                <a:solidFill>
                  <a:srgbClr val="003366"/>
                </a:solidFill>
              </a:rPr>
              <a:t>активные занятия физкультурой и спортом</a:t>
            </a:r>
          </a:p>
          <a:p>
            <a:pPr>
              <a:buFont typeface="Wingdings" pitchFamily="2" charset="2"/>
              <a:buChar char="ü"/>
            </a:pPr>
            <a:r>
              <a:rPr lang="ru-RU" b="1">
                <a:solidFill>
                  <a:srgbClr val="003366"/>
                </a:solidFill>
              </a:rPr>
              <a:t>правильное питание</a:t>
            </a:r>
          </a:p>
          <a:p>
            <a:pPr>
              <a:buFont typeface="Wingdings" pitchFamily="2" charset="2"/>
              <a:buChar char="ü"/>
            </a:pPr>
            <a:r>
              <a:rPr lang="ru-RU" b="1">
                <a:solidFill>
                  <a:srgbClr val="003366"/>
                </a:solidFill>
              </a:rPr>
              <a:t>хорошее настроение</a:t>
            </a:r>
          </a:p>
          <a:p>
            <a:pPr>
              <a:buFont typeface="Wingdings" pitchFamily="2" charset="2"/>
              <a:buChar char="ü"/>
            </a:pPr>
            <a:r>
              <a:rPr lang="ru-RU" b="1">
                <a:solidFill>
                  <a:srgbClr val="003366"/>
                </a:solidFill>
              </a:rPr>
              <a:t>отказ от курения</a:t>
            </a:r>
          </a:p>
          <a:p>
            <a:pPr>
              <a:buFont typeface="Wingdings" pitchFamily="2" charset="2"/>
              <a:buChar char="ü"/>
            </a:pPr>
            <a:r>
              <a:rPr lang="ru-RU" b="1">
                <a:solidFill>
                  <a:srgbClr val="003366"/>
                </a:solidFill>
              </a:rPr>
              <a:t>«нет» наркотикам, пиву и другим алкогольным напиткам </a:t>
            </a:r>
          </a:p>
          <a:p>
            <a:pPr>
              <a:buFont typeface="Wingdings" pitchFamily="2" charset="2"/>
              <a:buChar char="Ø"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0"/>
                            </p:stCondLst>
                            <p:childTnLst>
                              <p:par>
                                <p:cTn id="3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6" descr="C45-17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1187450" y="0"/>
            <a:ext cx="6548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>
                <a:solidFill>
                  <a:srgbClr val="FF0000"/>
                </a:solidFill>
              </a:rPr>
              <a:t>Здоровый образ жизни – это активные занятия физкультурой и спортом</a:t>
            </a:r>
            <a:br>
              <a:rPr lang="ru-RU" sz="2800">
                <a:solidFill>
                  <a:srgbClr val="FF0000"/>
                </a:solidFill>
              </a:rPr>
            </a:br>
            <a:endParaRPr lang="ru-RU" sz="2800">
              <a:solidFill>
                <a:srgbClr val="FF0000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pPr>
              <a:buFontTx/>
              <a:buNone/>
            </a:pPr>
            <a:r>
              <a:rPr lang="ru-RU" b="1">
                <a:solidFill>
                  <a:srgbClr val="003366"/>
                </a:solidFill>
              </a:rPr>
              <a:t>   Помни:</a:t>
            </a:r>
            <a:r>
              <a:rPr lang="ru-RU">
                <a:solidFill>
                  <a:srgbClr val="003366"/>
                </a:solidFill>
              </a:rPr>
              <a:t> если мало двигаться и долго находиться в одной позе, появятся нарушения осанки, сутулость, искривление позвоночника. Это приводит к снижению </a:t>
            </a:r>
            <a:r>
              <a:rPr lang="ru-RU" b="1">
                <a:solidFill>
                  <a:srgbClr val="003366"/>
                </a:solidFill>
              </a:rPr>
              <a:t>физической и умственной активности</a:t>
            </a:r>
            <a:r>
              <a:rPr lang="ru-RU">
                <a:solidFill>
                  <a:srgbClr val="003366"/>
                </a:solidFill>
              </a:rPr>
              <a:t>.</a:t>
            </a:r>
          </a:p>
          <a:p>
            <a:endParaRPr lang="ru-RU"/>
          </a:p>
        </p:txBody>
      </p:sp>
      <p:pic>
        <p:nvPicPr>
          <p:cNvPr id="4" name="Picture 5" descr="Darwinian"/>
          <p:cNvPicPr>
            <a:picLocks noChangeAspect="1" noChangeArrowheads="1"/>
          </p:cNvPicPr>
          <p:nvPr/>
        </p:nvPicPr>
        <p:blipFill>
          <a:blip r:embed="rId3"/>
          <a:srcRect l="998" t="2457" r="1164" b="18936"/>
          <a:stretch>
            <a:fillRect/>
          </a:stretch>
        </p:blipFill>
        <p:spPr bwMode="auto">
          <a:xfrm>
            <a:off x="609600" y="4267200"/>
            <a:ext cx="7467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C45-17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1187450" y="0"/>
            <a:ext cx="6548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-main-pic" descr="Картинка 4 из 1498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72025" y="2743200"/>
            <a:ext cx="4371975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6781800" cy="4525963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ru-RU"/>
              <a:t> </a:t>
            </a:r>
            <a:r>
              <a:rPr lang="ru-RU">
                <a:solidFill>
                  <a:srgbClr val="003366"/>
                </a:solidFill>
              </a:rPr>
              <a:t>В пище содержатся основные </a:t>
            </a:r>
            <a:r>
              <a:rPr lang="ru-RU" b="1">
                <a:solidFill>
                  <a:srgbClr val="003366"/>
                </a:solidFill>
              </a:rPr>
              <a:t>питательные вещества</a:t>
            </a:r>
            <a:r>
              <a:rPr lang="ru-RU">
                <a:solidFill>
                  <a:srgbClr val="003366"/>
                </a:solidFill>
              </a:rPr>
              <a:t>, которые являются </a:t>
            </a:r>
          </a:p>
          <a:p>
            <a:pPr marL="609600" indent="-609600">
              <a:buFont typeface="Wingdings" pitchFamily="2" charset="2"/>
              <a:buChar char="ü"/>
            </a:pPr>
            <a:r>
              <a:rPr lang="ru-RU">
                <a:solidFill>
                  <a:srgbClr val="003366"/>
                </a:solidFill>
              </a:rPr>
              <a:t>строительным материалом для организма человека, </a:t>
            </a:r>
          </a:p>
          <a:p>
            <a:pPr marL="609600" indent="-609600">
              <a:buFont typeface="Wingdings" pitchFamily="2" charset="2"/>
              <a:buChar char="ü"/>
            </a:pPr>
            <a:r>
              <a:rPr lang="ru-RU">
                <a:solidFill>
                  <a:srgbClr val="003366"/>
                </a:solidFill>
              </a:rPr>
              <a:t>источником энергии, </a:t>
            </a:r>
          </a:p>
          <a:p>
            <a:pPr marL="609600" indent="-609600">
              <a:buFont typeface="Wingdings" pitchFamily="2" charset="2"/>
              <a:buChar char="ü"/>
            </a:pPr>
            <a:r>
              <a:rPr lang="ru-RU">
                <a:solidFill>
                  <a:srgbClr val="003366"/>
                </a:solidFill>
              </a:rPr>
              <a:t>укрепляют иммунитет.</a:t>
            </a:r>
          </a:p>
          <a:p>
            <a:pPr marL="609600" indent="-609600">
              <a:buFont typeface="Wingdings" pitchFamily="2" charset="2"/>
              <a:buChar char="ü"/>
            </a:pPr>
            <a:endParaRPr lang="ru-RU"/>
          </a:p>
        </p:txBody>
      </p:sp>
      <p:sp>
        <p:nvSpPr>
          <p:cNvPr id="2" name="Заголовок 1"/>
          <p:cNvSpPr txBox="1">
            <a:spLocks/>
          </p:cNvSpPr>
          <p:nvPr/>
        </p:nvSpPr>
        <p:spPr>
          <a:xfrm>
            <a:off x="1173643" y="277260"/>
            <a:ext cx="6795127" cy="1132513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>
                <a:ln w="6350">
                  <a:noFill/>
                </a:ln>
                <a:solidFill>
                  <a:srgbClr val="0033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Здоровый образ жизни </a:t>
            </a:r>
            <a:br>
              <a:rPr lang="ru-RU" sz="3200" b="1" dirty="0">
                <a:ln w="6350">
                  <a:noFill/>
                </a:ln>
                <a:solidFill>
                  <a:srgbClr val="0033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3200" b="1" dirty="0">
                <a:ln w="6350">
                  <a:noFill/>
                </a:ln>
                <a:solidFill>
                  <a:srgbClr val="0033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  <a:ea typeface="+mj-ea"/>
                <a:cs typeface="+mj-cs"/>
              </a:rPr>
              <a:t>П</a:t>
            </a:r>
            <a:r>
              <a:rPr lang="ru-RU" sz="3200" b="1" dirty="0">
                <a:ln w="6350">
                  <a:noFill/>
                </a:ln>
                <a:solidFill>
                  <a:srgbClr val="00336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равильное питание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11 из 325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524000"/>
            <a:ext cx="22098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304800"/>
            <a:ext cx="8229600" cy="990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Помни: вредные продукты организм отравят и здоровья не прибавят!</a:t>
            </a:r>
          </a:p>
        </p:txBody>
      </p:sp>
      <p:pic>
        <p:nvPicPr>
          <p:cNvPr id="4" name="i-main-pic" descr="Картинка 17 из 325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3962400"/>
            <a:ext cx="34290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-main-pic" descr="Картинка 28 из 325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81600" y="1600200"/>
            <a:ext cx="2632075" cy="213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-main-pic" descr="Картинка 35 из 3252"/>
          <p:cNvPicPr>
            <a:picLocks noChangeAspect="1" noChangeArrowheads="1"/>
          </p:cNvPicPr>
          <p:nvPr/>
        </p:nvPicPr>
        <p:blipFill>
          <a:blip r:embed="rId5"/>
          <a:srcRect l="6250" t="50008" r="12500" b="4166"/>
          <a:stretch>
            <a:fillRect/>
          </a:stretch>
        </p:blipFill>
        <p:spPr bwMode="auto">
          <a:xfrm>
            <a:off x="838200" y="4876800"/>
            <a:ext cx="29718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C45-17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1187450" y="0"/>
            <a:ext cx="6548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457200" y="2286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ru-RU" sz="33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Как вы считаете, что должен делать человек, чтобы сохранить и укрепить свое здоровье:</a:t>
            </a: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533400" y="1905000"/>
            <a:ext cx="8077200" cy="465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>
                <a:srgbClr val="003366"/>
              </a:buClr>
              <a:buSzPct val="120000"/>
              <a:buFont typeface="Wingdings" pitchFamily="2" charset="2"/>
              <a:buChar char="q"/>
            </a:pPr>
            <a:r>
              <a:rPr lang="ru-RU">
                <a:latin typeface="Times New Roman" pitchFamily="18" charset="0"/>
              </a:rPr>
              <a:t>  </a:t>
            </a:r>
            <a:r>
              <a:rPr lang="ru-RU" sz="2300" b="1">
                <a:solidFill>
                  <a:srgbClr val="003366"/>
                </a:solidFill>
                <a:latin typeface="Times New Roman" pitchFamily="18" charset="0"/>
              </a:rPr>
              <a:t>Соблюдать режим дня</a:t>
            </a:r>
          </a:p>
          <a:p>
            <a:pPr algn="l">
              <a:spcBef>
                <a:spcPct val="50000"/>
              </a:spcBef>
              <a:buFont typeface="Wingdings" pitchFamily="2" charset="2"/>
              <a:buChar char="q"/>
            </a:pPr>
            <a:r>
              <a:rPr lang="ru-RU" sz="2300" b="1">
                <a:solidFill>
                  <a:srgbClr val="003366"/>
                </a:solidFill>
                <a:latin typeface="Times New Roman" pitchFamily="18" charset="0"/>
              </a:rPr>
              <a:t>  Утро начинать с зарядки</a:t>
            </a:r>
          </a:p>
          <a:p>
            <a:pPr algn="l">
              <a:spcBef>
                <a:spcPct val="50000"/>
              </a:spcBef>
              <a:buFont typeface="Wingdings" pitchFamily="2" charset="2"/>
              <a:buChar char="q"/>
            </a:pPr>
            <a:r>
              <a:rPr lang="ru-RU" sz="2300" b="1">
                <a:solidFill>
                  <a:srgbClr val="003366"/>
                </a:solidFill>
                <a:latin typeface="Times New Roman" pitchFamily="18" charset="0"/>
              </a:rPr>
              <a:t>  Закалять свой организм</a:t>
            </a:r>
          </a:p>
          <a:p>
            <a:pPr algn="l">
              <a:spcBef>
                <a:spcPct val="50000"/>
              </a:spcBef>
              <a:buFont typeface="Wingdings" pitchFamily="2" charset="2"/>
              <a:buChar char="q"/>
            </a:pPr>
            <a:r>
              <a:rPr lang="ru-RU" sz="2300" b="1">
                <a:solidFill>
                  <a:srgbClr val="003366"/>
                </a:solidFill>
                <a:latin typeface="Times New Roman" pitchFamily="18" charset="0"/>
              </a:rPr>
              <a:t>  Правильно и регулярно питаться </a:t>
            </a:r>
          </a:p>
          <a:p>
            <a:pPr algn="l">
              <a:spcBef>
                <a:spcPct val="50000"/>
              </a:spcBef>
              <a:buFont typeface="Wingdings" pitchFamily="2" charset="2"/>
              <a:buChar char="q"/>
            </a:pPr>
            <a:r>
              <a:rPr lang="ru-RU" sz="2300" b="1">
                <a:solidFill>
                  <a:srgbClr val="003366"/>
                </a:solidFill>
                <a:latin typeface="Times New Roman" pitchFamily="18" charset="0"/>
              </a:rPr>
              <a:t>  Заниматься спортом, больше двигаться</a:t>
            </a:r>
          </a:p>
          <a:p>
            <a:pPr algn="l">
              <a:spcBef>
                <a:spcPct val="50000"/>
              </a:spcBef>
              <a:buFont typeface="Wingdings" pitchFamily="2" charset="2"/>
              <a:buChar char="q"/>
            </a:pPr>
            <a:r>
              <a:rPr lang="ru-RU" sz="2300" b="1">
                <a:solidFill>
                  <a:srgbClr val="003366"/>
                </a:solidFill>
                <a:latin typeface="Times New Roman" pitchFamily="18" charset="0"/>
              </a:rPr>
              <a:t>  Следить за своей осанкой</a:t>
            </a:r>
          </a:p>
          <a:p>
            <a:pPr algn="l">
              <a:spcBef>
                <a:spcPct val="50000"/>
              </a:spcBef>
              <a:buFont typeface="Wingdings" pitchFamily="2" charset="2"/>
              <a:buChar char="q"/>
            </a:pPr>
            <a:r>
              <a:rPr lang="ru-RU" sz="2300" b="1">
                <a:solidFill>
                  <a:srgbClr val="003366"/>
                </a:solidFill>
                <a:latin typeface="Times New Roman" pitchFamily="18" charset="0"/>
              </a:rPr>
              <a:t>  Не курить</a:t>
            </a:r>
          </a:p>
          <a:p>
            <a:pPr algn="l">
              <a:spcBef>
                <a:spcPct val="50000"/>
              </a:spcBef>
              <a:buFont typeface="Wingdings" pitchFamily="2" charset="2"/>
              <a:buChar char="q"/>
            </a:pPr>
            <a:r>
              <a:rPr lang="ru-RU" sz="2300" b="1">
                <a:solidFill>
                  <a:srgbClr val="003366"/>
                </a:solidFill>
                <a:latin typeface="Times New Roman" pitchFamily="18" charset="0"/>
              </a:rPr>
              <a:t>  Высыпаться</a:t>
            </a:r>
          </a:p>
          <a:p>
            <a:pPr algn="l">
              <a:spcBef>
                <a:spcPct val="50000"/>
              </a:spcBef>
              <a:buFont typeface="Wingdings" pitchFamily="2" charset="2"/>
              <a:buChar char="q"/>
            </a:pPr>
            <a:r>
              <a:rPr lang="ru-RU" sz="2300" b="1">
                <a:solidFill>
                  <a:srgbClr val="003366"/>
                </a:solidFill>
                <a:latin typeface="Times New Roman" pitchFamily="18" charset="0"/>
              </a:rPr>
              <a:t>  Всё вместе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6" descr="C45-17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1187450" y="0"/>
            <a:ext cx="6548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668338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ru-RU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Здоровый образ жизни</a:t>
            </a:r>
            <a:br>
              <a:rPr lang="ru-RU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r>
              <a:rPr lang="ru-RU" sz="32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Отказ от вредных привычек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668338" y="1828800"/>
            <a:ext cx="79248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rgbClr val="003399"/>
              </a:buClr>
              <a:buSzPct val="65000"/>
              <a:buFont typeface="Wingdings" pitchFamily="2" charset="2"/>
              <a:buChar char="Ø"/>
              <a:defRPr/>
            </a:pPr>
            <a:r>
              <a:rPr lang="ru-RU" sz="2800" kern="0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Курение, употребление пива и других алкогольных напитков, а также наркотиков – это вредные и опасные привычки!</a:t>
            </a:r>
          </a:p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endParaRPr lang="ru-RU" sz="2800" kern="0" dirty="0">
              <a:solidFill>
                <a:srgbClr val="0033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sp>
        <p:nvSpPr>
          <p:cNvPr id="4" name="Rectangle 5"/>
          <p:cNvSpPr txBox="1">
            <a:spLocks noChangeArrowheads="1"/>
          </p:cNvSpPr>
          <p:nvPr/>
        </p:nvSpPr>
        <p:spPr bwMode="auto">
          <a:xfrm>
            <a:off x="642938" y="3643313"/>
            <a:ext cx="60960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rgbClr val="003399"/>
              </a:buClr>
              <a:buSzPct val="65000"/>
              <a:buFont typeface="Wingdings" pitchFamily="2" charset="2"/>
              <a:buChar char="Ø"/>
              <a:defRPr/>
            </a:pPr>
            <a:r>
              <a:rPr lang="ru-RU" sz="2800" kern="0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Пороки злые победим!</a:t>
            </a:r>
          </a:p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ru-RU" sz="2800" kern="0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Мы вправе сами выбирать:</a:t>
            </a:r>
          </a:p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ru-RU" sz="2800" kern="0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В здоровье долго жить счастливо</a:t>
            </a:r>
          </a:p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ru-RU" sz="2800" kern="0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Или в болезнях умирать.</a:t>
            </a:r>
          </a:p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endParaRPr lang="ru-RU" sz="2400" kern="0" dirty="0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pic>
        <p:nvPicPr>
          <p:cNvPr id="5" name="i-main-pic" descr="Картинка 19 из 24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75" y="3071813"/>
            <a:ext cx="2303463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7" descr="C45-17"/>
          <p:cNvPicPr>
            <a:picLocks noChangeAspect="1" noChangeArrowheads="1"/>
          </p:cNvPicPr>
          <p:nvPr/>
        </p:nvPicPr>
        <p:blipFill>
          <a:blip r:embed="rId3">
            <a:lum bright="70000" contrast="-70000"/>
          </a:blip>
          <a:srcRect/>
          <a:stretch>
            <a:fillRect/>
          </a:stretch>
        </p:blipFill>
        <p:spPr bwMode="auto">
          <a:xfrm>
            <a:off x="1187450" y="0"/>
            <a:ext cx="6548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785813" y="1000125"/>
            <a:ext cx="7358062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800" b="1">
                <a:solidFill>
                  <a:srgbClr val="003366"/>
                </a:solidFill>
                <a:latin typeface="Times New Roman" pitchFamily="18" charset="0"/>
              </a:rPr>
              <a:t>1. Курение – вредная привычка, мерзкая для обоняния, вредная для мозга и опасная для легких.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785813" y="2571750"/>
            <a:ext cx="750093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800" b="1">
                <a:solidFill>
                  <a:srgbClr val="003366"/>
                </a:solidFill>
                <a:latin typeface="Times New Roman" pitchFamily="18" charset="0"/>
              </a:rPr>
              <a:t>2. Помни: алкоголь убивает рано или поздно… ВСЕГДА!!!</a:t>
            </a:r>
            <a:endParaRPr lang="ru-RU" sz="2800">
              <a:latin typeface="Times New Roman" pitchFamily="18" charset="0"/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714375" y="3714750"/>
            <a:ext cx="85725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800" b="1">
                <a:solidFill>
                  <a:srgbClr val="003366"/>
                </a:solidFill>
                <a:latin typeface="Times New Roman" pitchFamily="18" charset="0"/>
              </a:rPr>
              <a:t>3. Никотиновая зависимость у подростков возникает через пять месяцев после начала курения</a:t>
            </a:r>
            <a:endParaRPr lang="ru-RU" sz="2800">
              <a:latin typeface="Times New Roman" pitchFamily="18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857250" y="214313"/>
            <a:ext cx="19335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4000" b="1">
                <a:solidFill>
                  <a:srgbClr val="FF0000"/>
                </a:solidFill>
                <a:latin typeface="Times New Roman" pitchFamily="18" charset="0"/>
              </a:rPr>
              <a:t>Помни!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357313" y="5214938"/>
            <a:ext cx="6572250" cy="140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latin typeface="Times New Roman" pitchFamily="18" charset="0"/>
              </a:rPr>
              <a:t>Наркотикам, пиву и другим алкогольным напиткам – </a:t>
            </a:r>
            <a:r>
              <a:rPr lang="ru-RU" sz="5400" b="1">
                <a:solidFill>
                  <a:srgbClr val="FF0000"/>
                </a:solidFill>
                <a:latin typeface="Times New Roman" pitchFamily="18" charset="0"/>
              </a:rPr>
              <a:t>нет</a:t>
            </a:r>
            <a:r>
              <a:rPr lang="ru-RU" sz="3200" b="1">
                <a:solidFill>
                  <a:srgbClr val="FF0000"/>
                </a:solidFill>
                <a:latin typeface="Times New Roman" pitchFamily="18" charset="0"/>
              </a:rPr>
              <a:t>!</a:t>
            </a:r>
            <a:endParaRPr lang="ru-RU" sz="320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324</TotalTime>
  <Words>329</Words>
  <Application>Microsoft Office PowerPoint</Application>
  <PresentationFormat>Экран (4:3)</PresentationFormat>
  <Paragraphs>62</Paragraphs>
  <Slides>20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30" baseType="lpstr">
      <vt:lpstr>Arial</vt:lpstr>
      <vt:lpstr>Book Antiqua</vt:lpstr>
      <vt:lpstr>Calibri</vt:lpstr>
      <vt:lpstr>Lucida Sans</vt:lpstr>
      <vt:lpstr>Times New Roman</vt:lpstr>
      <vt:lpstr>Verdana</vt:lpstr>
      <vt:lpstr>Wingdings</vt:lpstr>
      <vt:lpstr>Wingdings 2</vt:lpstr>
      <vt:lpstr>Wingdings 3</vt:lpstr>
      <vt:lpstr>Апекс</vt:lpstr>
      <vt:lpstr>Презентация PowerPoint</vt:lpstr>
      <vt:lpstr>В XXI веке быть здоровым, умным и успешным – модно и престижно! </vt:lpstr>
      <vt:lpstr>Знаешь ли ты,  что здоровый образ жизни – это: </vt:lpstr>
      <vt:lpstr>Здоровый образ жизни – это активные занятия физкультурой и спортом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Режим дня:</vt:lpstr>
      <vt:lpstr>Презентация PowerPoint</vt:lpstr>
      <vt:lpstr>Презентация PowerPoint</vt:lpstr>
      <vt:lpstr>Прогулки на свежем воздухе</vt:lpstr>
      <vt:lpstr>Вкусняшки!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Пользователь</cp:lastModifiedBy>
  <cp:revision>14</cp:revision>
  <cp:lastPrinted>1601-01-01T00:00:00Z</cp:lastPrinted>
  <dcterms:created xsi:type="dcterms:W3CDTF">1601-01-01T00:00:00Z</dcterms:created>
  <dcterms:modified xsi:type="dcterms:W3CDTF">2023-02-04T20:47:33Z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