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1" r:id="rId16"/>
    <p:sldId id="272" r:id="rId17"/>
    <p:sldId id="273" r:id="rId18"/>
    <p:sldId id="274" r:id="rId19"/>
    <p:sldId id="276" r:id="rId20"/>
    <p:sldId id="277" r:id="rId21"/>
    <p:sldId id="275" r:id="rId22"/>
    <p:sldId id="278" r:id="rId23"/>
    <p:sldId id="279" r:id="rId24"/>
    <p:sldId id="281" r:id="rId25"/>
    <p:sldId id="280" r:id="rId26"/>
    <p:sldId id="283" r:id="rId27"/>
    <p:sldId id="282" r:id="rId2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000FF"/>
    <a:srgbClr val="FFFF00"/>
    <a:srgbClr val="660033"/>
    <a:srgbClr val="CCFF33"/>
    <a:srgbClr val="FF9900"/>
    <a:srgbClr val="9900CC"/>
    <a:srgbClr val="00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328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804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286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496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0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901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5784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351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291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336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7789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249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699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648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8400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1749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523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969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430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743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257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35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9"/>
            <a:ext cx="9143999" cy="6854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t>16.11.2021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g"/><Relationship Id="rId7" Type="http://schemas.openxmlformats.org/officeDocument/2006/relationships/image" Target="../media/image35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1.jp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5.jpg"/><Relationship Id="rId11" Type="http://schemas.openxmlformats.org/officeDocument/2006/relationships/image" Target="../media/image60.jpeg"/><Relationship Id="rId5" Type="http://schemas.openxmlformats.org/officeDocument/2006/relationships/image" Target="../media/image54.jpeg"/><Relationship Id="rId10" Type="http://schemas.openxmlformats.org/officeDocument/2006/relationships/image" Target="../media/image59.jp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gor-dsgor.ru/" TargetMode="Externa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2.jpg"/><Relationship Id="rId5" Type="http://schemas.openxmlformats.org/officeDocument/2006/relationships/image" Target="../media/image71.jpg"/><Relationship Id="rId4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7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3.png"/><Relationship Id="rId5" Type="http://schemas.openxmlformats.org/officeDocument/2006/relationships/slideLayout" Target="../slideLayouts/slideLayout15.xml"/><Relationship Id="rId4" Type="http://schemas.openxmlformats.org/officeDocument/2006/relationships/video" Target="../media/media2.mp4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../media/media4.mp4"/><Relationship Id="rId7" Type="http://schemas.openxmlformats.org/officeDocument/2006/relationships/image" Target="../media/image76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75.png"/><Relationship Id="rId5" Type="http://schemas.openxmlformats.org/officeDocument/2006/relationships/slideLayout" Target="../slideLayouts/slideLayout15.xml"/><Relationship Id="rId4" Type="http://schemas.openxmlformats.org/officeDocument/2006/relationships/video" Target="../media/media4.mp4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jpeg"/><Relationship Id="rId7" Type="http://schemas.openxmlformats.org/officeDocument/2006/relationships/image" Target="../media/image87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jpeg"/><Relationship Id="rId9" Type="http://schemas.openxmlformats.org/officeDocument/2006/relationships/image" Target="../media/image8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4.jpg"/><Relationship Id="rId4" Type="http://schemas.openxmlformats.org/officeDocument/2006/relationships/image" Target="../media/image9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628800"/>
            <a:ext cx="7344816" cy="147002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Тема</a:t>
            </a:r>
            <a:r>
              <a:rPr lang="ru-RU" sz="2800" b="1" dirty="0">
                <a:solidFill>
                  <a:srgbClr val="0000FF"/>
                </a:solidFill>
              </a:rPr>
              <a:t>:</a:t>
            </a:r>
            <a:r>
              <a:rPr lang="ru-RU" sz="2800" dirty="0">
                <a:solidFill>
                  <a:srgbClr val="0000FF"/>
                </a:solidFill>
              </a:rPr>
              <a:t> </a:t>
            </a:r>
            <a:r>
              <a:rPr lang="ru-RU" sz="2800" dirty="0"/>
              <a:t>«Метод проектов в ДОУ, как инновационная педагогическая технология».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endParaRPr lang="uk-UA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23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45703"/>
            <a:ext cx="8229600" cy="149817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66"/>
                </a:solidFill>
              </a:rPr>
              <a:t>Спроси у жизни строгой </a:t>
            </a:r>
            <a:r>
              <a:rPr lang="ru-RU" sz="2400" b="1" dirty="0" smtClean="0">
                <a:solidFill>
                  <a:srgbClr val="FF0066"/>
                </a:solidFill>
              </a:rPr>
              <a:t/>
            </a:r>
            <a:br>
              <a:rPr lang="ru-RU" sz="2400" b="1" dirty="0" smtClean="0">
                <a:solidFill>
                  <a:srgbClr val="FF0066"/>
                </a:solidFill>
              </a:rPr>
            </a:br>
            <a:r>
              <a:rPr lang="ru-RU" sz="2400" b="1" dirty="0" smtClean="0">
                <a:solidFill>
                  <a:srgbClr val="FF0066"/>
                </a:solidFill>
              </a:rPr>
              <a:t>Какой </a:t>
            </a:r>
            <a:r>
              <a:rPr lang="ru-RU" sz="2400" b="1" dirty="0">
                <a:solidFill>
                  <a:srgbClr val="FF0066"/>
                </a:solidFill>
              </a:rPr>
              <a:t>идти дорогой, </a:t>
            </a:r>
            <a:r>
              <a:rPr lang="ru-RU" sz="2400" b="1" dirty="0" smtClean="0">
                <a:solidFill>
                  <a:srgbClr val="FF0066"/>
                </a:solidFill>
              </a:rPr>
              <a:t/>
            </a:r>
            <a:br>
              <a:rPr lang="ru-RU" sz="2400" b="1" dirty="0" smtClean="0">
                <a:solidFill>
                  <a:srgbClr val="FF0066"/>
                </a:solidFill>
              </a:rPr>
            </a:br>
            <a:r>
              <a:rPr lang="ru-RU" sz="2400" b="1" dirty="0" smtClean="0">
                <a:solidFill>
                  <a:srgbClr val="FF0066"/>
                </a:solidFill>
              </a:rPr>
              <a:t>Куда </a:t>
            </a:r>
            <a:r>
              <a:rPr lang="ru-RU" sz="2400" b="1" dirty="0">
                <a:solidFill>
                  <a:srgbClr val="FF0066"/>
                </a:solidFill>
              </a:rPr>
              <a:t>по свету белому </a:t>
            </a:r>
            <a:r>
              <a:rPr lang="ru-RU" sz="2400" b="1" dirty="0" smtClean="0">
                <a:solidFill>
                  <a:srgbClr val="FF0066"/>
                </a:solidFill>
              </a:rPr>
              <a:t/>
            </a:r>
            <a:br>
              <a:rPr lang="ru-RU" sz="2400" b="1" dirty="0" smtClean="0">
                <a:solidFill>
                  <a:srgbClr val="FF0066"/>
                </a:solidFill>
              </a:rPr>
            </a:br>
            <a:r>
              <a:rPr lang="ru-RU" sz="2400" b="1" dirty="0" smtClean="0">
                <a:solidFill>
                  <a:srgbClr val="FF0066"/>
                </a:solidFill>
              </a:rPr>
              <a:t>Отправиться </a:t>
            </a:r>
            <a:r>
              <a:rPr lang="ru-RU" sz="2400" b="1" dirty="0">
                <a:solidFill>
                  <a:srgbClr val="FF0066"/>
                </a:solidFill>
              </a:rPr>
              <a:t>с утра.</a:t>
            </a:r>
            <a:br>
              <a:rPr lang="ru-RU" sz="2400" b="1" dirty="0">
                <a:solidFill>
                  <a:srgbClr val="FF0066"/>
                </a:solidFill>
              </a:rPr>
            </a:br>
            <a:endParaRPr lang="ru-RU" sz="2400" b="1" dirty="0">
              <a:solidFill>
                <a:srgbClr val="FF0066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ln w="38100">
            <a:solidFill>
              <a:srgbClr val="FF0066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43881"/>
            <a:ext cx="4038600" cy="4038600"/>
          </a:xfrm>
          <a:ln w="38100">
            <a:solidFill>
              <a:srgbClr val="FF0066"/>
            </a:solidFill>
          </a:ln>
        </p:spPr>
      </p:pic>
    </p:spTree>
    <p:extLst>
      <p:ext uri="{BB962C8B-B14F-4D97-AF65-F5344CB8AC3E}">
        <p14:creationId xmlns:p14="http://schemas.microsoft.com/office/powerpoint/2010/main" val="67271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ru-RU" sz="2000" b="1" dirty="0"/>
              <a:t>Дарите людям доброту,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Заботу </a:t>
            </a:r>
            <a:r>
              <a:rPr lang="ru-RU" sz="2000" b="1" dirty="0"/>
              <a:t>и любовь,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И </a:t>
            </a:r>
            <a:r>
              <a:rPr lang="ru-RU" sz="2000" b="1" dirty="0"/>
              <a:t>пониманье и мечту –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Дарите </a:t>
            </a:r>
            <a:r>
              <a:rPr lang="ru-RU" sz="2000" b="1" dirty="0"/>
              <a:t>вновь и вновь!</a:t>
            </a:r>
            <a:br>
              <a:rPr lang="ru-RU" sz="2000" b="1" dirty="0"/>
            </a:br>
            <a:endParaRPr lang="ru-RU" sz="20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11" y="1503554"/>
            <a:ext cx="1944216" cy="2592289"/>
          </a:xfrm>
          <a:ln w="38100">
            <a:solidFill>
              <a:srgbClr val="FFFF00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23" y="1487254"/>
            <a:ext cx="1949671" cy="2599561"/>
          </a:xfrm>
          <a:ln w="38100">
            <a:solidFill>
              <a:srgbClr val="FFFF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390" y="1461913"/>
            <a:ext cx="2870805" cy="2870805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865" y="4124072"/>
            <a:ext cx="1958774" cy="2611699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20" y="4109976"/>
            <a:ext cx="1992925" cy="2657233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149790"/>
            <a:ext cx="1939486" cy="258598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486" y="4171630"/>
            <a:ext cx="1933155" cy="2577540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45903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rgbClr val="00B050"/>
                </a:solidFill>
              </a:rPr>
              <a:t>Я один у мамы сын,</a:t>
            </a:r>
            <a:br>
              <a:rPr lang="ru-RU" sz="2000" b="1" dirty="0">
                <a:solidFill>
                  <a:srgbClr val="00B050"/>
                </a:solidFill>
              </a:rPr>
            </a:br>
            <a:r>
              <a:rPr lang="ru-RU" sz="2000" b="1" dirty="0">
                <a:solidFill>
                  <a:srgbClr val="00B050"/>
                </a:solidFill>
              </a:rPr>
              <a:t>Нет у мамы дочки.</a:t>
            </a:r>
            <a:br>
              <a:rPr lang="ru-RU" sz="2000" b="1" dirty="0">
                <a:solidFill>
                  <a:srgbClr val="00B050"/>
                </a:solidFill>
              </a:rPr>
            </a:br>
            <a:r>
              <a:rPr lang="ru-RU" sz="2000" b="1" dirty="0">
                <a:solidFill>
                  <a:srgbClr val="00B050"/>
                </a:solidFill>
              </a:rPr>
              <a:t>Как же маме не помочь</a:t>
            </a:r>
            <a:br>
              <a:rPr lang="ru-RU" sz="2000" b="1" dirty="0">
                <a:solidFill>
                  <a:srgbClr val="00B050"/>
                </a:solidFill>
              </a:rPr>
            </a:br>
            <a:r>
              <a:rPr lang="ru-RU" sz="2000" b="1" dirty="0">
                <a:solidFill>
                  <a:srgbClr val="00B050"/>
                </a:solidFill>
              </a:rPr>
              <a:t>Постирать платочки?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2184890" cy="2913187"/>
          </a:xfrm>
          <a:ln w="38100">
            <a:solidFill>
              <a:srgbClr val="00B05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293866"/>
            <a:ext cx="2513984" cy="335197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0"/>
          <a:stretch/>
        </p:blipFill>
        <p:spPr>
          <a:xfrm>
            <a:off x="6686369" y="2564904"/>
            <a:ext cx="2314600" cy="265408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858" y="3212976"/>
            <a:ext cx="2346908" cy="3129211"/>
          </a:xfrm>
          <a:ln w="38100">
            <a:solidFill>
              <a:srgbClr val="00B050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3779911" y="1138049"/>
            <a:ext cx="52210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утюг и в каждом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доме, ох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 и  тяжка его доля.</a:t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Гладит, гладит  он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прилежно для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 своей одежду.</a:t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самый утюжок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очень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близкий мой дружок.</a:t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поглажу,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выключаю, и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души я в нем не чаю.</a:t>
            </a:r>
          </a:p>
        </p:txBody>
      </p:sp>
    </p:spTree>
    <p:extLst>
      <p:ext uri="{BB962C8B-B14F-4D97-AF65-F5344CB8AC3E}">
        <p14:creationId xmlns:p14="http://schemas.microsoft.com/office/powerpoint/2010/main" val="309755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8103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00FF"/>
                </a:solidFill>
              </a:rPr>
              <a:t>Поливала я из лейки</a:t>
            </a:r>
            <a:br>
              <a:rPr lang="ru-RU" sz="2000" b="1" dirty="0">
                <a:solidFill>
                  <a:srgbClr val="0000FF"/>
                </a:solidFill>
              </a:rPr>
            </a:br>
            <a:r>
              <a:rPr lang="ru-RU" sz="2000" b="1" dirty="0">
                <a:solidFill>
                  <a:srgbClr val="0000FF"/>
                </a:solidFill>
              </a:rPr>
              <a:t>Колких кактусов семейку,</a:t>
            </a:r>
            <a:br>
              <a:rPr lang="ru-RU" sz="2000" b="1" dirty="0">
                <a:solidFill>
                  <a:srgbClr val="0000FF"/>
                </a:solidFill>
              </a:rPr>
            </a:br>
            <a:r>
              <a:rPr lang="ru-RU" sz="2000" b="1" dirty="0">
                <a:solidFill>
                  <a:srgbClr val="0000FF"/>
                </a:solidFill>
              </a:rPr>
              <a:t>Колокольчик, фикус, розу,</a:t>
            </a:r>
            <a:br>
              <a:rPr lang="ru-RU" sz="2000" b="1" dirty="0">
                <a:solidFill>
                  <a:srgbClr val="0000FF"/>
                </a:solidFill>
              </a:rPr>
            </a:br>
            <a:r>
              <a:rPr lang="ru-RU" sz="2000" b="1" dirty="0">
                <a:solidFill>
                  <a:srgbClr val="0000FF"/>
                </a:solidFill>
              </a:rPr>
              <a:t>И капризную </a:t>
            </a:r>
            <a:r>
              <a:rPr lang="ru-RU" sz="2000" b="1" dirty="0" smtClean="0">
                <a:solidFill>
                  <a:srgbClr val="0000FF"/>
                </a:solidFill>
              </a:rPr>
              <a:t>мимозу.</a:t>
            </a:r>
            <a:endParaRPr lang="ru-RU" sz="2000" b="1" dirty="0">
              <a:solidFill>
                <a:srgbClr val="0000FF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476" y="2959733"/>
            <a:ext cx="2923700" cy="3898267"/>
          </a:xfrm>
          <a:ln w="38100">
            <a:solidFill>
              <a:srgbClr val="0000FF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182" y="1591103"/>
            <a:ext cx="2534945" cy="3930148"/>
          </a:xfrm>
          <a:ln w="38100">
            <a:solidFill>
              <a:srgbClr val="0000FF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03" y="1584354"/>
            <a:ext cx="2654767" cy="3539689"/>
          </a:xfrm>
          <a:prstGeom prst="rect">
            <a:avLst/>
          </a:prstGeom>
          <a:ln w="38100"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392058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rgbClr val="009900"/>
                </a:solidFill>
              </a:rPr>
              <a:t>Есть игрушки у меня,</a:t>
            </a:r>
            <a:br>
              <a:rPr lang="ru-RU" sz="1600" b="1" dirty="0">
                <a:solidFill>
                  <a:srgbClr val="009900"/>
                </a:solidFill>
              </a:rPr>
            </a:br>
            <a:r>
              <a:rPr lang="ru-RU" sz="1600" b="1" dirty="0">
                <a:solidFill>
                  <a:srgbClr val="009900"/>
                </a:solidFill>
              </a:rPr>
              <a:t>Мяч, машина новая,</a:t>
            </a:r>
            <a:br>
              <a:rPr lang="ru-RU" sz="1600" b="1" dirty="0">
                <a:solidFill>
                  <a:srgbClr val="009900"/>
                </a:solidFill>
              </a:rPr>
            </a:br>
            <a:r>
              <a:rPr lang="ru-RU" sz="1600" b="1" dirty="0">
                <a:solidFill>
                  <a:srgbClr val="009900"/>
                </a:solidFill>
              </a:rPr>
              <a:t>Обезьянка, слон, медведь.</a:t>
            </a:r>
            <a:br>
              <a:rPr lang="ru-RU" sz="1600" b="1" dirty="0">
                <a:solidFill>
                  <a:srgbClr val="009900"/>
                </a:solidFill>
              </a:rPr>
            </a:br>
            <a:r>
              <a:rPr lang="ru-RU" sz="1600" b="1" dirty="0">
                <a:solidFill>
                  <a:srgbClr val="009900"/>
                </a:solidFill>
              </a:rPr>
              <a:t>Хочешь? Можешь посмотреть!</a:t>
            </a:r>
            <a:br>
              <a:rPr lang="ru-RU" sz="1600" b="1" dirty="0">
                <a:solidFill>
                  <a:srgbClr val="009900"/>
                </a:solidFill>
              </a:rPr>
            </a:br>
            <a:r>
              <a:rPr lang="ru-RU" sz="1600" b="1" dirty="0">
                <a:solidFill>
                  <a:srgbClr val="009900"/>
                </a:solidFill>
              </a:rPr>
              <a:t>Буду маме помогать,</a:t>
            </a:r>
            <a:br>
              <a:rPr lang="ru-RU" sz="1600" b="1" dirty="0">
                <a:solidFill>
                  <a:srgbClr val="009900"/>
                </a:solidFill>
              </a:rPr>
            </a:br>
            <a:r>
              <a:rPr lang="ru-RU" sz="1600" b="1" dirty="0">
                <a:solidFill>
                  <a:srgbClr val="009900"/>
                </a:solidFill>
              </a:rPr>
              <a:t>Все игрушки прибирать.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77" y="1166197"/>
            <a:ext cx="2170336" cy="2893782"/>
          </a:xfrm>
          <a:ln w="38100">
            <a:solidFill>
              <a:srgbClr val="9900CC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9"/>
          <a:stretch/>
        </p:blipFill>
        <p:spPr>
          <a:xfrm>
            <a:off x="3200167" y="1920083"/>
            <a:ext cx="2280568" cy="2882669"/>
          </a:xfrm>
          <a:ln w="38100">
            <a:solidFill>
              <a:srgbClr val="9900CC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502" y="4673602"/>
            <a:ext cx="3069285" cy="2111576"/>
          </a:xfrm>
          <a:prstGeom prst="rect">
            <a:avLst/>
          </a:prstGeom>
          <a:ln w="38100">
            <a:solidFill>
              <a:srgbClr val="9900CC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302" y="3717032"/>
            <a:ext cx="2172910" cy="2897213"/>
          </a:xfrm>
          <a:prstGeom prst="rect">
            <a:avLst/>
          </a:prstGeom>
          <a:ln w="38100">
            <a:solidFill>
              <a:srgbClr val="9900CC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238" y="4650232"/>
            <a:ext cx="1559822" cy="2079763"/>
          </a:xfrm>
          <a:prstGeom prst="rect">
            <a:avLst/>
          </a:prstGeom>
          <a:ln w="38100">
            <a:solidFill>
              <a:srgbClr val="9900CC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443" y="586368"/>
            <a:ext cx="2433696" cy="2998201"/>
          </a:xfrm>
          <a:prstGeom prst="rect">
            <a:avLst/>
          </a:prstGeom>
          <a:ln w="38100">
            <a:solidFill>
              <a:srgbClr val="9900CC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77" y="3817214"/>
            <a:ext cx="2182372" cy="2915904"/>
          </a:xfrm>
          <a:prstGeom prst="rect">
            <a:avLst/>
          </a:prstGeom>
          <a:ln w="38100">
            <a:solidFill>
              <a:srgbClr val="9900CC"/>
            </a:solidFill>
          </a:ln>
        </p:spPr>
      </p:pic>
    </p:spTree>
    <p:extLst>
      <p:ext uri="{BB962C8B-B14F-4D97-AF65-F5344CB8AC3E}">
        <p14:creationId xmlns:p14="http://schemas.microsoft.com/office/powerpoint/2010/main" val="387111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41892" cy="1143000"/>
          </a:xfrm>
        </p:spPr>
        <p:txBody>
          <a:bodyPr>
            <a:noAutofit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 smtClean="0">
                <a:solidFill>
                  <a:srgbClr val="FF9900"/>
                </a:solidFill>
              </a:rPr>
              <a:t>Я </a:t>
            </a:r>
            <a:r>
              <a:rPr lang="ru-RU" sz="1600" b="1" dirty="0">
                <a:solidFill>
                  <a:srgbClr val="FF9900"/>
                </a:solidFill>
              </a:rPr>
              <a:t>люблю животных очень</a:t>
            </a:r>
            <a:br>
              <a:rPr lang="ru-RU" sz="1600" b="1" dirty="0">
                <a:solidFill>
                  <a:srgbClr val="FF9900"/>
                </a:solidFill>
              </a:rPr>
            </a:br>
            <a:r>
              <a:rPr lang="ru-RU" sz="1600" b="1" dirty="0">
                <a:solidFill>
                  <a:srgbClr val="FF9900"/>
                </a:solidFill>
              </a:rPr>
              <a:t>И мечтаю подрасти,</a:t>
            </a:r>
            <a:br>
              <a:rPr lang="ru-RU" sz="1600" b="1" dirty="0">
                <a:solidFill>
                  <a:srgbClr val="FF9900"/>
                </a:solidFill>
              </a:rPr>
            </a:br>
            <a:r>
              <a:rPr lang="ru-RU" sz="1600" b="1" dirty="0">
                <a:solidFill>
                  <a:srgbClr val="FF9900"/>
                </a:solidFill>
              </a:rPr>
              <a:t>Чтобы мама разрешила,</a:t>
            </a:r>
            <a:br>
              <a:rPr lang="ru-RU" sz="1600" b="1" dirty="0">
                <a:solidFill>
                  <a:srgbClr val="FF9900"/>
                </a:solidFill>
              </a:rPr>
            </a:br>
            <a:r>
              <a:rPr lang="ru-RU" sz="1600" b="1" dirty="0">
                <a:solidFill>
                  <a:srgbClr val="FF9900"/>
                </a:solidFill>
              </a:rPr>
              <a:t>Мне собаку завести.</a:t>
            </a:r>
            <a:br>
              <a:rPr lang="ru-RU" sz="1600" b="1" dirty="0">
                <a:solidFill>
                  <a:srgbClr val="FF9900"/>
                </a:solidFill>
              </a:rPr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1964696" cy="2625064"/>
          </a:xfrm>
          <a:ln w="38100">
            <a:solidFill>
              <a:srgbClr val="FF9900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881" y="601189"/>
            <a:ext cx="2113424" cy="2817899"/>
          </a:xfrm>
          <a:ln w="38100">
            <a:solidFill>
              <a:srgbClr val="FF99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269094"/>
            <a:ext cx="1941679" cy="2588906"/>
          </a:xfrm>
          <a:prstGeom prst="rect">
            <a:avLst/>
          </a:prstGeom>
          <a:ln w="38100">
            <a:solidFill>
              <a:srgbClr val="FF99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45" y="3933056"/>
            <a:ext cx="2613301" cy="2613301"/>
          </a:xfrm>
          <a:prstGeom prst="rect">
            <a:avLst/>
          </a:prstGeom>
          <a:ln w="38100">
            <a:solidFill>
              <a:srgbClr val="FF990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155" y="3520471"/>
            <a:ext cx="2330525" cy="3107367"/>
          </a:xfrm>
          <a:prstGeom prst="rect">
            <a:avLst/>
          </a:prstGeom>
          <a:ln w="38100">
            <a:solidFill>
              <a:srgbClr val="FF990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001" y="1353176"/>
            <a:ext cx="2719408" cy="2719408"/>
          </a:xfrm>
          <a:prstGeom prst="rect">
            <a:avLst/>
          </a:prstGeom>
          <a:ln w="38100">
            <a:solidFill>
              <a:srgbClr val="FF9900"/>
            </a:solidFill>
          </a:ln>
        </p:spPr>
      </p:pic>
    </p:spTree>
    <p:extLst>
      <p:ext uri="{BB962C8B-B14F-4D97-AF65-F5344CB8AC3E}">
        <p14:creationId xmlns:p14="http://schemas.microsoft.com/office/powerpoint/2010/main" val="314374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CC3300"/>
                </a:solidFill>
              </a:rPr>
              <a:t>У меня живёт козлёнок,</a:t>
            </a:r>
            <a:br>
              <a:rPr lang="ru-RU" sz="1800" b="1" dirty="0">
                <a:solidFill>
                  <a:srgbClr val="CC3300"/>
                </a:solidFill>
              </a:rPr>
            </a:br>
            <a:r>
              <a:rPr lang="ru-RU" sz="1800" b="1" dirty="0">
                <a:solidFill>
                  <a:srgbClr val="CC3300"/>
                </a:solidFill>
              </a:rPr>
              <a:t>Я </a:t>
            </a:r>
            <a:r>
              <a:rPr lang="ru-RU" sz="1800" b="1" dirty="0" smtClean="0">
                <a:solidFill>
                  <a:srgbClr val="CC3300"/>
                </a:solidFill>
              </a:rPr>
              <a:t>и сам </a:t>
            </a:r>
            <a:r>
              <a:rPr lang="ru-RU" sz="1800" b="1" dirty="0">
                <a:solidFill>
                  <a:srgbClr val="CC3300"/>
                </a:solidFill>
              </a:rPr>
              <a:t>его пасу.</a:t>
            </a:r>
            <a:br>
              <a:rPr lang="ru-RU" sz="1800" b="1" dirty="0">
                <a:solidFill>
                  <a:srgbClr val="CC3300"/>
                </a:solidFill>
              </a:rPr>
            </a:br>
            <a:r>
              <a:rPr lang="ru-RU" sz="1800" b="1" dirty="0">
                <a:solidFill>
                  <a:srgbClr val="CC3300"/>
                </a:solidFill>
              </a:rPr>
              <a:t>Я козлёнка в сад зелёный</a:t>
            </a:r>
            <a:br>
              <a:rPr lang="ru-RU" sz="1800" b="1" dirty="0">
                <a:solidFill>
                  <a:srgbClr val="CC3300"/>
                </a:solidFill>
              </a:rPr>
            </a:br>
            <a:r>
              <a:rPr lang="ru-RU" sz="1800" b="1" dirty="0">
                <a:solidFill>
                  <a:srgbClr val="CC3300"/>
                </a:solidFill>
              </a:rPr>
              <a:t>Рано утром отнесу.</a:t>
            </a:r>
            <a:br>
              <a:rPr lang="ru-RU" sz="1800" b="1" dirty="0">
                <a:solidFill>
                  <a:srgbClr val="CC3300"/>
                </a:solidFill>
              </a:rPr>
            </a:br>
            <a:endParaRPr lang="ru-RU" sz="1800" b="1" dirty="0">
              <a:solidFill>
                <a:srgbClr val="CC33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59"/>
            <a:ext cx="2548046" cy="4525963"/>
          </a:xfrm>
          <a:ln w="38100">
            <a:solidFill>
              <a:srgbClr val="CC3300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312" y="1268760"/>
            <a:ext cx="2548046" cy="4525963"/>
          </a:xfrm>
          <a:ln w="38100">
            <a:solidFill>
              <a:srgbClr val="CC33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534" y="2276872"/>
            <a:ext cx="3111810" cy="4149080"/>
          </a:xfrm>
          <a:prstGeom prst="rect">
            <a:avLst/>
          </a:prstGeom>
          <a:ln w="38100">
            <a:solidFill>
              <a:srgbClr val="CC3300"/>
            </a:solidFill>
          </a:ln>
        </p:spPr>
      </p:pic>
    </p:spTree>
    <p:extLst>
      <p:ext uri="{BB962C8B-B14F-4D97-AF65-F5344CB8AC3E}">
        <p14:creationId xmlns:p14="http://schemas.microsoft.com/office/powerpoint/2010/main" val="305258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274638"/>
            <a:ext cx="3106688" cy="1143000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accent2"/>
                </a:solidFill>
              </a:rPr>
              <a:t>Мы кормушку смастерили,</a:t>
            </a:r>
            <a:br>
              <a:rPr lang="ru-RU" sz="1800" b="1" dirty="0">
                <a:solidFill>
                  <a:schemeClr val="accent2"/>
                </a:solidFill>
              </a:rPr>
            </a:br>
            <a:r>
              <a:rPr lang="ru-RU" sz="1800" b="1" dirty="0">
                <a:solidFill>
                  <a:schemeClr val="accent2"/>
                </a:solidFill>
              </a:rPr>
              <a:t>Мы столовую открыли.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16" y="274638"/>
            <a:ext cx="2193330" cy="2924440"/>
          </a:xfrm>
          <a:ln w="38100">
            <a:solidFill>
              <a:srgbClr val="CC3300"/>
            </a:solidFill>
          </a:ln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022" y="1736858"/>
            <a:ext cx="2203353" cy="2937804"/>
          </a:xfrm>
          <a:ln w="38100">
            <a:solidFill>
              <a:srgbClr val="CC33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3" y="3356992"/>
            <a:ext cx="2520280" cy="3360373"/>
          </a:xfrm>
          <a:prstGeom prst="rect">
            <a:avLst/>
          </a:prstGeom>
          <a:ln w="38100">
            <a:solidFill>
              <a:srgbClr val="CC330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073" y="997146"/>
            <a:ext cx="1994477" cy="2659303"/>
          </a:xfrm>
          <a:prstGeom prst="rect">
            <a:avLst/>
          </a:prstGeom>
          <a:ln w="38100">
            <a:solidFill>
              <a:srgbClr val="CC33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733069"/>
            <a:ext cx="2211710" cy="2948947"/>
          </a:xfrm>
          <a:prstGeom prst="rect">
            <a:avLst/>
          </a:prstGeom>
          <a:ln w="38100">
            <a:solidFill>
              <a:srgbClr val="CC3300"/>
            </a:solidFill>
          </a:ln>
        </p:spPr>
      </p:pic>
    </p:spTree>
    <p:extLst>
      <p:ext uri="{BB962C8B-B14F-4D97-AF65-F5344CB8AC3E}">
        <p14:creationId xmlns:p14="http://schemas.microsoft.com/office/powerpoint/2010/main" val="118136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498178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CCFF33"/>
                </a:solidFill>
              </a:rPr>
              <a:t>Не губи ты жизнь бездельем –</a:t>
            </a:r>
            <a:br>
              <a:rPr lang="ru-RU" sz="1800" b="1" dirty="0">
                <a:solidFill>
                  <a:srgbClr val="CCFF33"/>
                </a:solidFill>
              </a:rPr>
            </a:br>
            <a:r>
              <a:rPr lang="ru-RU" sz="1800" b="1" dirty="0">
                <a:solidFill>
                  <a:srgbClr val="CCFF33"/>
                </a:solidFill>
              </a:rPr>
              <a:t>Занимайся рукодельем!</a:t>
            </a:r>
            <a:br>
              <a:rPr lang="ru-RU" sz="1800" b="1" dirty="0">
                <a:solidFill>
                  <a:srgbClr val="CCFF33"/>
                </a:solidFill>
              </a:rPr>
            </a:br>
            <a:r>
              <a:rPr lang="ru-RU" sz="1800" b="1" dirty="0">
                <a:solidFill>
                  <a:srgbClr val="CCFF33"/>
                </a:solidFill>
              </a:rPr>
              <a:t>Шей, вяжи – не унывай,</a:t>
            </a:r>
            <a:br>
              <a:rPr lang="ru-RU" sz="1800" b="1" dirty="0">
                <a:solidFill>
                  <a:srgbClr val="CCFF33"/>
                </a:solidFill>
              </a:rPr>
            </a:br>
            <a:r>
              <a:rPr lang="ru-RU" sz="1800" b="1" dirty="0">
                <a:solidFill>
                  <a:srgbClr val="CCFF33"/>
                </a:solidFill>
              </a:rPr>
              <a:t>Или гладью вышивай.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90" y="1445213"/>
            <a:ext cx="1986367" cy="264849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059" y="4452626"/>
            <a:ext cx="1804031" cy="240537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244" y="274638"/>
            <a:ext cx="1996111" cy="26614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660" y="4412136"/>
            <a:ext cx="1794330" cy="23924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6"/>
          <a:stretch/>
        </p:blipFill>
        <p:spPr>
          <a:xfrm>
            <a:off x="7101508" y="4365104"/>
            <a:ext cx="1965847" cy="24405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554" y="1813492"/>
            <a:ext cx="1808959" cy="24119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5" y="4329934"/>
            <a:ext cx="1830408" cy="24405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08" y="1796533"/>
            <a:ext cx="1834398" cy="244586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06"/>
          <a:stretch/>
        </p:blipFill>
        <p:spPr>
          <a:xfrm>
            <a:off x="3510945" y="4412136"/>
            <a:ext cx="1853121" cy="254969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509" y="118989"/>
            <a:ext cx="1756427" cy="234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95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570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660033"/>
                </a:solidFill>
              </a:rPr>
              <a:t>Играем, поём, мастерим, отдыхаем)))</a:t>
            </a:r>
            <a:endParaRPr lang="ru-RU" sz="2000" b="1" dirty="0">
              <a:solidFill>
                <a:srgbClr val="660033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91" y="3631060"/>
            <a:ext cx="2248736" cy="2998315"/>
          </a:xfrm>
          <a:ln w="38100">
            <a:solidFill>
              <a:srgbClr val="660033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593" y="3631060"/>
            <a:ext cx="3030488" cy="3030488"/>
          </a:xfrm>
          <a:ln w="38100">
            <a:solidFill>
              <a:srgbClr val="660033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26" y="3435242"/>
            <a:ext cx="2417545" cy="3260586"/>
          </a:xfrm>
          <a:prstGeom prst="rect">
            <a:avLst/>
          </a:prstGeom>
          <a:ln w="38100">
            <a:solidFill>
              <a:srgbClr val="660033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455" y="695180"/>
            <a:ext cx="2201910" cy="2935880"/>
          </a:xfrm>
          <a:prstGeom prst="rect">
            <a:avLst/>
          </a:prstGeom>
          <a:ln w="38100">
            <a:solidFill>
              <a:srgbClr val="660033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23866"/>
            <a:ext cx="2140655" cy="2854207"/>
          </a:xfrm>
          <a:prstGeom prst="rect">
            <a:avLst/>
          </a:prstGeom>
          <a:ln w="38100">
            <a:solidFill>
              <a:srgbClr val="660033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47"/>
          <a:stretch/>
        </p:blipFill>
        <p:spPr>
          <a:xfrm>
            <a:off x="2392419" y="1233744"/>
            <a:ext cx="2099778" cy="2316830"/>
          </a:xfrm>
          <a:prstGeom prst="rect">
            <a:avLst/>
          </a:prstGeom>
          <a:ln w="38100">
            <a:solidFill>
              <a:srgbClr val="660033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110" y="1249301"/>
            <a:ext cx="1668520" cy="2229338"/>
          </a:xfrm>
          <a:prstGeom prst="rect">
            <a:avLst/>
          </a:prstGeom>
          <a:ln w="38100">
            <a:solidFill>
              <a:srgbClr val="660033"/>
            </a:solidFill>
          </a:ln>
        </p:spPr>
      </p:pic>
    </p:spTree>
    <p:extLst>
      <p:ext uri="{BB962C8B-B14F-4D97-AF65-F5344CB8AC3E}">
        <p14:creationId xmlns:p14="http://schemas.microsoft.com/office/powerpoint/2010/main" val="285056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412776"/>
            <a:ext cx="7776864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http://gor-dsgor.ru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реализуемые в ДОУ: -примерная образовательная программа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С.Г.Якобсон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Т.И.Гризик,Т.Н.Доронова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Е.В.Соловьёва,Е.А.Екжанова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«Радуга»; -основная образовательная программа «От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рождения до школы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под ред. Н. Е.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Вераксы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Т. С. Комаровой, М. А. Васильевой, -программа музыкального образования «Ладушки» авторы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И.Новоскольцева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И.Каплунова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Парциальные программы: 196 -Программа дошкольного образования «Программа обучения и воспитания детей с фонетико-фонематическим недоразвитием», под редакцией Т.Б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Филичёвой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Г.В.Чиркиной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-. Программа дошкольного образования «Подготовка к школе детей с общим недоразвитием речи в условиях специального детского сада», под редакцией Т.Б Филичевой,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Г.В.Чиркиной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использованием педагогических технологий: Коноваленко В.В., Коноваленко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С.В.Пожиленко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Е.А.,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Н.В.Нищевой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-Программа «Цветные ладошки» автор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И.А.Лыкова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89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Буду много лет учиться,</a:t>
            </a:r>
            <a:br>
              <a:rPr lang="ru-RU" sz="1800" b="1" dirty="0">
                <a:solidFill>
                  <a:srgbClr val="FF0000"/>
                </a:solidFill>
              </a:rPr>
            </a:br>
            <a:r>
              <a:rPr lang="ru-RU" sz="1800" b="1" dirty="0">
                <a:solidFill>
                  <a:srgbClr val="FF0000"/>
                </a:solidFill>
              </a:rPr>
              <a:t>Не зевать и не </a:t>
            </a:r>
            <a:r>
              <a:rPr lang="ru-RU" sz="1800" b="1" dirty="0" smtClean="0">
                <a:solidFill>
                  <a:srgbClr val="FF0000"/>
                </a:solidFill>
              </a:rPr>
              <a:t>лениться.</a:t>
            </a:r>
            <a:r>
              <a:rPr lang="ru-RU" sz="1800" b="1" dirty="0">
                <a:solidFill>
                  <a:srgbClr val="FF0000"/>
                </a:solidFill>
              </a:rPr>
              <a:t/>
            </a:r>
            <a:br>
              <a:rPr lang="ru-RU" sz="1800" b="1" dirty="0">
                <a:solidFill>
                  <a:srgbClr val="FF0000"/>
                </a:solidFill>
              </a:rPr>
            </a:br>
            <a:endParaRPr lang="ru-RU" sz="1800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68760"/>
            <a:ext cx="1738760" cy="2725763"/>
          </a:xfrm>
          <a:ln w="38100">
            <a:solidFill>
              <a:srgbClr val="FF0000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650" y="3994523"/>
            <a:ext cx="1789465" cy="2646159"/>
          </a:xfrm>
          <a:ln w="38100">
            <a:solidFill>
              <a:srgbClr val="FF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917" y="957301"/>
            <a:ext cx="2623170" cy="349756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66" y="3891134"/>
            <a:ext cx="2139702" cy="285293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391" y="981174"/>
            <a:ext cx="2687503" cy="358333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93372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Петрович на рыбалке и дома!</a:t>
            </a:r>
            <a:endParaRPr lang="ru-RU" dirty="0"/>
          </a:p>
        </p:txBody>
      </p:sp>
      <p:pic>
        <p:nvPicPr>
          <p:cNvPr id="5" name="VID-20211108-WA0006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1900" y="1600200"/>
            <a:ext cx="2489200" cy="4525963"/>
          </a:xfrm>
          <a:ln w="38100">
            <a:solidFill>
              <a:srgbClr val="0000FF"/>
            </a:solidFill>
          </a:ln>
        </p:spPr>
      </p:pic>
      <p:pic>
        <p:nvPicPr>
          <p:cNvPr id="8" name="VID-20211108-WA0028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422900" y="1600200"/>
            <a:ext cx="2489200" cy="4525963"/>
          </a:xfrm>
          <a:ln w="38100"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202437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Дмитрий и Денис!</a:t>
            </a:r>
            <a:endParaRPr lang="ru-RU" dirty="0"/>
          </a:p>
        </p:txBody>
      </p:sp>
      <p:pic>
        <p:nvPicPr>
          <p:cNvPr id="5" name="VID-20211108-WA0022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95388" y="1600200"/>
            <a:ext cx="2562225" cy="4525963"/>
          </a:xfrm>
          <a:ln w="38100">
            <a:solidFill>
              <a:srgbClr val="0000FF"/>
            </a:solidFill>
          </a:ln>
        </p:spPr>
      </p:pic>
      <p:pic>
        <p:nvPicPr>
          <p:cNvPr id="6" name="VID-20211109-WA0003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48200" y="2347913"/>
            <a:ext cx="4038600" cy="3028950"/>
          </a:xfrm>
          <a:ln w="38100"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355424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2769671"/>
            <a:ext cx="4038600" cy="2857975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23793" y="2674449"/>
            <a:ext cx="4038600" cy="28579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188640"/>
            <a:ext cx="3512692" cy="24858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030" y="435677"/>
            <a:ext cx="3760094" cy="26608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5463" y="4449198"/>
            <a:ext cx="3342399" cy="235689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75856" y="332656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Наше развитие!</a:t>
            </a:r>
          </a:p>
        </p:txBody>
      </p:sp>
    </p:spTree>
    <p:extLst>
      <p:ext uri="{BB962C8B-B14F-4D97-AF65-F5344CB8AC3E}">
        <p14:creationId xmlns:p14="http://schemas.microsoft.com/office/powerpoint/2010/main" val="65123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Наше развитие!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49" y="1174006"/>
            <a:ext cx="2608959" cy="188941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449" y="5075740"/>
            <a:ext cx="2320539" cy="1680536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405" y="4331102"/>
            <a:ext cx="1656609" cy="23928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7392" y="1071016"/>
            <a:ext cx="2559596" cy="17838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767" y="3058333"/>
            <a:ext cx="1556806" cy="22018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1698" y="4465121"/>
            <a:ext cx="1502337" cy="21248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66159" y="1215719"/>
            <a:ext cx="2613304" cy="18476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43925" y="3058333"/>
            <a:ext cx="2445586" cy="17291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96587" y="3108947"/>
            <a:ext cx="1703072" cy="240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21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92088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ГК </a:t>
            </a:r>
            <a:r>
              <a:rPr lang="ru-RU" sz="4000" b="1" dirty="0" smtClean="0"/>
              <a:t>Просвещение: </a:t>
            </a:r>
            <a:r>
              <a:rPr lang="en-US" sz="4000" b="1" dirty="0" smtClean="0"/>
              <a:t>news@email.prosv.ru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17638"/>
            <a:ext cx="87129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Ленте Времени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старшего дошкольного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ноября, 11:00 – 12:00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мск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Е. В. Соловьева, к.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н., возрастной психолог, научный руководитель программы «Радуга», директор Психологического центра поддержки семьи «Контакт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Книги-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квесты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их значение в развитии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детей-дошкольников  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ноября, 12:30 – 13:30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мск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А. Горбунова, ведущий методист «Просвещение-СОЮЗ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Азбука для дошкольников. Играем со звуками 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словами 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ноября, 11:00 – 12:00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мск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Н. Ерофеева, заместитель директора по методической работе НПЦ «Традиции и инновации в образовании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агрессия. Как с нею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бороться?  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ноября, 17:00 – 18:00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мск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Ю. Чал-Борю, психолог, практикующий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гештальт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-терапевт, автор серии книг «Воспитание чувств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музыку слушать с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детьми 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ноября, 12:30 – 13:30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мск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Е. В. Соловьёва, к.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н., возрастной психолог, научный руководитель программы «Радуга», директор Психологического центра поддержки семьи «Контакт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Скоро, скоро Новый год! Подарок под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ёлку   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ноября, 17:00 – 18:00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мск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А. Горбунова, ведущий методист «</a:t>
            </a:r>
            <a:r>
              <a:rPr 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Просвещение-СОЮЗ</a:t>
            </a:r>
            <a:r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– 2021: через проектную и исследовательскую деятельность школьника к достижению цели начального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   23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ноября, 14:00 – 15:00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мск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А. Вахрушев, к. б. н., доцент, автор УМК по окружающему миру для начальной школы.</a:t>
            </a:r>
          </a:p>
        </p:txBody>
      </p:sp>
    </p:spTree>
    <p:extLst>
      <p:ext uri="{BB962C8B-B14F-4D97-AF65-F5344CB8AC3E}">
        <p14:creationId xmlns:p14="http://schemas.microsoft.com/office/powerpoint/2010/main" val="352217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446" y="0"/>
            <a:ext cx="9252519" cy="69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solidFill>
                  <a:schemeClr val="bg1"/>
                </a:solidFill>
              </a:rPr>
              <a:t>Проект </a:t>
            </a:r>
            <a:r>
              <a:rPr lang="ru-RU" sz="4000" b="1" dirty="0">
                <a:solidFill>
                  <a:schemeClr val="bg1"/>
                </a:solidFill>
              </a:rPr>
              <a:t>«Что за праздник Новый год</a:t>
            </a:r>
            <a:r>
              <a:rPr lang="ru-RU" sz="4000" b="1" dirty="0" smtClean="0">
                <a:solidFill>
                  <a:schemeClr val="bg1"/>
                </a:solidFill>
              </a:rPr>
              <a:t>?»</a:t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b="1" i="1" dirty="0" smtClean="0">
                <a:solidFill>
                  <a:srgbClr val="FFFF00"/>
                </a:solidFill>
              </a:rPr>
              <a:t>Календарь ожидания Нового года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315" y="4221595"/>
            <a:ext cx="3138462" cy="224229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113" y="2708920"/>
            <a:ext cx="2325761" cy="235222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61" y="2821227"/>
            <a:ext cx="2307388" cy="271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16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548680"/>
            <a:ext cx="6768752" cy="4536504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Программы воспитания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личностное развитие дошкольников и создание условий для их позитивной социализации на основе базовых ценностей российского общества через: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ценностного отношения к окружающему миру, другим людям, себе;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овладение первичными представлениями о базовых ценностях, а также выработанных обществом нормах и правилах поведения;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приобретение первичного опыта деятельности и поведения в соответствии с базовыми национальными ценностями, нормами и правилами, принятыми в обществе. </a:t>
            </a:r>
          </a:p>
        </p:txBody>
      </p:sp>
    </p:spTree>
    <p:extLst>
      <p:ext uri="{BB962C8B-B14F-4D97-AF65-F5344CB8AC3E}">
        <p14:creationId xmlns:p14="http://schemas.microsoft.com/office/powerpoint/2010/main" val="154693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 внесли поправки о воспитании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3285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Поправки внесли, чтобы выполнить Указ Президента. Согласно Указу одна из основных целей развития системы образования – воспитывать гармонично развитую и социально ответственную личность на основе духовно-нравственных ценностей народов России, исторических и национально-культурных традиций.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244334"/>
            <a:ext cx="52922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Уточнили понятие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613666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Конкретизировали определение образовательной программы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Добавили новую статью о разработке программы воспитания и календарного плана воспитательной работы.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477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980728"/>
            <a:ext cx="7848872" cy="3962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5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Проектирование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это комплексная деятельность, участники которой автоматически, без специально провозглашаемой дидактической задачи со стороны организаторов, осваивают новые понятия и представления о различных сферах жизни.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05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поможет связать процесс обучения и воспитания с реальными событиями из жизни ребёнка, а также заинтересовать его, увлечь в эту деятельность. Она позволяет объединить педагогов, детей, родителей, научить работать в коллективе, сотрудничать, планировать свою работу. Каждый ребёнок сможет проявить себя, почувствовать себя нужным, а значит, появится уверенность в своих силах.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05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ходе проектной деятельности дошкольники приобретают необходимые социальные навыки – они становятся внимательнее друг к другу, начинают руководствоваться не только собственными мотивами, сколько установленными нормами.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05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влияет и на содержание игровой деятельности детей – она становится более разнообразной, сложно структурированной, а сами дошкольники становятся интересны друг другу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47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Ты мне ручки подай,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Да с кровати вставай,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Умываться пойдем,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Где водичка найдем!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  <a:ln w="38100">
            <a:solidFill>
              <a:schemeClr val="tx2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03725" y="2165152"/>
            <a:ext cx="4525963" cy="3394472"/>
          </a:xfrm>
          <a:ln w="381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80874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sz="2000" b="1" dirty="0" err="1" smtClean="0">
                <a:solidFill>
                  <a:srgbClr val="00B050"/>
                </a:solidFill>
              </a:rPr>
              <a:t>Потягуни-потягушечки</a:t>
            </a:r>
            <a:r>
              <a:rPr lang="ru-RU" sz="2000" b="1" dirty="0" smtClean="0">
                <a:solidFill>
                  <a:srgbClr val="00B050"/>
                </a:solidFill>
              </a:rPr>
              <a:t>  от </a:t>
            </a:r>
            <a:r>
              <a:rPr lang="ru-RU" sz="2000" b="1" dirty="0">
                <a:solidFill>
                  <a:srgbClr val="00B050"/>
                </a:solidFill>
              </a:rPr>
              <a:t>носочков до </a:t>
            </a:r>
            <a:r>
              <a:rPr lang="ru-RU" sz="2000" b="1" dirty="0" err="1">
                <a:solidFill>
                  <a:srgbClr val="00B050"/>
                </a:solidFill>
              </a:rPr>
              <a:t>макушечки</a:t>
            </a:r>
            <a:r>
              <a:rPr lang="ru-RU" sz="2000" b="1" dirty="0">
                <a:solidFill>
                  <a:srgbClr val="00B050"/>
                </a:solidFill>
              </a:rPr>
              <a:t>,</a:t>
            </a:r>
            <a:br>
              <a:rPr lang="ru-RU" sz="2000" b="1" dirty="0">
                <a:solidFill>
                  <a:srgbClr val="00B050"/>
                </a:solidFill>
              </a:rPr>
            </a:br>
            <a:r>
              <a:rPr lang="ru-RU" sz="2200" b="1" dirty="0">
                <a:solidFill>
                  <a:srgbClr val="00B050"/>
                </a:solidFill>
              </a:rPr>
              <a:t>Мы </a:t>
            </a:r>
            <a:r>
              <a:rPr lang="ru-RU" sz="2200" b="1" dirty="0" err="1" smtClean="0">
                <a:solidFill>
                  <a:srgbClr val="00B050"/>
                </a:solidFill>
              </a:rPr>
              <a:t>потянеся</a:t>
            </a:r>
            <a:r>
              <a:rPr lang="ru-RU" sz="2200" b="1" dirty="0" smtClean="0">
                <a:solidFill>
                  <a:srgbClr val="00B050"/>
                </a:solidFill>
              </a:rPr>
              <a:t>-потянемся, маленькими </a:t>
            </a:r>
            <a:r>
              <a:rPr lang="ru-RU" sz="2200" b="1" dirty="0">
                <a:solidFill>
                  <a:srgbClr val="00B050"/>
                </a:solidFill>
              </a:rPr>
              <a:t>не останемся,</a:t>
            </a:r>
            <a:br>
              <a:rPr lang="ru-RU" sz="2200" b="1" dirty="0">
                <a:solidFill>
                  <a:srgbClr val="00B050"/>
                </a:solidFill>
              </a:rPr>
            </a:br>
            <a:r>
              <a:rPr lang="ru-RU" sz="2200" b="1" dirty="0">
                <a:solidFill>
                  <a:srgbClr val="00B050"/>
                </a:solidFill>
              </a:rPr>
              <a:t>Вот уже </a:t>
            </a:r>
            <a:r>
              <a:rPr lang="ru-RU" sz="2200" b="1" dirty="0" smtClean="0">
                <a:solidFill>
                  <a:srgbClr val="00B050"/>
                </a:solidFill>
              </a:rPr>
              <a:t>растем, растем, растем</a:t>
            </a:r>
            <a:r>
              <a:rPr lang="ru-RU" sz="2200" b="1" dirty="0">
                <a:solidFill>
                  <a:srgbClr val="00B050"/>
                </a:solidFill>
              </a:rPr>
              <a:t>!!!!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ln w="38100">
            <a:solidFill>
              <a:srgbClr val="00B050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235916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FF0000"/>
                </a:solidFill>
              </a:rPr>
              <a:t>Мы зарядкой заниматься </a:t>
            </a: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Начинаем </a:t>
            </a:r>
            <a:r>
              <a:rPr lang="ru-RU" sz="2700" b="1" dirty="0">
                <a:solidFill>
                  <a:srgbClr val="FF0000"/>
                </a:solidFill>
              </a:rPr>
              <a:t>по утрам. </a:t>
            </a: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Пусть </a:t>
            </a:r>
            <a:r>
              <a:rPr lang="ru-RU" sz="2700" b="1" dirty="0">
                <a:solidFill>
                  <a:srgbClr val="FF0000"/>
                </a:solidFill>
              </a:rPr>
              <a:t>болезни нас боятся, </a:t>
            </a:r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Пусть </a:t>
            </a:r>
            <a:r>
              <a:rPr lang="ru-RU" sz="2700" b="1" dirty="0">
                <a:solidFill>
                  <a:srgbClr val="FF0000"/>
                </a:solidFill>
              </a:rPr>
              <a:t>они не ходят к нам.</a:t>
            </a:r>
            <a:br>
              <a:rPr lang="ru-RU" sz="2700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ln w="38100">
            <a:solidFill>
              <a:srgbClr val="FF0000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73" b="7925"/>
          <a:stretch/>
        </p:blipFill>
        <p:spPr>
          <a:xfrm>
            <a:off x="4716017" y="1633609"/>
            <a:ext cx="3956992" cy="2010472"/>
          </a:xfrm>
          <a:ln w="38100">
            <a:solidFill>
              <a:srgbClr val="FF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7" b="9502"/>
          <a:stretch/>
        </p:blipFill>
        <p:spPr>
          <a:xfrm>
            <a:off x="4459999" y="3661272"/>
            <a:ext cx="2441440" cy="245502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2" t="43488"/>
          <a:stretch/>
        </p:blipFill>
        <p:spPr>
          <a:xfrm>
            <a:off x="6732240" y="4099194"/>
            <a:ext cx="2279175" cy="1987398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77668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848872" cy="83549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Для чего нужна зарядка? — Это вовсе не 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загадка — </a:t>
            </a:r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Чтобы силу развивать И весь день не уставать.</a:t>
            </a:r>
            <a:b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1" t="16530" r="821" b="19417"/>
          <a:stretch/>
        </p:blipFill>
        <p:spPr>
          <a:xfrm>
            <a:off x="3563888" y="4437112"/>
            <a:ext cx="2613738" cy="2232248"/>
          </a:xfrm>
          <a:ln w="38100">
            <a:solidFill>
              <a:srgbClr val="00B0F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9"/>
          <a:stretch/>
        </p:blipFill>
        <p:spPr>
          <a:xfrm>
            <a:off x="405756" y="1551531"/>
            <a:ext cx="3645024" cy="3047287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56"/>
          <a:stretch/>
        </p:blipFill>
        <p:spPr>
          <a:xfrm>
            <a:off x="5967347" y="1546878"/>
            <a:ext cx="2842096" cy="3105262"/>
          </a:xfrm>
          <a:ln w="3810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99153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</TotalTime>
  <Words>659</Words>
  <Application>Microsoft Office PowerPoint</Application>
  <PresentationFormat>Экран (4:3)</PresentationFormat>
  <Paragraphs>60</Paragraphs>
  <Slides>26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Times New Roman</vt:lpstr>
      <vt:lpstr>Тема Office</vt:lpstr>
      <vt:lpstr>Специальное оформление</vt:lpstr>
      <vt:lpstr>Тема: «Метод проектов в ДОУ, как инновационная педагогическая технология».   </vt:lpstr>
      <vt:lpstr>Презентация PowerPoint</vt:lpstr>
      <vt:lpstr>Презентация PowerPoint</vt:lpstr>
      <vt:lpstr>Зачем внесли поправки о воспитании</vt:lpstr>
      <vt:lpstr>Презентация PowerPoint</vt:lpstr>
      <vt:lpstr>Ты мне ручки подай, Да с кровати вставай, Умываться пойдем, Где водичка найдем!</vt:lpstr>
      <vt:lpstr>Потягуни-потягушечки  от носочков до макушечки, Мы потянеся-потянемся, маленькими не останемся, Вот уже растем, растем, растем!!!!</vt:lpstr>
      <vt:lpstr>Мы зарядкой заниматься  Начинаем по утрам.  Пусть болезни нас боятся,  Пусть они не ходят к нам. </vt:lpstr>
      <vt:lpstr>Для чего нужна зарядка? — Это вовсе не загадка — Чтобы силу развивать И весь день не уставать. </vt:lpstr>
      <vt:lpstr>Спроси у жизни строгой  Какой идти дорогой,  Куда по свету белому  Отправиться с утра. </vt:lpstr>
      <vt:lpstr>Дарите людям доброту,  Заботу и любовь,  И пониманье и мечту –  Дарите вновь и вновь! </vt:lpstr>
      <vt:lpstr>Я один у мамы сын, Нет у мамы дочки. Как же маме не помочь Постирать платочки?</vt:lpstr>
      <vt:lpstr>Поливала я из лейки Колких кактусов семейку, Колокольчик, фикус, розу, И капризную мимозу.</vt:lpstr>
      <vt:lpstr>Есть игрушки у меня, Мяч, машина новая, Обезьянка, слон, медведь. Хочешь? Можешь посмотреть! Буду маме помогать, Все игрушки прибирать.</vt:lpstr>
      <vt:lpstr>  Я люблю животных очень И мечтаю подрасти, Чтобы мама разрешила, Мне собаку завести.  </vt:lpstr>
      <vt:lpstr>У меня живёт козлёнок, Я и сам его пасу. Я козлёнка в сад зелёный Рано утром отнесу. </vt:lpstr>
      <vt:lpstr>Мы кормушку смастерили, Мы столовую открыли.</vt:lpstr>
      <vt:lpstr>Не губи ты жизнь бездельем – Занимайся рукодельем! Шей, вяжи – не унывай, Или гладью вышивай.</vt:lpstr>
      <vt:lpstr>Играем, поём, мастерим, отдыхаем)))</vt:lpstr>
      <vt:lpstr>Буду много лет учиться, Не зевать и не лениться. </vt:lpstr>
      <vt:lpstr>Петрович на рыбалке и дома!</vt:lpstr>
      <vt:lpstr>Дмитрий и Денис!</vt:lpstr>
      <vt:lpstr>Презентация PowerPoint</vt:lpstr>
      <vt:lpstr>Наше развитие!</vt:lpstr>
      <vt:lpstr>ГК Просвещение: news@email.prosv.ru </vt:lpstr>
      <vt:lpstr>   Проект «Что за праздник Новый год?»  Календарь ожидания Нового года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user</cp:lastModifiedBy>
  <cp:revision>66</cp:revision>
  <dcterms:created xsi:type="dcterms:W3CDTF">2009-01-08T12:15:48Z</dcterms:created>
  <dcterms:modified xsi:type="dcterms:W3CDTF">2021-11-16T20:05:34Z</dcterms:modified>
</cp:coreProperties>
</file>