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2"/>
  </p:notesMasterIdLst>
  <p:sldIdLst>
    <p:sldId id="339" r:id="rId2"/>
    <p:sldId id="277" r:id="rId3"/>
    <p:sldId id="278" r:id="rId4"/>
    <p:sldId id="289" r:id="rId5"/>
    <p:sldId id="290" r:id="rId6"/>
    <p:sldId id="295" r:id="rId7"/>
    <p:sldId id="340" r:id="rId8"/>
    <p:sldId id="343" r:id="rId9"/>
    <p:sldId id="344" r:id="rId10"/>
    <p:sldId id="34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B018FB-FD65-452F-BAF3-2448C677357C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B86078-A106-4874-AED4-E2B11B3AF98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898910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B86078-A106-4874-AED4-E2B11B3AF980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863527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>
    <p:dissolve/>
  </p:transition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:\Documents and Settings\admin\Рабочий стол\Модуль Алые Паруса\иллюстрации\Грин-Александр.....jpg"/>
          <p:cNvPicPr/>
          <p:nvPr/>
        </p:nvPicPr>
        <p:blipFill rotWithShape="1">
          <a:blip r:embed="rId2" cstate="print">
            <a:lum bright="-10000" contrast="2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1093" r="6559" b="3210"/>
          <a:stretch/>
        </p:blipFill>
        <p:spPr bwMode="auto">
          <a:xfrm>
            <a:off x="395536" y="332656"/>
            <a:ext cx="4680520" cy="604867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1175" r="20839"/>
          <a:stretch/>
        </p:blipFill>
        <p:spPr bwMode="auto">
          <a:xfrm>
            <a:off x="4716016" y="2996952"/>
            <a:ext cx="4032448" cy="55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01841511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Documents and Settings\admin\Рабочий стол\А. Грин\Алые паруса\на могиле.jpg"/>
          <p:cNvPicPr>
            <a:picLocks noChangeAspect="1" noChangeArrowheads="1"/>
          </p:cNvPicPr>
          <p:nvPr/>
        </p:nvPicPr>
        <p:blipFill>
          <a:blip r:embed="rId3" cstate="print">
            <a:lum bright="1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7804" y="116633"/>
            <a:ext cx="8816684" cy="6606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54601" y="5589240"/>
            <a:ext cx="8258415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На могиле А. Грина в Старом Крыму</a:t>
            </a:r>
            <a:endParaRPr lang="ru-RU" sz="4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6777592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\Рабочий стол\А. Грин\о писателе\Grin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560" y="816684"/>
            <a:ext cx="3941698" cy="5328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901462" y="428178"/>
            <a:ext cx="3558970" cy="594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err="1">
                <a:solidFill>
                  <a:srgbClr val="002060"/>
                </a:solidFill>
              </a:rPr>
              <a:t>Алекса́ндр</a:t>
            </a:r>
            <a:r>
              <a:rPr lang="ru-RU" sz="3600" b="1" dirty="0">
                <a:solidFill>
                  <a:srgbClr val="002060"/>
                </a:solidFill>
              </a:rPr>
              <a:t> Грин </a:t>
            </a:r>
            <a:endParaRPr lang="ru-RU" sz="3600" b="1" dirty="0" smtClean="0">
              <a:solidFill>
                <a:srgbClr val="002060"/>
              </a:solidFill>
            </a:endParaRPr>
          </a:p>
          <a:p>
            <a:r>
              <a:rPr lang="ru-RU" sz="2800" b="1" dirty="0" smtClean="0"/>
              <a:t>(</a:t>
            </a:r>
            <a:r>
              <a:rPr lang="ru-RU" sz="2800" b="1" i="1" dirty="0" err="1"/>
              <a:t>Алекса́ндр</a:t>
            </a:r>
            <a:r>
              <a:rPr lang="ru-RU" sz="2800" b="1" i="1" dirty="0"/>
              <a:t> </a:t>
            </a:r>
            <a:r>
              <a:rPr lang="ru-RU" sz="2800" b="1" i="1" dirty="0" err="1"/>
              <a:t>Степа́нович</a:t>
            </a:r>
            <a:r>
              <a:rPr lang="ru-RU" sz="2800" b="1" i="1" dirty="0"/>
              <a:t> </a:t>
            </a:r>
            <a:r>
              <a:rPr lang="ru-RU" sz="2800" b="1" i="1" dirty="0" err="1"/>
              <a:t>Грине́вский</a:t>
            </a:r>
            <a:r>
              <a:rPr lang="ru-RU" sz="2800" b="1" i="1" dirty="0"/>
              <a:t>)</a:t>
            </a:r>
            <a:r>
              <a:rPr lang="ru-RU" sz="2800" b="1" dirty="0"/>
              <a:t>; </a:t>
            </a:r>
          </a:p>
          <a:p>
            <a:r>
              <a:rPr lang="ru-RU" sz="2000" b="1" dirty="0">
                <a:latin typeface="Arial Narrow" panose="020B0606020202030204" pitchFamily="34" charset="0"/>
              </a:rPr>
              <a:t>11 августа [23 августа] </a:t>
            </a:r>
            <a:r>
              <a:rPr lang="ru-RU" sz="2000" b="1" dirty="0">
                <a:solidFill>
                  <a:srgbClr val="002060"/>
                </a:solidFill>
                <a:latin typeface="Arial Narrow" panose="020B0606020202030204" pitchFamily="34" charset="0"/>
              </a:rPr>
              <a:t>1880</a:t>
            </a:r>
            <a:r>
              <a:rPr lang="ru-RU" sz="2000" b="1" dirty="0">
                <a:latin typeface="Arial Narrow" panose="020B0606020202030204" pitchFamily="34" charset="0"/>
              </a:rPr>
              <a:t>, </a:t>
            </a:r>
            <a:endParaRPr lang="ru-RU" sz="2000" b="1" dirty="0" smtClean="0">
              <a:latin typeface="Arial Narrow" panose="020B0606020202030204" pitchFamily="34" charset="0"/>
            </a:endParaRPr>
          </a:p>
          <a:p>
            <a:r>
              <a:rPr lang="ru-RU" sz="2000" b="1" dirty="0" smtClean="0">
                <a:latin typeface="Arial Narrow" panose="020B0606020202030204" pitchFamily="34" charset="0"/>
              </a:rPr>
              <a:t>город </a:t>
            </a:r>
            <a:r>
              <a:rPr lang="ru-RU" sz="2000" b="1" dirty="0">
                <a:latin typeface="Arial Narrow" panose="020B0606020202030204" pitchFamily="34" charset="0"/>
              </a:rPr>
              <a:t>Слободской, </a:t>
            </a:r>
            <a:endParaRPr lang="ru-RU" sz="2000" b="1" dirty="0" smtClean="0">
              <a:latin typeface="Arial Narrow" panose="020B0606020202030204" pitchFamily="34" charset="0"/>
            </a:endParaRPr>
          </a:p>
          <a:p>
            <a:r>
              <a:rPr lang="ru-RU" sz="2000" b="1" dirty="0" smtClean="0">
                <a:latin typeface="Arial Narrow" panose="020B0606020202030204" pitchFamily="34" charset="0"/>
              </a:rPr>
              <a:t>Вятской </a:t>
            </a:r>
            <a:r>
              <a:rPr lang="ru-RU" sz="2000" b="1" dirty="0">
                <a:latin typeface="Arial Narrow" panose="020B0606020202030204" pitchFamily="34" charset="0"/>
              </a:rPr>
              <a:t>губернии, </a:t>
            </a:r>
            <a:endParaRPr lang="ru-RU" sz="2000" b="1" dirty="0" smtClean="0">
              <a:latin typeface="Arial Narrow" panose="020B0606020202030204" pitchFamily="34" charset="0"/>
            </a:endParaRPr>
          </a:p>
          <a:p>
            <a:r>
              <a:rPr lang="ru-RU" sz="2000" b="1" dirty="0" smtClean="0">
                <a:latin typeface="Arial Narrow" panose="020B0606020202030204" pitchFamily="34" charset="0"/>
              </a:rPr>
              <a:t>Российской </a:t>
            </a:r>
            <a:r>
              <a:rPr lang="ru-RU" sz="2000" b="1" dirty="0">
                <a:latin typeface="Arial Narrow" panose="020B0606020202030204" pitchFamily="34" charset="0"/>
              </a:rPr>
              <a:t>империи — </a:t>
            </a:r>
            <a:endParaRPr lang="ru-RU" sz="2000" b="1" dirty="0" smtClean="0">
              <a:latin typeface="Arial Narrow" panose="020B0606020202030204" pitchFamily="34" charset="0"/>
            </a:endParaRPr>
          </a:p>
          <a:p>
            <a:r>
              <a:rPr lang="ru-RU" sz="2000" b="1" dirty="0" smtClean="0">
                <a:latin typeface="Arial Narrow" panose="020B0606020202030204" pitchFamily="34" charset="0"/>
              </a:rPr>
              <a:t>8 </a:t>
            </a:r>
            <a:r>
              <a:rPr lang="ru-RU" sz="2000" b="1" dirty="0">
                <a:latin typeface="Arial Narrow" panose="020B0606020202030204" pitchFamily="34" charset="0"/>
              </a:rPr>
              <a:t>июля </a:t>
            </a:r>
            <a:r>
              <a:rPr lang="ru-RU" sz="2000" b="1" dirty="0">
                <a:solidFill>
                  <a:srgbClr val="002060"/>
                </a:solidFill>
                <a:latin typeface="Arial Narrow" panose="020B0606020202030204" pitchFamily="34" charset="0"/>
              </a:rPr>
              <a:t>1932</a:t>
            </a:r>
            <a:r>
              <a:rPr lang="ru-RU" sz="2000" b="1" dirty="0">
                <a:latin typeface="Arial Narrow" panose="020B0606020202030204" pitchFamily="34" charset="0"/>
              </a:rPr>
              <a:t>, </a:t>
            </a:r>
            <a:endParaRPr lang="ru-RU" sz="2000" b="1" dirty="0" smtClean="0">
              <a:latin typeface="Arial Narrow" panose="020B0606020202030204" pitchFamily="34" charset="0"/>
            </a:endParaRPr>
          </a:p>
          <a:p>
            <a:r>
              <a:rPr lang="ru-RU" sz="2000" b="1" dirty="0" smtClean="0">
                <a:latin typeface="Arial Narrow" panose="020B0606020202030204" pitchFamily="34" charset="0"/>
              </a:rPr>
              <a:t>город </a:t>
            </a:r>
            <a:r>
              <a:rPr lang="ru-RU" sz="2000" b="1" dirty="0">
                <a:latin typeface="Arial Narrow" panose="020B0606020202030204" pitchFamily="34" charset="0"/>
              </a:rPr>
              <a:t>Старый Крым, СССР) </a:t>
            </a:r>
            <a:endParaRPr lang="ru-RU" sz="2000" b="1" dirty="0" smtClean="0">
              <a:latin typeface="Arial Narrow" panose="020B0606020202030204" pitchFamily="34" charset="0"/>
            </a:endParaRPr>
          </a:p>
          <a:p>
            <a:r>
              <a:rPr lang="ru-RU" sz="2000" b="1" dirty="0" smtClean="0">
                <a:latin typeface="Arial Narrow" panose="020B0606020202030204" pitchFamily="34" charset="0"/>
              </a:rPr>
              <a:t>— </a:t>
            </a:r>
            <a:r>
              <a:rPr lang="ru-RU" sz="2000" b="1" dirty="0">
                <a:latin typeface="Arial Narrow" panose="020B0606020202030204" pitchFamily="34" charset="0"/>
              </a:rPr>
              <a:t>русский писатель-прозаик, поэт, представитель неоромантизма, </a:t>
            </a:r>
            <a:endParaRPr lang="ru-RU" sz="2000" b="1" dirty="0" smtClean="0">
              <a:latin typeface="Arial Narrow" panose="020B0606020202030204" pitchFamily="34" charset="0"/>
            </a:endParaRPr>
          </a:p>
          <a:p>
            <a:r>
              <a:rPr lang="ru-RU" sz="2000" b="1" dirty="0" smtClean="0">
                <a:latin typeface="Arial Narrow" panose="020B0606020202030204" pitchFamily="34" charset="0"/>
              </a:rPr>
              <a:t>автор </a:t>
            </a:r>
            <a:r>
              <a:rPr lang="ru-RU" sz="2000" b="1" dirty="0">
                <a:latin typeface="Arial Narrow" panose="020B0606020202030204" pitchFamily="34" charset="0"/>
              </a:rPr>
              <a:t>философско-психологических, </a:t>
            </a:r>
            <a:endParaRPr lang="ru-RU" sz="2000" b="1" dirty="0" smtClean="0">
              <a:latin typeface="Arial Narrow" panose="020B0606020202030204" pitchFamily="34" charset="0"/>
            </a:endParaRPr>
          </a:p>
          <a:p>
            <a:r>
              <a:rPr lang="ru-RU" sz="2000" b="1" dirty="0" smtClean="0">
                <a:latin typeface="Arial Narrow" panose="020B0606020202030204" pitchFamily="34" charset="0"/>
              </a:rPr>
              <a:t>с </a:t>
            </a:r>
            <a:r>
              <a:rPr lang="ru-RU" sz="2000" b="1" dirty="0">
                <a:latin typeface="Arial Narrow" panose="020B0606020202030204" pitchFamily="34" charset="0"/>
              </a:rPr>
              <a:t>элементами символической </a:t>
            </a:r>
            <a:endParaRPr lang="ru-RU" sz="2000" b="1" dirty="0" smtClean="0">
              <a:latin typeface="Arial Narrow" panose="020B0606020202030204" pitchFamily="34" charset="0"/>
            </a:endParaRPr>
          </a:p>
          <a:p>
            <a:r>
              <a:rPr lang="ru-RU" sz="2000" b="1" dirty="0" smtClean="0">
                <a:latin typeface="Arial Narrow" panose="020B0606020202030204" pitchFamily="34" charset="0"/>
              </a:rPr>
              <a:t>фантастики</a:t>
            </a:r>
            <a:r>
              <a:rPr lang="ru-RU" sz="2000" b="1" dirty="0">
                <a:latin typeface="Arial Narrow" panose="020B0606020202030204" pitchFamily="34" charset="0"/>
              </a:rPr>
              <a:t>, произведений.</a:t>
            </a:r>
          </a:p>
        </p:txBody>
      </p:sp>
    </p:spTree>
    <p:extLst>
      <p:ext uri="{BB962C8B-B14F-4D97-AF65-F5344CB8AC3E}">
        <p14:creationId xmlns:p14="http://schemas.microsoft.com/office/powerpoint/2010/main" xmlns="" val="4272006555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Documents and Settings\admin\Рабочий стол\А. Грин\о писателе\ГриневскаяАннаСтепановна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364" t="2933" r="5500" b="3376"/>
          <a:stretch/>
        </p:blipFill>
        <p:spPr bwMode="auto">
          <a:xfrm>
            <a:off x="4788024" y="904262"/>
            <a:ext cx="3314700" cy="4726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Documents and Settings\admin\Рабочий стол\А. Грин\о писателе\ГриневскийСтепанЕвсеевич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65632" y="895134"/>
            <a:ext cx="3258296" cy="4735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4763075" y="5630524"/>
            <a:ext cx="3256596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Гриневская </a:t>
            </a:r>
          </a:p>
          <a:p>
            <a:pPr algn="ctr"/>
            <a:r>
              <a:rPr lang="ru-RU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Анна Степановна</a:t>
            </a:r>
            <a:endParaRPr lang="ru-RU" sz="3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30602" y="5589240"/>
            <a:ext cx="3128356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Гриневский </a:t>
            </a:r>
          </a:p>
          <a:p>
            <a:pPr algn="ctr"/>
            <a:r>
              <a:rPr lang="ru-RU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Степан Евсеевич</a:t>
            </a:r>
            <a:endParaRPr lang="ru-RU" sz="3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990749" y="183599"/>
            <a:ext cx="3575018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Родители писателя</a:t>
            </a:r>
            <a:endParaRPr lang="ru-RU" sz="3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565775403"/>
      </p:ext>
    </p:extLst>
  </p:cSld>
  <p:clrMapOvr>
    <a:masterClrMapping/>
  </p:clrMapOvr>
  <p:transition spd="med" advClick="0" advTm="5000"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Documents and Settings\admin\Рабочий стол\А. Грин\о писателе\Александр Грин с первой женой Верой в деревне Великий Бор под Пинегой, 1911 г.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3420"/>
          <a:stretch/>
        </p:blipFill>
        <p:spPr bwMode="auto">
          <a:xfrm>
            <a:off x="899592" y="355287"/>
            <a:ext cx="7425561" cy="52339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971600" y="5577245"/>
            <a:ext cx="7056784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effectLst/>
              </a:rPr>
              <a:t>С </a:t>
            </a:r>
            <a:r>
              <a:rPr lang="ru-RU" sz="3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effectLst/>
              </a:rPr>
              <a:t>первой</a:t>
            </a:r>
            <a:r>
              <a:rPr lang="en-US" sz="3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effectLst/>
              </a:rPr>
              <a:t> </a:t>
            </a:r>
            <a:r>
              <a:rPr lang="ru-RU" sz="3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effectLst/>
              </a:rPr>
              <a:t>женой Верой в деревне </a:t>
            </a:r>
          </a:p>
          <a:p>
            <a:pPr algn="ctr"/>
            <a:r>
              <a:rPr lang="ru-RU" sz="3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effectLst/>
              </a:rPr>
              <a:t>Великий Бор под </a:t>
            </a:r>
            <a:r>
              <a:rPr lang="ru-RU" sz="3200" b="1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effectLst/>
              </a:rPr>
              <a:t>П</a:t>
            </a:r>
            <a:r>
              <a:rPr lang="ru-RU" sz="3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effectLst/>
              </a:rPr>
              <a:t>инегой. 1911 год</a:t>
            </a:r>
            <a:endParaRPr lang="ru-RU" sz="3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tx2">
                  <a:lumMod val="5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60327005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Documents and Settings\admin\Рабочий стол\А. Грин\о писателе\Александр Грин с женой Ниной. В 1924 году Грин и его жена Нина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07436" y="116632"/>
            <a:ext cx="4105719" cy="5616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394001" y="5661248"/>
            <a:ext cx="3132588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С женой </a:t>
            </a:r>
            <a:r>
              <a:rPr lang="ru-RU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Ниной. </a:t>
            </a:r>
          </a:p>
          <a:p>
            <a:pPr algn="ctr"/>
            <a:r>
              <a:rPr lang="ru-RU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1924 год. Крым</a:t>
            </a:r>
            <a:endParaRPr lang="ru-RU" sz="3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4" name="Picture 2" descr="C:\Documents and Settings\admin\Рабочий стол\А. Грин\о писателе\Гуль, любимый ястреб Грина (1929 г.). Ему посвящён рассказ «История одного ястреба».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60792" y="272977"/>
            <a:ext cx="3307428" cy="4608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5442790" y="4876418"/>
            <a:ext cx="2943433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Гуль – </a:t>
            </a:r>
          </a:p>
          <a:p>
            <a:pPr algn="ctr"/>
            <a:r>
              <a:rPr lang="ru-RU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любимый </a:t>
            </a:r>
          </a:p>
          <a:p>
            <a:pPr algn="ctr"/>
            <a:r>
              <a:rPr lang="ru-RU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ястреб А. Грина</a:t>
            </a:r>
            <a:endParaRPr lang="ru-RU" sz="3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974458341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Documents and Settings\admin\Рабочий стол\А. Грин\о писателе\Дом-музей А. С. Грина, Киров. Здесь прошло детство будущего писателя в 1881—1894 гг.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214" b="4317"/>
          <a:stretch/>
        </p:blipFill>
        <p:spPr bwMode="auto">
          <a:xfrm>
            <a:off x="824792" y="764704"/>
            <a:ext cx="5033226" cy="3528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846901" y="4487092"/>
            <a:ext cx="4427942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Дом-музей А. Грина г. Киров. </a:t>
            </a:r>
          </a:p>
          <a:p>
            <a:pPr algn="ctr"/>
            <a:r>
              <a:rPr lang="ru-RU" sz="2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Здесь прошло детство писателя</a:t>
            </a:r>
            <a:endParaRPr lang="ru-RU" sz="2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4" name="Picture 2" descr="C:\Documents and Settings\admin\Рабочий стол\А. Грин\о писателе\Молодой Грин. Бюст на набережной Грина в г. Кирове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739" r="22597"/>
          <a:stretch/>
        </p:blipFill>
        <p:spPr bwMode="auto">
          <a:xfrm>
            <a:off x="5945453" y="764704"/>
            <a:ext cx="2425121" cy="3384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5334633" y="4302427"/>
            <a:ext cx="3051155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Молодой Грин. </a:t>
            </a:r>
          </a:p>
          <a:p>
            <a:pPr algn="ctr"/>
            <a:r>
              <a:rPr lang="ru-RU" sz="2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Бюст на набережной </a:t>
            </a:r>
          </a:p>
          <a:p>
            <a:pPr algn="ctr"/>
            <a:r>
              <a:rPr lang="ru-RU" sz="2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в г. Кирове</a:t>
            </a:r>
            <a:endParaRPr lang="ru-RU" sz="2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60045635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Documents and Settings\admin\Рабочий стол\А. Грин\Музеи\12690729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2242" y="260648"/>
            <a:ext cx="7576932" cy="56826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оле 1"/>
          <p:cNvSpPr txBox="1"/>
          <p:nvPr/>
        </p:nvSpPr>
        <p:spPr>
          <a:xfrm>
            <a:off x="1907703" y="5953895"/>
            <a:ext cx="5668645" cy="649605"/>
          </a:xfrm>
          <a:prstGeom prst="rect">
            <a:avLst/>
          </a:prstGeom>
          <a:noFill/>
          <a:ln>
            <a:noFill/>
          </a:ln>
          <a:effectLst/>
        </p:spPr>
        <p:txBody>
          <a:bodyPr rot="0" spcFirstLastPara="0" vert="horz" wrap="non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3600" b="1" kern="1200" dirty="0">
                <a:ln>
                  <a:noFill/>
                </a:ln>
                <a:gradFill>
                  <a:gsLst>
                    <a:gs pos="0">
                      <a:srgbClr val="A54200"/>
                    </a:gs>
                    <a:gs pos="78000">
                      <a:srgbClr val="FF8C19"/>
                    </a:gs>
                    <a:gs pos="100000">
                      <a:srgbClr val="FFF1E9"/>
                    </a:gs>
                  </a:gsLst>
                  <a:lin ang="5400000" scaled="0"/>
                </a:gradFill>
                <a:effectLst>
                  <a:outerShdw blurRad="69850" dist="43180" dir="5400000" sx="0" sy="0">
                    <a:srgbClr val="000000">
                      <a:alpha val="65000"/>
                    </a:srgbClr>
                  </a:outerShdw>
                </a:effectLst>
                <a:latin typeface="Calibri"/>
                <a:ea typeface="Times New Roman"/>
                <a:cs typeface="Times New Roman"/>
              </a:rPr>
              <a:t>Музей А. Грина в Феодосии</a:t>
            </a:r>
            <a:endParaRPr lang="ru-RU" sz="1200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57708946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admin\Рабочий стол\Модуль Алые Паруса\А. Грин\Музеи\4staryykrym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35558" y="245717"/>
            <a:ext cx="8240898" cy="53435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345717" y="5748587"/>
            <a:ext cx="6006132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Домик А. Грина в Старом Крыму</a:t>
            </a:r>
            <a:endParaRPr lang="ru-RU" sz="3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16019051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Documents and Settings\admin\Рабочий стол\Модуль Алые Паруса\А. Грин\о писателе\в послели.jpg"/>
          <p:cNvPicPr>
            <a:picLocks noChangeAspect="1" noChangeArrowheads="1"/>
          </p:cNvPicPr>
          <p:nvPr/>
        </p:nvPicPr>
        <p:blipFill>
          <a:blip r:embed="rId2" cstate="print">
            <a:lum bright="1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76345" y="743676"/>
            <a:ext cx="7784088" cy="52776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31527555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321</TotalTime>
  <Words>133</Words>
  <Application>Microsoft Office PowerPoint</Application>
  <PresentationFormat>Экран (4:3)</PresentationFormat>
  <Paragraphs>33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Изящная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cp:lastModifiedBy>Шейде</cp:lastModifiedBy>
  <cp:revision>26</cp:revision>
  <dcterms:modified xsi:type="dcterms:W3CDTF">2023-02-06T16:57:09Z</dcterms:modified>
</cp:coreProperties>
</file>