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58" r:id="rId5"/>
    <p:sldId id="284" r:id="rId6"/>
    <p:sldId id="285" r:id="rId7"/>
    <p:sldId id="261" r:id="rId8"/>
    <p:sldId id="262" r:id="rId9"/>
    <p:sldId id="276" r:id="rId10"/>
    <p:sldId id="263" r:id="rId11"/>
    <p:sldId id="264" r:id="rId12"/>
    <p:sldId id="277" r:id="rId13"/>
    <p:sldId id="280" r:id="rId14"/>
    <p:sldId id="265" r:id="rId15"/>
    <p:sldId id="281" r:id="rId16"/>
    <p:sldId id="266" r:id="rId17"/>
    <p:sldId id="279" r:id="rId18"/>
    <p:sldId id="286" r:id="rId19"/>
    <p:sldId id="267" r:id="rId20"/>
    <p:sldId id="282" r:id="rId21"/>
    <p:sldId id="287" r:id="rId22"/>
    <p:sldId id="28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129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6178698"/>
          </a:xfrm>
        </p:spPr>
        <p:txBody>
          <a:bodyPr>
            <a:normAutofit/>
          </a:bodyPr>
          <a:lstStyle/>
          <a:p>
            <a:r>
              <a:rPr lang="ru-RU" sz="7200" i="1" dirty="0">
                <a:solidFill>
                  <a:srgbClr val="FF0000"/>
                </a:solidFill>
              </a:rPr>
              <a:t>ГЛАВНЫЕ ВОПРОСЫ ЭКОНОМИКИ. </a:t>
            </a:r>
            <a:br>
              <a:rPr lang="ru-RU" sz="7200" i="1" dirty="0">
                <a:solidFill>
                  <a:srgbClr val="FF0000"/>
                </a:solidFill>
              </a:rPr>
            </a:br>
            <a:r>
              <a:rPr lang="ru-RU" sz="7200" i="1" dirty="0">
                <a:solidFill>
                  <a:srgbClr val="FF0000"/>
                </a:solidFill>
              </a:rPr>
              <a:t>ЭКОНОМИЧЕСКИЕ СИСТЕМЫ.</a:t>
            </a:r>
          </a:p>
        </p:txBody>
      </p:sp>
    </p:spTree>
    <p:extLst>
      <p:ext uri="{BB962C8B-B14F-4D97-AF65-F5344CB8AC3E}">
        <p14:creationId xmlns:p14="http://schemas.microsoft.com/office/powerpoint/2010/main" val="7211850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22714"/>
          </a:xfrm>
        </p:spPr>
        <p:txBody>
          <a:bodyPr>
            <a:normAutofit fontScale="90000"/>
          </a:bodyPr>
          <a:lstStyle/>
          <a:p>
            <a:r>
              <a:rPr lang="ru-RU" i="1" u="sng" dirty="0">
                <a:solidFill>
                  <a:srgbClr val="FF0000"/>
                </a:solidFill>
              </a:rPr>
              <a:t>2. Экономическая система </a:t>
            </a:r>
            <a:r>
              <a:rPr lang="ru-RU" i="1" dirty="0"/>
              <a:t>– это совокупность способов и методов осуществления экономической деятельности.</a:t>
            </a:r>
            <a:br>
              <a:rPr lang="ru-RU" i="1" dirty="0"/>
            </a:br>
            <a:r>
              <a:rPr lang="ru-RU" i="1" u="sng" dirty="0">
                <a:solidFill>
                  <a:srgbClr val="FF0000"/>
                </a:solidFill>
              </a:rPr>
              <a:t>ТИПЫ: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b="1" i="1" dirty="0">
                <a:solidFill>
                  <a:srgbClr val="00B050"/>
                </a:solidFill>
              </a:rPr>
              <a:t>традиционная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b="1" i="1" dirty="0">
                <a:solidFill>
                  <a:srgbClr val="0070C0"/>
                </a:solidFill>
              </a:rPr>
              <a:t>рыночная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b="1" i="1" dirty="0">
                <a:solidFill>
                  <a:srgbClr val="FFC000"/>
                </a:solidFill>
              </a:rPr>
              <a:t>командная</a:t>
            </a:r>
            <a:r>
              <a:rPr lang="ru-RU" i="1" dirty="0">
                <a:solidFill>
                  <a:srgbClr val="FFC000"/>
                </a:solidFill>
              </a:rPr>
              <a:t> </a:t>
            </a:r>
            <a:r>
              <a:rPr lang="ru-RU" i="1" dirty="0"/>
              <a:t>(командно-административная, плановая, директивная, централизованная)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b="1" i="1" dirty="0">
                <a:solidFill>
                  <a:schemeClr val="accent4"/>
                </a:solidFill>
              </a:rPr>
              <a:t>смешанная.</a:t>
            </a:r>
          </a:p>
        </p:txBody>
      </p:sp>
    </p:spTree>
    <p:extLst>
      <p:ext uri="{BB962C8B-B14F-4D97-AF65-F5344CB8AC3E}">
        <p14:creationId xmlns:p14="http://schemas.microsoft.com/office/powerpoint/2010/main" val="502875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639472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solidFill>
                  <a:srgbClr val="FF0000"/>
                </a:solidFill>
              </a:rPr>
              <a:t>            </a:t>
            </a:r>
            <a:r>
              <a:rPr lang="ru-RU" i="1" u="sng" dirty="0">
                <a:solidFill>
                  <a:srgbClr val="FF0000"/>
                </a:solidFill>
              </a:rPr>
              <a:t>Традиционная экономика:</a:t>
            </a:r>
            <a:br>
              <a:rPr lang="ru-RU" i="1" u="sng" dirty="0">
                <a:solidFill>
                  <a:srgbClr val="FF0000"/>
                </a:solidFill>
              </a:rPr>
            </a:br>
            <a:r>
              <a:rPr lang="ru-RU" i="1" dirty="0"/>
              <a:t>- Организация экономической деятельности определена </a:t>
            </a:r>
            <a:r>
              <a:rPr lang="ru-RU" i="1" dirty="0">
                <a:solidFill>
                  <a:srgbClr val="FF0000"/>
                </a:solidFill>
              </a:rPr>
              <a:t>традициями и обычаями</a:t>
            </a:r>
            <a:br>
              <a:rPr lang="ru-RU" i="1" dirty="0"/>
            </a:br>
            <a:r>
              <a:rPr lang="ru-RU" i="1" dirty="0"/>
              <a:t>- Ручной труд</a:t>
            </a:r>
            <a:br>
              <a:rPr lang="ru-RU" i="1" dirty="0"/>
            </a:br>
            <a:r>
              <a:rPr lang="ru-RU" i="1" dirty="0"/>
              <a:t>- Простые технологии</a:t>
            </a:r>
            <a:br>
              <a:rPr lang="ru-RU" i="1" dirty="0"/>
            </a:br>
            <a:r>
              <a:rPr lang="ru-RU" i="1" dirty="0"/>
              <a:t>- Натуральное хозяйство</a:t>
            </a:r>
            <a:br>
              <a:rPr lang="ru-RU" i="1" dirty="0"/>
            </a:br>
            <a:r>
              <a:rPr lang="ru-RU" i="1" dirty="0"/>
              <a:t>- Коллективная собственность (община или племя)</a:t>
            </a:r>
            <a:br>
              <a:rPr lang="ru-RU" i="1" dirty="0"/>
            </a:br>
            <a:r>
              <a:rPr lang="ru-RU" i="1" dirty="0"/>
              <a:t>- Сельское хозяйство, ремесло</a:t>
            </a:r>
          </a:p>
        </p:txBody>
      </p:sp>
    </p:spTree>
    <p:extLst>
      <p:ext uri="{BB962C8B-B14F-4D97-AF65-F5344CB8AC3E}">
        <p14:creationId xmlns:p14="http://schemas.microsoft.com/office/powerpoint/2010/main" val="692647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2F7444-0D4E-46D0-B0E6-968B924FC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- Набор производимых благ не отличается разнообразием</a:t>
            </a:r>
            <a:br>
              <a:rPr lang="ru-RU" i="1" dirty="0"/>
            </a:br>
            <a:r>
              <a:rPr lang="ru-RU" i="1" dirty="0"/>
              <a:t>- Стабильный, предсказуемый характер</a:t>
            </a:r>
            <a:br>
              <a:rPr lang="ru-RU" i="1" dirty="0"/>
            </a:br>
            <a:r>
              <a:rPr lang="ru-RU" i="1" dirty="0"/>
              <a:t>- Способна удовлетворять лишь минимальные потребности общества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b="1" i="1" dirty="0">
                <a:solidFill>
                  <a:srgbClr val="FF0000"/>
                </a:solidFill>
              </a:rPr>
              <a:t>Сейчас: </a:t>
            </a:r>
            <a:r>
              <a:rPr lang="ru-RU" i="1" dirty="0"/>
              <a:t>некоторые племена Центральной Африки, Южной и Юго-Восточной Азии</a:t>
            </a:r>
          </a:p>
        </p:txBody>
      </p:sp>
    </p:spTree>
    <p:extLst>
      <p:ext uri="{BB962C8B-B14F-4D97-AF65-F5344CB8AC3E}">
        <p14:creationId xmlns:p14="http://schemas.microsoft.com/office/powerpoint/2010/main" val="2117667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36DE1-410E-4698-BE81-D8B992DB2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E3FFD0-54D4-4E32-8CF1-22CD8801B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85" y="0"/>
            <a:ext cx="8817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80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46673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              </a:t>
            </a:r>
            <a:r>
              <a:rPr lang="ru-RU" i="1" u="sng" dirty="0">
                <a:solidFill>
                  <a:srgbClr val="FF0000"/>
                </a:solidFill>
              </a:rPr>
              <a:t>Рыночная экономика:</a:t>
            </a:r>
            <a:br>
              <a:rPr lang="ru-RU" i="1" u="sng" dirty="0">
                <a:solidFill>
                  <a:srgbClr val="FF0000"/>
                </a:solidFill>
              </a:rPr>
            </a:br>
            <a:r>
              <a:rPr lang="ru-RU" i="1" dirty="0"/>
              <a:t>-  Частная собственность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i="1" dirty="0">
                <a:solidFill>
                  <a:srgbClr val="FF0000"/>
                </a:solidFill>
              </a:rPr>
              <a:t>Рыночный механизм:</a:t>
            </a:r>
            <a:r>
              <a:rPr lang="ru-RU" i="1" dirty="0"/>
              <a:t> цена, спрос, предложение</a:t>
            </a:r>
            <a:br>
              <a:rPr lang="ru-RU" i="1" dirty="0"/>
            </a:br>
            <a:r>
              <a:rPr lang="ru-RU" i="1" dirty="0"/>
              <a:t>- Применение новых технологий</a:t>
            </a:r>
            <a:br>
              <a:rPr lang="ru-RU" i="1" dirty="0"/>
            </a:br>
            <a:r>
              <a:rPr lang="ru-RU" i="1" dirty="0"/>
              <a:t>- Свободное ценообразование</a:t>
            </a:r>
            <a:br>
              <a:rPr lang="ru-RU" i="1" dirty="0"/>
            </a:br>
            <a:r>
              <a:rPr lang="ru-RU" i="1" dirty="0"/>
              <a:t>- Предпринимательство, конкуренция</a:t>
            </a:r>
            <a:br>
              <a:rPr lang="ru-RU" i="1" dirty="0"/>
            </a:br>
            <a:r>
              <a:rPr lang="ru-RU" i="1" dirty="0"/>
              <a:t>- Производитель и потребитель самостоятельно принимают экономические решения</a:t>
            </a:r>
            <a:br>
              <a:rPr lang="en-US" i="1" dirty="0"/>
            </a:br>
            <a:r>
              <a:rPr lang="en-US" i="1" dirty="0"/>
              <a:t>- </a:t>
            </a:r>
            <a:r>
              <a:rPr lang="ru-RU" i="1" dirty="0"/>
              <a:t>Многообразие экономических благ</a:t>
            </a:r>
            <a:br>
              <a:rPr lang="ru-RU" i="1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087096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A514D-FD56-412F-AB7F-78E70E004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0B21D3F-46BE-4FA6-B058-9C197E6C76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899"/>
            <a:ext cx="9144000" cy="6324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421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            </a:t>
            </a:r>
            <a:r>
              <a:rPr lang="ru-RU" i="1" u="sng" dirty="0">
                <a:solidFill>
                  <a:srgbClr val="FF0000"/>
                </a:solidFill>
              </a:rPr>
              <a:t>Командная экономика:</a:t>
            </a:r>
            <a:br>
              <a:rPr lang="ru-RU" i="1" u="sng" dirty="0">
                <a:solidFill>
                  <a:srgbClr val="FF0000"/>
                </a:solidFill>
              </a:rPr>
            </a:br>
            <a:r>
              <a:rPr lang="ru-RU" i="1" dirty="0"/>
              <a:t>- Экономические решения принимаются </a:t>
            </a:r>
            <a:r>
              <a:rPr lang="ru-RU" i="1" dirty="0">
                <a:solidFill>
                  <a:srgbClr val="FF0000"/>
                </a:solidFill>
              </a:rPr>
              <a:t>государством</a:t>
            </a:r>
            <a:br>
              <a:rPr lang="ru-RU" i="1" dirty="0"/>
            </a:br>
            <a:r>
              <a:rPr lang="ru-RU" i="1" dirty="0"/>
              <a:t>- Государственная собственность</a:t>
            </a:r>
            <a:br>
              <a:rPr lang="ru-RU" i="1" dirty="0"/>
            </a:br>
            <a:r>
              <a:rPr lang="ru-RU" i="1" dirty="0"/>
              <a:t>- Товарный дефицит</a:t>
            </a:r>
            <a:br>
              <a:rPr lang="ru-RU" i="1" dirty="0"/>
            </a:br>
            <a:r>
              <a:rPr lang="ru-RU" i="1" dirty="0"/>
              <a:t>- Производители лишены самостоятельности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i="1" dirty="0">
                <a:solidFill>
                  <a:srgbClr val="FF0000"/>
                </a:solidFill>
              </a:rPr>
              <a:t>Централизованное</a:t>
            </a:r>
            <a:r>
              <a:rPr lang="ru-RU" i="1" dirty="0"/>
              <a:t> планирование</a:t>
            </a:r>
            <a:br>
              <a:rPr lang="ru-RU" i="1" dirty="0"/>
            </a:br>
            <a:r>
              <a:rPr lang="ru-RU" i="1" dirty="0"/>
              <a:t>- </a:t>
            </a:r>
            <a:r>
              <a:rPr lang="ru-RU" i="1" dirty="0" err="1"/>
              <a:t>Го</a:t>
            </a:r>
            <a:r>
              <a:rPr lang="ru-RU" i="1" dirty="0"/>
              <a:t>-во контролирует и регулирует производство и распределение экономических благ</a:t>
            </a:r>
            <a:br>
              <a:rPr lang="ru-RU" i="1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50981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56CEB5-05E7-4992-86AB-9D291813DE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20688"/>
            <a:ext cx="8572500" cy="48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35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6F65651-5F96-4D5A-9D3F-D7ED8B7927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506"/>
            <a:ext cx="8496943" cy="6780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01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>
                <a:solidFill>
                  <a:srgbClr val="FF0000"/>
                </a:solidFill>
              </a:rPr>
              <a:t>           </a:t>
            </a:r>
            <a:r>
              <a:rPr lang="ru-RU" i="1" u="sng" dirty="0">
                <a:solidFill>
                  <a:srgbClr val="FF0000"/>
                </a:solidFill>
              </a:rPr>
              <a:t>Смешанная экономика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         (современное хозяйство):</a:t>
            </a:r>
            <a:br>
              <a:rPr lang="ru-RU" i="1" dirty="0"/>
            </a:br>
            <a:r>
              <a:rPr lang="ru-RU" i="1" dirty="0"/>
              <a:t>- Активную роль в экономике играют и рынок, и государство</a:t>
            </a:r>
            <a:br>
              <a:rPr lang="ru-RU" i="1" dirty="0"/>
            </a:br>
            <a:r>
              <a:rPr lang="ru-RU" i="1" dirty="0"/>
              <a:t>- Рынок, экономическая свобода</a:t>
            </a:r>
            <a:br>
              <a:rPr lang="ru-RU" i="1" dirty="0"/>
            </a:br>
            <a:r>
              <a:rPr lang="ru-RU" i="1" dirty="0"/>
              <a:t>- Предпринимательство, разные виды собственности (частная, государственная)</a:t>
            </a:r>
            <a:br>
              <a:rPr lang="ru-RU" i="1" dirty="0"/>
            </a:br>
            <a:r>
              <a:rPr lang="ru-RU" i="1" dirty="0"/>
              <a:t>- Разные формы государственного регулирования</a:t>
            </a:r>
            <a:br>
              <a:rPr lang="ru-RU" i="1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028785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784976" cy="6480720"/>
          </a:xfrm>
        </p:spPr>
        <p:txBody>
          <a:bodyPr>
            <a:norm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План:</a:t>
            </a:r>
            <a:br>
              <a:rPr lang="ru-RU" i="1" dirty="0"/>
            </a:br>
            <a:r>
              <a:rPr lang="ru-RU" i="1" dirty="0"/>
              <a:t>1. Главные вопросы экономики: </a:t>
            </a:r>
            <a:r>
              <a:rPr lang="ru-RU" i="1" dirty="0">
                <a:solidFill>
                  <a:srgbClr val="FF0000"/>
                </a:solidFill>
              </a:rPr>
              <a:t>что производить, как производить и для кого?</a:t>
            </a:r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/>
              <a:t>2. Экономическая система: понятие, типы и их характеристика.</a:t>
            </a:r>
          </a:p>
        </p:txBody>
      </p:sp>
    </p:spTree>
    <p:extLst>
      <p:ext uri="{BB962C8B-B14F-4D97-AF65-F5344CB8AC3E}">
        <p14:creationId xmlns:p14="http://schemas.microsoft.com/office/powerpoint/2010/main" val="35911089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14D6772-DB44-400B-BBA4-763108767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702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AD974F-ABC5-4310-A4FD-CC145407D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589"/>
            <a:ext cx="8496944" cy="679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184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D64AE1-50FF-4E9B-914C-DF1D10F7AF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086"/>
            <a:ext cx="9110493" cy="6808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6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CC44BE7-A84E-419D-BCF2-B202F4F91318}"/>
              </a:ext>
            </a:extLst>
          </p:cNvPr>
          <p:cNvSpPr/>
          <p:nvPr/>
        </p:nvSpPr>
        <p:spPr>
          <a:xfrm>
            <a:off x="395536" y="332656"/>
            <a:ext cx="8496944" cy="14401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rgbClr val="FF0000"/>
                </a:solidFill>
              </a:rPr>
              <a:t>ГЛАВНЫЕ ВОПРОСЫ ЭКОНОМИКИ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42064365-505E-4493-8C0E-84F8DAAB53C4}"/>
              </a:ext>
            </a:extLst>
          </p:cNvPr>
          <p:cNvCxnSpPr/>
          <p:nvPr/>
        </p:nvCxnSpPr>
        <p:spPr>
          <a:xfrm flipH="1">
            <a:off x="1259632" y="1988840"/>
            <a:ext cx="504056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408A0248-2EAC-4155-9CBB-CA63387E33A8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4644008" y="1772816"/>
            <a:ext cx="0" cy="2304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D1993138-A49F-4892-9F50-C6AA1465BF97}"/>
              </a:ext>
            </a:extLst>
          </p:cNvPr>
          <p:cNvCxnSpPr/>
          <p:nvPr/>
        </p:nvCxnSpPr>
        <p:spPr>
          <a:xfrm>
            <a:off x="7308304" y="1844824"/>
            <a:ext cx="504056" cy="792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>
            <a:extLst>
              <a:ext uri="{FF2B5EF4-FFF2-40B4-BE49-F238E27FC236}">
                <a16:creationId xmlns:a16="http://schemas.microsoft.com/office/drawing/2014/main" id="{9FD6B246-9DA5-46D3-848F-85EA393E76DE}"/>
              </a:ext>
            </a:extLst>
          </p:cNvPr>
          <p:cNvSpPr/>
          <p:nvPr/>
        </p:nvSpPr>
        <p:spPr>
          <a:xfrm>
            <a:off x="0" y="2852936"/>
            <a:ext cx="2880320" cy="12961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ЧТО ПРОИЗВОДИТЬ?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15E41E0A-1967-4985-BA09-146D3FA255E7}"/>
              </a:ext>
            </a:extLst>
          </p:cNvPr>
          <p:cNvSpPr/>
          <p:nvPr/>
        </p:nvSpPr>
        <p:spPr>
          <a:xfrm>
            <a:off x="3347864" y="4221088"/>
            <a:ext cx="2880320" cy="12961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КАК ПРОИЗВОДИТЬ?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C71A48D7-CBFD-4D7C-B709-E0EDDE89C2F2}"/>
              </a:ext>
            </a:extLst>
          </p:cNvPr>
          <p:cNvSpPr/>
          <p:nvPr/>
        </p:nvSpPr>
        <p:spPr>
          <a:xfrm>
            <a:off x="6084168" y="2780928"/>
            <a:ext cx="2915816" cy="13681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FF0000"/>
                </a:solidFill>
              </a:rPr>
              <a:t>ДЛЯ КОГО ПРОИЗВОДИТЬ?</a:t>
            </a:r>
          </a:p>
        </p:txBody>
      </p:sp>
    </p:spTree>
    <p:extLst>
      <p:ext uri="{BB962C8B-B14F-4D97-AF65-F5344CB8AC3E}">
        <p14:creationId xmlns:p14="http://schemas.microsoft.com/office/powerpoint/2010/main" val="2308105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70" y="65864"/>
            <a:ext cx="8816618" cy="660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503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32E55A31-AC97-4936-B641-4FF9A21F76A3}"/>
              </a:ext>
            </a:extLst>
          </p:cNvPr>
          <p:cNvSpPr/>
          <p:nvPr/>
        </p:nvSpPr>
        <p:spPr>
          <a:xfrm>
            <a:off x="179512" y="476672"/>
            <a:ext cx="3528392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ПРОБЛЕМА</a:t>
            </a:r>
          </a:p>
        </p:txBody>
      </p:sp>
      <p:cxnSp>
        <p:nvCxnSpPr>
          <p:cNvPr id="4" name="Прямая со стрелкой 3">
            <a:extLst>
              <a:ext uri="{FF2B5EF4-FFF2-40B4-BE49-F238E27FC236}">
                <a16:creationId xmlns:a16="http://schemas.microsoft.com/office/drawing/2014/main" id="{BE2FC900-6EF5-4902-95AF-237C949FD7C7}"/>
              </a:ext>
            </a:extLst>
          </p:cNvPr>
          <p:cNvCxnSpPr/>
          <p:nvPr/>
        </p:nvCxnSpPr>
        <p:spPr>
          <a:xfrm>
            <a:off x="3923928" y="980728"/>
            <a:ext cx="8640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D32A714-48D0-4414-BC84-F790438EFDF7}"/>
              </a:ext>
            </a:extLst>
          </p:cNvPr>
          <p:cNvSpPr/>
          <p:nvPr/>
        </p:nvSpPr>
        <p:spPr>
          <a:xfrm>
            <a:off x="5076056" y="476672"/>
            <a:ext cx="3888432" cy="1368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РЕСУРСЫ ОГРАНИЧЕНЫ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AB287F14-5128-49C5-9BD7-2AD0C66FC876}"/>
              </a:ext>
            </a:extLst>
          </p:cNvPr>
          <p:cNvCxnSpPr/>
          <p:nvPr/>
        </p:nvCxnSpPr>
        <p:spPr>
          <a:xfrm>
            <a:off x="6948264" y="1916832"/>
            <a:ext cx="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2450E30-6BD6-417A-85A7-C7C0AA135D33}"/>
              </a:ext>
            </a:extLst>
          </p:cNvPr>
          <p:cNvSpPr/>
          <p:nvPr/>
        </p:nvSpPr>
        <p:spPr>
          <a:xfrm>
            <a:off x="3995689" y="2708920"/>
            <a:ext cx="5112568" cy="151216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/>
              <a:t>ЭКОНОМИКА НЕ МОЖЕТ ОБЕСПЕЧИВАТЬ НЕОГРАНИЧЕННЫЙ ВЫПУСК ТОВАРОВ И УСЛУГ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82AEB6BE-40F7-4601-BD4D-3C6B91F8C8EA}"/>
              </a:ext>
            </a:extLst>
          </p:cNvPr>
          <p:cNvCxnSpPr/>
          <p:nvPr/>
        </p:nvCxnSpPr>
        <p:spPr>
          <a:xfrm>
            <a:off x="6588224" y="4437112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EA7E49A-DD55-490E-9CF5-8192338E902D}"/>
              </a:ext>
            </a:extLst>
          </p:cNvPr>
          <p:cNvSpPr/>
          <p:nvPr/>
        </p:nvSpPr>
        <p:spPr>
          <a:xfrm>
            <a:off x="755576" y="5085184"/>
            <a:ext cx="8280920" cy="16561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ПРОИЗВОДИТЕЛЮ НЕОБХОДИМО ПРИНИМАТЬ РЕШЕНИЕ:</a:t>
            </a:r>
          </a:p>
          <a:p>
            <a:pPr algn="ctr"/>
            <a:r>
              <a:rPr lang="ru-RU" sz="2400" b="1" i="1" dirty="0"/>
              <a:t>КАКИЕ ТОВАРЫ И УСЛУГИ СЛЕДУЕТ ПРОИЗВОДИТЬ, А ОТ КАКИХ НАДО ОТКАЗАТЬСЯ</a:t>
            </a:r>
          </a:p>
        </p:txBody>
      </p:sp>
    </p:spTree>
    <p:extLst>
      <p:ext uri="{BB962C8B-B14F-4D97-AF65-F5344CB8AC3E}">
        <p14:creationId xmlns:p14="http://schemas.microsoft.com/office/powerpoint/2010/main" val="4136078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3558102-7560-4822-B1BE-0A0F0C2CF0AA}"/>
              </a:ext>
            </a:extLst>
          </p:cNvPr>
          <p:cNvSpPr/>
          <p:nvPr/>
        </p:nvSpPr>
        <p:spPr>
          <a:xfrm>
            <a:off x="395536" y="332656"/>
            <a:ext cx="8352928" cy="136815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КАК ПРОИЗВОДИТЬ?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A81ECE2-DADA-46FC-8F70-FAA64357F11E}"/>
              </a:ext>
            </a:extLst>
          </p:cNvPr>
          <p:cNvSpPr/>
          <p:nvPr/>
        </p:nvSpPr>
        <p:spPr>
          <a:xfrm>
            <a:off x="1403648" y="1988840"/>
            <a:ext cx="6624736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</a:rPr>
              <a:t>ДЛЯ РЕШЕНИЯ ЭТОГО ВОПРОСА ОЦЕНИВАЕТСЯ ЭКОНОМИЧЕСКАЯ ЭФФЕКТИВНОСТЬ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33D98AB-F37D-4538-82A9-B4E4E55F11F5}"/>
              </a:ext>
            </a:extLst>
          </p:cNvPr>
          <p:cNvSpPr/>
          <p:nvPr/>
        </p:nvSpPr>
        <p:spPr>
          <a:xfrm>
            <a:off x="539552" y="4005064"/>
            <a:ext cx="8352928" cy="27363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dirty="0">
                <a:solidFill>
                  <a:srgbClr val="FF0000"/>
                </a:solidFill>
              </a:rPr>
              <a:t>ЭКОНОМИЧЕСКАЯ ЭФФЕКТИВНОСТЬ </a:t>
            </a:r>
            <a:r>
              <a:rPr lang="ru-RU" sz="3600" i="1" dirty="0"/>
              <a:t>– СООТНЕСЕНИЕ ПОЛУЧЕННОГО РЕЗУЛЬТАТА С ЗАТРАТАМИ</a:t>
            </a:r>
          </a:p>
        </p:txBody>
      </p:sp>
    </p:spTree>
    <p:extLst>
      <p:ext uri="{BB962C8B-B14F-4D97-AF65-F5344CB8AC3E}">
        <p14:creationId xmlns:p14="http://schemas.microsoft.com/office/powerpoint/2010/main" val="194936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568952" cy="6466730"/>
          </a:xfrm>
        </p:spPr>
        <p:txBody>
          <a:bodyPr>
            <a:normAutofit/>
          </a:bodyPr>
          <a:lstStyle/>
          <a:p>
            <a:pPr algn="l"/>
            <a:r>
              <a:rPr lang="ru-RU" i="1" u="sng" dirty="0">
                <a:solidFill>
                  <a:srgbClr val="FF0000"/>
                </a:solidFill>
              </a:rPr>
              <a:t>Способы повышения эффективности производства:</a:t>
            </a:r>
            <a:br>
              <a:rPr lang="ru-RU" i="1" u="sng" dirty="0">
                <a:solidFill>
                  <a:srgbClr val="FF0000"/>
                </a:solidFill>
              </a:rPr>
            </a:br>
            <a:r>
              <a:rPr lang="ru-RU" i="1" dirty="0"/>
              <a:t>- внедрение новой техники и технологий</a:t>
            </a:r>
            <a:br>
              <a:rPr lang="ru-RU" i="1" dirty="0"/>
            </a:br>
            <a:r>
              <a:rPr lang="ru-RU" i="1" dirty="0"/>
              <a:t>- экономное расходование ресурсов</a:t>
            </a:r>
            <a:br>
              <a:rPr lang="ru-RU" i="1" dirty="0"/>
            </a:br>
            <a:r>
              <a:rPr lang="ru-RU" i="1" dirty="0"/>
              <a:t>- повышение квалификации работников</a:t>
            </a:r>
            <a:br>
              <a:rPr lang="ru-RU" i="1" dirty="0"/>
            </a:br>
            <a:r>
              <a:rPr lang="ru-RU" i="1" dirty="0"/>
              <a:t>- разделение труда</a:t>
            </a:r>
          </a:p>
        </p:txBody>
      </p:sp>
    </p:spTree>
    <p:extLst>
      <p:ext uri="{BB962C8B-B14F-4D97-AF65-F5344CB8AC3E}">
        <p14:creationId xmlns:p14="http://schemas.microsoft.com/office/powerpoint/2010/main" val="1594925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i="1" u="sng" dirty="0">
                <a:solidFill>
                  <a:srgbClr val="FF0000"/>
                </a:solidFill>
              </a:rPr>
              <a:t>Для кого производить?</a:t>
            </a:r>
            <a:br>
              <a:rPr lang="ru-RU" i="1" u="sng" dirty="0">
                <a:solidFill>
                  <a:srgbClr val="FF0000"/>
                </a:solidFill>
              </a:rPr>
            </a:br>
            <a:br>
              <a:rPr lang="ru-RU" i="1" dirty="0"/>
            </a:br>
            <a:r>
              <a:rPr lang="ru-RU" i="1" dirty="0"/>
              <a:t>Производитель учитывает потребности различных групп населения с разными доходами и решает, для кого производить.</a:t>
            </a:r>
          </a:p>
        </p:txBody>
      </p:sp>
    </p:spTree>
    <p:extLst>
      <p:ext uri="{BB962C8B-B14F-4D97-AF65-F5344CB8AC3E}">
        <p14:creationId xmlns:p14="http://schemas.microsoft.com/office/powerpoint/2010/main" val="39496792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6338070-E528-42F5-B90B-F53AC65990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915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111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ГЛАВНЫЕ ВОПРОСЫ ЭКОНОМИКИ.  ЭКОНОМИЧЕСКИЕ СИСТЕМЫ.</vt:lpstr>
      <vt:lpstr>План: 1. Главные вопросы экономики: что производить, как производить и для кого? 2. Экономическая система: понятие, типы и их характеристика.</vt:lpstr>
      <vt:lpstr>Презентация PowerPoint</vt:lpstr>
      <vt:lpstr>Презентация PowerPoint</vt:lpstr>
      <vt:lpstr>Презентация PowerPoint</vt:lpstr>
      <vt:lpstr>Презентация PowerPoint</vt:lpstr>
      <vt:lpstr>Способы повышения эффективности производства: - внедрение новой техники и технологий - экономное расходование ресурсов - повышение квалификации работников - разделение труда</vt:lpstr>
      <vt:lpstr>Для кого производить?  Производитель учитывает потребности различных групп населения с разными доходами и решает, для кого производить.</vt:lpstr>
      <vt:lpstr>Презентация PowerPoint</vt:lpstr>
      <vt:lpstr>2. Экономическая система – это совокупность способов и методов осуществления экономической деятельности. ТИПЫ: - традиционная - рыночная - командная (командно-административная, плановая, директивная, централизованная) - смешанная.</vt:lpstr>
      <vt:lpstr>            Традиционная экономика: - Организация экономической деятельности определена традициями и обычаями - Ручной труд - Простые технологии - Натуральное хозяйство - Коллективная собственность (община или племя) - Сельское хозяйство, ремесло</vt:lpstr>
      <vt:lpstr>- Набор производимых благ не отличается разнообразием - Стабильный, предсказуемый характер - Способна удовлетворять лишь минимальные потребности общества - Сейчас: некоторые племена Центральной Африки, Южной и Юго-Восточной Азии</vt:lpstr>
      <vt:lpstr>Презентация PowerPoint</vt:lpstr>
      <vt:lpstr>               Рыночная экономика: -  Частная собственность - Рыночный механизм: цена, спрос, предложение - Применение новых технологий - Свободное ценообразование - Предпринимательство, конкуренция - Производитель и потребитель самостоятельно принимают экономические решения - Многообразие экономических благ </vt:lpstr>
      <vt:lpstr>Презентация PowerPoint</vt:lpstr>
      <vt:lpstr>            Командная экономика: - Экономические решения принимаются государством - Государственная собственность - Товарный дефицит - Производители лишены самостоятельности - Централизованное планирование - Го-во контролирует и регулирует производство и распределение экономических благ </vt:lpstr>
      <vt:lpstr>Презентация PowerPoint</vt:lpstr>
      <vt:lpstr>Презентация PowerPoint</vt:lpstr>
      <vt:lpstr>           Смешанная экономика          (современное хозяйство): - Активную роль в экономике играют и рынок, и государство - Рынок, экономическая свобода - Предпринимательство, разные виды собственности (частная, государственная) - Разные формы государственного регулирования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ГЛАВНЫЕ ВОПРОСЫ ЭКОНОМИКИ</dc:title>
  <dc:creator>User</dc:creator>
  <cp:lastModifiedBy>Наталья Стульченкова</cp:lastModifiedBy>
  <cp:revision>24</cp:revision>
  <dcterms:created xsi:type="dcterms:W3CDTF">2020-04-04T15:25:51Z</dcterms:created>
  <dcterms:modified xsi:type="dcterms:W3CDTF">2022-11-19T10:06:12Z</dcterms:modified>
</cp:coreProperties>
</file>