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3"/>
    <p:sldId id="271" r:id="rId4"/>
    <p:sldId id="270" r:id="rId5"/>
    <p:sldId id="269" r:id="rId6"/>
    <p:sldId id="268" r:id="rId7"/>
    <p:sldId id="267" r:id="rId8"/>
    <p:sldId id="266" r:id="rId9"/>
    <p:sldId id="265" r:id="rId10"/>
    <p:sldId id="264" r:id="rId11"/>
    <p:sldId id="263" r:id="rId12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60"/>
        <p:guide pos="383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rcRect b="3795"/>
          <a:stretch>
            <a:fillRect/>
          </a:stretch>
        </p:blipFill>
        <p:spPr>
          <a:xfrm>
            <a:off x="0" y="260350"/>
            <a:ext cx="12192000" cy="6597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4417" y="620713"/>
            <a:ext cx="10943167" cy="10826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6533" y="1843088"/>
            <a:ext cx="10949517" cy="981075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78FD23A-2F78-4156-BB62-C393E2F1F45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78FD23A-2F78-4156-BB62-C393E2F1F45C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Текстовое поле 99"/>
          <p:cNvSpPr txBox="1"/>
          <p:nvPr/>
        </p:nvSpPr>
        <p:spPr>
          <a:xfrm>
            <a:off x="476885" y="686435"/>
            <a:ext cx="10596880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ru-RU" altLang="en-US" sz="4000" b="1" i="1">
                <a:latin typeface="Times New Roman" panose="02020603050405020304" charset="0"/>
                <a:ea typeface="SimSun" panose="02010600030101010101" pitchFamily="2" charset="-122"/>
              </a:rPr>
              <a:t>«</a:t>
            </a:r>
            <a:r>
              <a:rPr lang="en-US" sz="4000" b="1" i="1">
                <a:latin typeface="Times New Roman" panose="02020603050405020304" charset="0"/>
                <a:ea typeface="SimSun" panose="02010600030101010101" pitchFamily="2" charset="-122"/>
              </a:rPr>
              <a:t>Картотека русских народных игр и забав зимой</a:t>
            </a:r>
            <a:r>
              <a:rPr lang="ru-RU" altLang="en-US" sz="4000" b="1" i="1">
                <a:latin typeface="Times New Roman" panose="02020603050405020304" charset="0"/>
                <a:ea typeface="SimSun" panose="02010600030101010101" pitchFamily="2" charset="-122"/>
              </a:rPr>
              <a:t>»</a:t>
            </a:r>
            <a:endParaRPr lang="ru-RU" altLang="en-US" sz="4000" b="1" i="1">
              <a:latin typeface="Times New Roman" panose="02020603050405020304" charset="0"/>
              <a:ea typeface="SimSun" panose="02010600030101010101" pitchFamily="2" charset="-122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333375" y="4719320"/>
            <a:ext cx="649033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b="1">
                <a:latin typeface="Calibri" panose="020F0502020204030204" charset="0"/>
                <a:ea typeface="SimSun" panose="02010600030101010101" pitchFamily="2" charset="-122"/>
              </a:rPr>
              <a:t>Автор проекта:Добромыслова Ольга Анатольевна</a:t>
            </a:r>
            <a:endParaRPr lang="ru-RU" altLang="en-US" b="1"/>
          </a:p>
        </p:txBody>
      </p:sp>
      <p:pic>
        <p:nvPicPr>
          <p:cNvPr id="4" name="Изображение 3" descr="7a0924bc6126f9260ed68b16f636725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53200" y="2929255"/>
            <a:ext cx="4391660" cy="3764915"/>
          </a:xfrm>
          <a:prstGeom prst="round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128270" y="107950"/>
            <a:ext cx="11950700" cy="67392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1" i="1">
                <a:latin typeface="Times New Roman" panose="02020603050405020304" charset="0"/>
                <a:ea typeface="SimSun" panose="02010600030101010101" pitchFamily="2" charset="-122"/>
              </a:rPr>
              <a:t>«Каблучок»</a:t>
            </a:r>
            <a:endParaRPr lang="en-US" sz="2400" b="1" i="1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endParaRPr lang="en-US" sz="2400" b="1" i="1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r>
              <a:rPr lang="en-US" sz="2400" b="0">
                <a:latin typeface="Times New Roman" panose="02020603050405020304" charset="0"/>
                <a:ea typeface="SimSun" panose="02010600030101010101" pitchFamily="2" charset="-122"/>
              </a:rPr>
              <a:t>На снегу взрослый обозначает круг диаметром примерно три метра. Внутри становится ребёнок-водящий с небольшой льдинкой. Остальные участники находятся за пределами круга и скачут на одной ноге, при этом не переступая за черту. </a:t>
            </a:r>
            <a:r>
              <a:rPr lang="en-US" sz="2400" b="0" i="1">
                <a:latin typeface="Times New Roman" panose="02020603050405020304" charset="0"/>
                <a:ea typeface="SimSun" panose="02010600030101010101" pitchFamily="2" charset="-122"/>
              </a:rPr>
              <a:t>(льдинку обычно заменяют на мячик)</a:t>
            </a:r>
            <a:endParaRPr lang="en-US" sz="2400" b="0" i="1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r>
              <a:rPr lang="en-US" sz="2400" b="0">
                <a:latin typeface="Times New Roman" panose="02020603050405020304" charset="0"/>
                <a:ea typeface="SimSun" panose="02010600030101010101" pitchFamily="2" charset="-122"/>
              </a:rPr>
              <a:t>Дошкольники хором выкрикивают:Против нашего двораПриукатана гораВодой полита,Башмачком прибита.Я по льду скок-поскок,Отвалился каблучок,Отвалился каблучокИ оставил свой следок!После данных слов водящий кидает льдинку-каблучок за границы круга, а игрокам нужно загнать ледышку обратно. Однако это непросто: ведь передвигаться разрешается только на одной ноге.</a:t>
            </a:r>
            <a:endParaRPr lang="ru-RU" altLang="en-US"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319405" y="59055"/>
            <a:ext cx="11367770" cy="56311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ru-RU" altLang="en-US" sz="2400" b="0">
                <a:latin typeface="Times New Roman" panose="02020603050405020304" charset="0"/>
                <a:ea typeface="SimSun" panose="02010600030101010101" pitchFamily="2" charset="-122"/>
              </a:rPr>
              <a:t>     </a:t>
            </a:r>
            <a:r>
              <a:rPr lang="en-US" sz="2400" b="0">
                <a:latin typeface="Times New Roman" panose="02020603050405020304" charset="0"/>
                <a:ea typeface="SimSun" panose="02010600030101010101" pitchFamily="2" charset="-122"/>
              </a:rPr>
              <a:t>Зимние народные забавы на свежем воздухе окажут многогранную пользу для физического и психического развития воспитанников ДОУ:Игры развивают двигательную активность, тренируют мышцы ног, рук, спины, развивают координацию движений, ловкость.</a:t>
            </a:r>
            <a:endParaRPr lang="en-US" sz="2400" b="0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r>
              <a:rPr lang="ru-RU" altLang="en-US" sz="2400" b="0">
                <a:latin typeface="Times New Roman" panose="02020603050405020304" charset="0"/>
                <a:ea typeface="SimSun" panose="02010600030101010101" pitchFamily="2" charset="-122"/>
              </a:rPr>
              <a:t>     </a:t>
            </a:r>
            <a:r>
              <a:rPr lang="en-US" sz="2400" b="0">
                <a:latin typeface="Times New Roman" panose="02020603050405020304" charset="0"/>
                <a:ea typeface="SimSun" panose="02010600030101010101" pitchFamily="2" charset="-122"/>
              </a:rPr>
              <a:t>Активные занятия на свежем воздухе повышают детский иммунитет, укрепляют сердечную мышцу, лёгкие.</a:t>
            </a:r>
            <a:endParaRPr lang="en-US" sz="2400" b="0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r>
              <a:rPr lang="ru-RU" altLang="en-US" sz="2400" b="0">
                <a:latin typeface="Times New Roman" panose="02020603050405020304" charset="0"/>
                <a:ea typeface="SimSun" panose="02010600030101010101" pitchFamily="2" charset="-122"/>
              </a:rPr>
              <a:t>     </a:t>
            </a:r>
            <a:r>
              <a:rPr lang="en-US" sz="2400" b="0">
                <a:latin typeface="Times New Roman" panose="02020603050405020304" charset="0"/>
                <a:ea typeface="SimSun" panose="02010600030101010101" pitchFamily="2" charset="-122"/>
              </a:rPr>
              <a:t>Играя, дети тратят много энергии, за счёт этого у них улучшается аппетит и становится более крепким дневной сон.</a:t>
            </a:r>
            <a:endParaRPr lang="en-US" sz="2400" b="0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r>
              <a:rPr lang="ru-RU" altLang="en-US" sz="2400" b="0">
                <a:latin typeface="Times New Roman" panose="02020603050405020304" charset="0"/>
                <a:ea typeface="SimSun" panose="02010600030101010101" pitchFamily="2" charset="-122"/>
              </a:rPr>
              <a:t>     </a:t>
            </a:r>
            <a:r>
              <a:rPr lang="en-US" sz="2400" b="0">
                <a:latin typeface="Times New Roman" panose="02020603050405020304" charset="0"/>
                <a:ea typeface="SimSun" panose="02010600030101010101" pitchFamily="2" charset="-122"/>
              </a:rPr>
              <a:t>Игры предусматривают определённые правила: ребёнок учится ориентироваться согласно обстановке, принимать быстрые решения.</a:t>
            </a:r>
            <a:endParaRPr lang="en-US" sz="2400" b="0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r>
              <a:rPr lang="ru-RU" altLang="en-US" sz="2400" b="0">
                <a:latin typeface="Times New Roman" panose="02020603050405020304" charset="0"/>
                <a:ea typeface="SimSun" panose="02010600030101010101" pitchFamily="2" charset="-122"/>
              </a:rPr>
              <a:t>     </a:t>
            </a:r>
            <a:r>
              <a:rPr lang="en-US" sz="2400" b="0">
                <a:latin typeface="Times New Roman" panose="02020603050405020304" charset="0"/>
                <a:ea typeface="SimSun" panose="02010600030101010101" pitchFamily="2" charset="-122"/>
              </a:rPr>
              <a:t>Забавы воспитывают чувство коллективизма, стремление взаимодействовать со сверстниками. Это особенно важно в период адаптации к детскому саду или после длительного перерыва в посещении ДОУ.</a:t>
            </a:r>
            <a:endParaRPr lang="en-US" sz="2400" b="0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r>
              <a:rPr lang="ru-RU" altLang="en-US" sz="2400" b="0">
                <a:latin typeface="Times New Roman" panose="02020603050405020304" charset="0"/>
                <a:ea typeface="SimSun" panose="02010600030101010101" pitchFamily="2" charset="-122"/>
              </a:rPr>
              <a:t>     </a:t>
            </a:r>
            <a:r>
              <a:rPr lang="en-US" sz="2400" b="0">
                <a:latin typeface="Times New Roman" panose="02020603050405020304" charset="0"/>
                <a:ea typeface="SimSun" panose="02010600030101010101" pitchFamily="2" charset="-122"/>
              </a:rPr>
              <a:t>Народные игры с раннего возраста позволяют приобщать дошкольников к национальным традициям, что важно для его патриотического воспитания.</a:t>
            </a:r>
            <a:endParaRPr lang="ru-RU" alt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390525" y="271145"/>
            <a:ext cx="9899015" cy="3784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1" i="1">
                <a:latin typeface="Times New Roman" panose="02020603050405020304" charset="0"/>
                <a:ea typeface="SimSun" panose="02010600030101010101" pitchFamily="2" charset="-122"/>
              </a:rPr>
              <a:t>«Снежная карусель»</a:t>
            </a:r>
            <a:endParaRPr lang="en-US" sz="2400" b="1" i="1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endParaRPr lang="en-US" sz="2400" b="0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r>
              <a:rPr lang="ru-RU" altLang="en-US" sz="2400" b="0">
                <a:latin typeface="Times New Roman" panose="02020603050405020304" charset="0"/>
                <a:ea typeface="SimSun" panose="02010600030101010101" pitchFamily="2" charset="-122"/>
              </a:rPr>
              <a:t>     </a:t>
            </a:r>
            <a:r>
              <a:rPr lang="en-US" sz="2400" b="0">
                <a:latin typeface="Times New Roman" panose="02020603050405020304" charset="0"/>
                <a:ea typeface="SimSun" panose="02010600030101010101" pitchFamily="2" charset="-122"/>
              </a:rPr>
              <a:t>На участке педагог вместе с воспитанниками сооружает небольшого снеговика. Ребятами образуют вокруг него круг и представляют себя снежинками. По сигналу педагога малыши вначале медленно идут, затем побыстрее. Педагог побуждает сменить направление, приговаривая «Ветер поменялся, и снежинки полетели в противоположную сторону». Точно так же меняется темп движений. Затем взрослый объявляет «Ветер теперь стих — и снежинки тихо падают»: «карусель» останавливается, и ребята опускают ручки.</a:t>
            </a:r>
            <a:endParaRPr lang="ru-RU" altLang="en-US" sz="2400"/>
          </a:p>
        </p:txBody>
      </p:sp>
      <p:pic>
        <p:nvPicPr>
          <p:cNvPr id="4" name="Изображение 3" descr="1647882012_8-kartinkin-net-p-kartinki-na-temu-zimnie-zabavi-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47735" y="3663315"/>
            <a:ext cx="2795905" cy="2966720"/>
          </a:xfrm>
          <a:prstGeom prst="round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205105" y="269240"/>
            <a:ext cx="10582910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1" i="1">
                <a:latin typeface="Times New Roman" panose="02020603050405020304" charset="0"/>
                <a:ea typeface="SimSun" panose="02010600030101010101" pitchFamily="2" charset="-122"/>
              </a:rPr>
              <a:t>«Заморожу»</a:t>
            </a:r>
            <a:endParaRPr lang="en-US" sz="2400" b="1" i="1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endParaRPr lang="en-US" sz="2400" b="0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r>
              <a:rPr lang="ru-RU" altLang="en-US" sz="2400" b="0">
                <a:latin typeface="Times New Roman" panose="02020603050405020304" charset="0"/>
                <a:ea typeface="SimSun" panose="02010600030101010101" pitchFamily="2" charset="-122"/>
              </a:rPr>
              <a:t>     </a:t>
            </a:r>
            <a:r>
              <a:rPr lang="en-US" sz="2400" b="0">
                <a:latin typeface="Times New Roman" panose="02020603050405020304" charset="0"/>
                <a:ea typeface="SimSun" panose="02010600030101010101" pitchFamily="2" charset="-122"/>
              </a:rPr>
              <a:t>Ребята образуют круг и вытягивают вперёд ручки в варежках. Педагог идёт по кругу и пытается дотянуться до детских ручек со словами «Ух, заморожу-заморожу». Дети же должны успеть быстро спрятать рукавички за спину, что обычно приводит их в восторг. Если же взрослый дотронулся до кого-то — значит, его «заморозили».</a:t>
            </a:r>
            <a:endParaRPr lang="ru-RU" altLang="en-US" sz="2400"/>
          </a:p>
        </p:txBody>
      </p:sp>
      <p:pic>
        <p:nvPicPr>
          <p:cNvPr id="4" name="Изображение 3" descr="xP3aEbY_jR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97370" y="2945765"/>
            <a:ext cx="4727575" cy="2978150"/>
          </a:xfrm>
          <a:prstGeom prst="round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347980" y="330200"/>
            <a:ext cx="10654665" cy="30460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1" i="1">
                <a:latin typeface="Times New Roman" panose="02020603050405020304" charset="0"/>
                <a:ea typeface="SimSun" panose="02010600030101010101" pitchFamily="2" charset="-122"/>
              </a:rPr>
              <a:t>Метание снежков</a:t>
            </a:r>
            <a:endParaRPr lang="en-US" sz="2400" b="1" i="1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endParaRPr lang="en-US" sz="2400" b="0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r>
              <a:rPr lang="ru-RU" altLang="en-US" sz="2400" b="0">
                <a:latin typeface="Times New Roman" panose="02020603050405020304" charset="0"/>
                <a:ea typeface="SimSun" panose="02010600030101010101" pitchFamily="2" charset="-122"/>
              </a:rPr>
              <a:t>     </a:t>
            </a:r>
            <a:r>
              <a:rPr lang="en-US" sz="2400" b="0">
                <a:latin typeface="Times New Roman" panose="02020603050405020304" charset="0"/>
                <a:ea typeface="SimSun" panose="02010600030101010101" pitchFamily="2" charset="-122"/>
              </a:rPr>
              <a:t>Малыши лепят снежки. Воспитатель проводит на снегу линию, возле которой выстраиваются все игроки. По сигналу педагога начинается метание (в роли ориентиров можно использовать флажки либо разноцветные кубики), а затем взрослый определяет, чьи снежки полетели дальше всех. Метание снежков на дальность — старинная русская забава, которая понравится малышам любого возраста.</a:t>
            </a:r>
            <a:endParaRPr lang="ru-RU" altLang="en-US" sz="2400"/>
          </a:p>
        </p:txBody>
      </p:sp>
      <p:pic>
        <p:nvPicPr>
          <p:cNvPr id="4" name="Изображение 3" descr="13642846-96df-5a46-946d-d363709ce4e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25385" y="3376295"/>
            <a:ext cx="3477260" cy="2425700"/>
          </a:xfrm>
          <a:prstGeom prst="round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276860" y="59055"/>
            <a:ext cx="5165090" cy="67392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1" i="1">
                <a:latin typeface="Times New Roman" panose="02020603050405020304" charset="0"/>
                <a:ea typeface="SimSun" panose="02010600030101010101" pitchFamily="2" charset="-122"/>
              </a:rPr>
              <a:t>«Дед Мороз»</a:t>
            </a:r>
            <a:endParaRPr lang="en-US" sz="2400" b="1" i="1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r>
              <a:rPr lang="ru-RU" altLang="en-US" sz="2400" b="0">
                <a:latin typeface="Times New Roman" panose="02020603050405020304" charset="0"/>
                <a:ea typeface="SimSun" panose="02010600030101010101" pitchFamily="2" charset="-122"/>
              </a:rPr>
              <a:t>     </a:t>
            </a:r>
            <a:r>
              <a:rPr lang="en-US" sz="2400" b="0">
                <a:latin typeface="Times New Roman" panose="02020603050405020304" charset="0"/>
                <a:ea typeface="SimSun" panose="02010600030101010101" pitchFamily="2" charset="-122"/>
              </a:rPr>
              <a:t>Воспитатель объявляет, что он Дедушка Мороз (хорошо надеть бороду и шапку). Малыши образуют вокруг него большой круг и идут в хороводе. Педагог в это время произносит слова:Дед Мороз, Дед Мороз,Через дуб перерос,Через дуб перерос,Прикатил подарков воз:Морозы трескучие,Снега сыпучие,Ветры завьюжные,Метели дружные,Холод — стужу напустил,На реке мост намостил.</a:t>
            </a:r>
            <a:endParaRPr lang="en-US" sz="2400" b="0">
              <a:latin typeface="Times New Roman" panose="02020603050405020304" charset="0"/>
              <a:ea typeface="SimSun" panose="02010600030101010101" pitchFamily="2" charset="-122"/>
            </a:endParaRPr>
          </a:p>
          <a:p>
            <a:endParaRPr lang="ru-RU" altLang="en-US" sz="2400"/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6500495" y="226060"/>
            <a:ext cx="5506720" cy="3784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/>
            <a:r>
              <a:rPr lang="en-US" sz="2400" i="1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Возможен и другой вариант присказки:</a:t>
            </a:r>
            <a:endParaRPr lang="en-US" sz="2400" i="1">
              <a:latin typeface="Times New Roman" panose="02020603050405020304" charset="0"/>
              <a:ea typeface="SimSun" panose="02010600030101010101" pitchFamily="2" charset="-122"/>
              <a:sym typeface="+mn-ea"/>
            </a:endParaRPr>
          </a:p>
          <a:p>
            <a:pPr indent="0"/>
            <a:endParaRPr lang="en-US" sz="2400" i="1">
              <a:latin typeface="Times New Roman" panose="02020603050405020304" charset="0"/>
              <a:ea typeface="SimSun" panose="02010600030101010101" pitchFamily="2" charset="-122"/>
              <a:sym typeface="+mn-ea"/>
            </a:endParaRPr>
          </a:p>
          <a:p>
            <a:pPr indent="0"/>
            <a:r>
              <a:rPr lang="en-US" sz="2400">
                <a:latin typeface="Times New Roman" panose="02020603050405020304" charset="0"/>
                <a:ea typeface="SimSun" panose="02010600030101010101" pitchFamily="2" charset="-122"/>
                <a:sym typeface="+mn-ea"/>
              </a:rPr>
              <a:t>Идёт Зимушка-Зима,У ней белая коса.С ней идут три тётки –Белые поддёвки:Метель, Вьюга да Пурга.У тех тёток есть слуга:Злющий дядька Мороз,Кого схватит — тот замёрз!</a:t>
            </a:r>
            <a:endParaRPr lang="ru-RU" altLang="en-US"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290830" y="332740"/>
            <a:ext cx="11809095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1" i="1">
                <a:latin typeface="Times New Roman" panose="02020603050405020304" charset="0"/>
                <a:ea typeface="SimSun" panose="02010600030101010101" pitchFamily="2" charset="-122"/>
              </a:rPr>
              <a:t>«Скатывание снега в шары»</a:t>
            </a:r>
            <a:endParaRPr lang="en-US" sz="2400" b="1" i="1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endParaRPr lang="en-US" sz="2400" b="0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r>
              <a:rPr lang="ru-RU" altLang="en-US" sz="2400" b="0">
                <a:latin typeface="Times New Roman" panose="02020603050405020304" charset="0"/>
                <a:ea typeface="SimSun" panose="02010600030101010101" pitchFamily="2" charset="-122"/>
              </a:rPr>
              <a:t>     </a:t>
            </a:r>
            <a:r>
              <a:rPr lang="en-US" sz="2400" b="0">
                <a:latin typeface="Times New Roman" panose="02020603050405020304" charset="0"/>
                <a:ea typeface="SimSun" panose="02010600030101010101" pitchFamily="2" charset="-122"/>
              </a:rPr>
              <a:t>Такую забаву хорошо устраивать после снегопада. Ребята разделяются на команды (примерно по 5–6 человек) и распределяются по участку. По сигналу педагога каждая группа принимается скатывать снежный шар. Через некоторое время следует второй сигнал, и малыши подкатывают свои большие шары к педагогу. Победителем становится группа с самым огромным комом. Большие снежные шары хорошо использовать для постройки крепости или прочих сооружений, которые также можно применять в играх. Также можно соорудить из них большого снеговика на участке.</a:t>
            </a:r>
            <a:endParaRPr lang="ru-RU" altLang="en-US"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319405" y="289560"/>
            <a:ext cx="11310620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1" i="1">
                <a:latin typeface="Times New Roman" panose="02020603050405020304" charset="0"/>
                <a:ea typeface="SimSun" panose="02010600030101010101" pitchFamily="2" charset="-122"/>
              </a:rPr>
              <a:t>«Льдинки, ветер и мороз» </a:t>
            </a:r>
            <a:endParaRPr lang="en-US" sz="2400" b="1" i="1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endParaRPr lang="en-US" sz="2400" b="0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r>
              <a:rPr lang="ru-RU" altLang="en-US" sz="2400" b="0">
                <a:latin typeface="Times New Roman" panose="02020603050405020304" charset="0"/>
                <a:ea typeface="SimSun" panose="02010600030101010101" pitchFamily="2" charset="-122"/>
              </a:rPr>
              <a:t>     </a:t>
            </a:r>
            <a:r>
              <a:rPr lang="en-US" sz="2400" b="0">
                <a:latin typeface="Times New Roman" panose="02020603050405020304" charset="0"/>
                <a:ea typeface="SimSun" panose="02010600030101010101" pitchFamily="2" charset="-122"/>
              </a:rPr>
              <a:t>Вначале ребята, повернувшись друг к дружке, стоят парами и хлопают в ладошки под слова воспитателя (один хлопок — в свои ладони, другой — в ладони напарника):Холодные льдинки,Прозрачные льдинки,Сверкают, звенят,Дзинь, дзинь.По команде «Ветер!» «льдинки» разбегаются, подпрыгивают, кружатся, делают подскоки и пр. После же команды «Мороз!» дети быстро выстраиваются в круг, образуя большую льдину — берутся за ручки.</a:t>
            </a:r>
            <a:endParaRPr lang="ru-RU" altLang="en-US"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347980" y="179070"/>
            <a:ext cx="10569575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0" i="1">
                <a:latin typeface="Times New Roman" panose="02020603050405020304" charset="0"/>
                <a:ea typeface="SimSun" panose="02010600030101010101" pitchFamily="2" charset="-122"/>
              </a:rPr>
              <a:t>В старшей и подготовительной группе народные игры продолжают усложняться. Водящими теперь всегда становятся сами дети, а не педагог.</a:t>
            </a:r>
            <a:endParaRPr lang="en-US" sz="2400" b="0" i="1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endParaRPr lang="en-US" sz="2400" b="0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r>
              <a:rPr lang="en-US" sz="2400" b="1" i="1">
                <a:latin typeface="Times New Roman" panose="02020603050405020304" charset="0"/>
                <a:ea typeface="SimSun" panose="02010600030101010101" pitchFamily="2" charset="-122"/>
              </a:rPr>
              <a:t>«Два Мороза»</a:t>
            </a:r>
            <a:endParaRPr lang="en-US" sz="2400" b="1" i="1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endParaRPr lang="en-US" sz="2400" b="0">
              <a:latin typeface="Times New Roman" panose="02020603050405020304" charset="0"/>
              <a:ea typeface="SimSun" panose="02010600030101010101" pitchFamily="2" charset="-122"/>
            </a:endParaRPr>
          </a:p>
          <a:p>
            <a:pPr indent="0"/>
            <a:r>
              <a:rPr lang="ru-RU" altLang="en-US" sz="2400" b="0">
                <a:latin typeface="Times New Roman" panose="02020603050405020304" charset="0"/>
                <a:ea typeface="SimSun" panose="02010600030101010101" pitchFamily="2" charset="-122"/>
              </a:rPr>
              <a:t>    </a:t>
            </a:r>
            <a:r>
              <a:rPr lang="en-US" sz="2400" b="0">
                <a:latin typeface="Times New Roman" panose="02020603050405020304" charset="0"/>
                <a:ea typeface="SimSun" panose="02010600030101010101" pitchFamily="2" charset="-122"/>
              </a:rPr>
              <a:t>Выбираются два Мороза — водящие. Они уходят в сторонку и «засыпают». На противоположной стороне участка обозначается «домик» детей (большой круг): там они бегают, прыгают, кружатся и пр., пока Деды Морозы спят. Но вот они «просыпаются» и громко говорят «Берегись, заморожу!» и бегут к ребятам. Те должны быстро прибежать в «домик» и спрятаться там. Кого один из Морозов догонит, того он отводит в свой дом. Когда там окажется несколько детей, назначаются новые водящие.</a:t>
            </a:r>
            <a:endParaRPr lang="ru-RU" altLang="en-US" sz="2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range Waves">
  <a:themeElements>
    <a:clrScheme name="Orange Wav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C73109"/>
      </a:accent1>
      <a:accent2>
        <a:srgbClr val="FF5050"/>
      </a:accent2>
      <a:accent3>
        <a:srgbClr val="FFFFFF"/>
      </a:accent3>
      <a:accent4>
        <a:srgbClr val="000000"/>
      </a:accent4>
      <a:accent5>
        <a:srgbClr val="E0ADAA"/>
      </a:accent5>
      <a:accent6>
        <a:srgbClr val="E74848"/>
      </a:accent6>
      <a:hlink>
        <a:srgbClr val="4D4D4D"/>
      </a:hlink>
      <a:folHlink>
        <a:srgbClr val="777777"/>
      </a:folHlink>
    </a:clrScheme>
    <a:fontScheme name="Orange Wav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Orange Wav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Wav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Wav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Wav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Wav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range Wav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range Wav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C73109"/>
        </a:accent1>
        <a:accent2>
          <a:srgbClr val="FF5050"/>
        </a:accent2>
        <a:accent3>
          <a:srgbClr val="FFFFFF"/>
        </a:accent3>
        <a:accent4>
          <a:srgbClr val="000000"/>
        </a:accent4>
        <a:accent5>
          <a:srgbClr val="E0ADAA"/>
        </a:accent5>
        <a:accent6>
          <a:srgbClr val="E74848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5078</Words>
  <Application>WPS Presentation</Application>
  <PresentationFormat>宽屏</PresentationFormat>
  <Paragraphs>83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SimSun</vt:lpstr>
      <vt:lpstr>Wingdings</vt:lpstr>
      <vt:lpstr>Calibri</vt:lpstr>
      <vt:lpstr>Times New Roman</vt:lpstr>
      <vt:lpstr>Microsoft YaHei</vt:lpstr>
      <vt:lpstr>Arial Unicode MS</vt:lpstr>
      <vt:lpstr>Orange Waves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Лёха</cp:lastModifiedBy>
  <cp:revision>18</cp:revision>
  <dcterms:created xsi:type="dcterms:W3CDTF">2023-01-15T12:04:00Z</dcterms:created>
  <dcterms:modified xsi:type="dcterms:W3CDTF">2023-02-06T17:08:21Z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1049-11.2.0.11440</vt:lpwstr>
  </property>
  <property fmtid="{D5CDD505-2E9C-101B-9397-08002B2CF9AE}" pid="3" name="ICV">
    <vt:lpwstr>9497B33F946945F5966A2E04E788DB9B</vt:lpwstr>
  </property>
</Properties>
</file>