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9"/>
  </p:handoutMasterIdLst>
  <p:sldIdLst>
    <p:sldId id="256" r:id="rId3"/>
    <p:sldId id="257" r:id="rId5"/>
    <p:sldId id="258" r:id="rId6"/>
    <p:sldId id="260" r:id="rId7"/>
    <p:sldId id="263" r:id="rId8"/>
    <p:sldId id="262" r:id="rId9"/>
    <p:sldId id="261" r:id="rId10"/>
    <p:sldId id="259" r:id="rId11"/>
    <p:sldId id="264" r:id="rId12"/>
    <p:sldId id="265" r:id="rId13"/>
    <p:sldId id="267" r:id="rId14"/>
    <p:sldId id="266" r:id="rId15"/>
    <p:sldId id="269" r:id="rId16"/>
    <p:sldId id="268" r:id="rId17"/>
    <p:sldId id="273" r:id="rId18"/>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278" autoAdjust="0"/>
    <p:restoredTop sz="94660"/>
  </p:normalViewPr>
  <p:slideViewPr>
    <p:cSldViewPr snapToGrid="0" showGuides="1">
      <p:cViewPr varScale="1">
        <p:scale>
          <a:sx n="117" d="100"/>
          <a:sy n="117" d="100"/>
        </p:scale>
        <p:origin x="510" y="102"/>
      </p:cViewPr>
      <p:guideLst>
        <p:guide orient="horz" pos="2160"/>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handoutMaster" Target="handoutMasters/handoutMaster1.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Замещающий образ слайда 1"/>
          <p:cNvSpPr/>
          <p:nvPr>
            <p:ph type="sldImg" idx="2"/>
          </p:nvPr>
        </p:nvSpPr>
        <p:spPr/>
      </p:sp>
      <p:sp>
        <p:nvSpPr>
          <p:cNvPr id="3" name="Замещающий текст 2"/>
          <p:cNvSpPr/>
          <p:nvPr>
            <p:ph type="body" idx="3"/>
          </p:nvPr>
        </p:nvSpPr>
        <p:spPr/>
        <p:txBody>
          <a:bodyPr/>
          <a:p>
            <a:endParaRPr lang="ru-RU"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Title Slide">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p:cNvPicPr>
          <p:nvPr/>
        </p:nvPicPr>
        <p:blipFill>
          <a:blip r:embed="rId2"/>
          <a:stretch>
            <a:fillRect/>
          </a:stretch>
        </p:blipFill>
        <p:spPr>
          <a:xfrm>
            <a:off x="0" y="0"/>
            <a:ext cx="12208933" cy="6858000"/>
          </a:xfrm>
          <a:prstGeom prst="rect">
            <a:avLst/>
          </a:prstGeom>
          <a:noFill/>
          <a:ln w="9525">
            <a:noFill/>
          </a:ln>
        </p:spPr>
      </p:pic>
      <p:sp>
        <p:nvSpPr>
          <p:cNvPr id="2051" name="Rectangle 3"/>
          <p:cNvSpPr>
            <a:spLocks noGrp="1" noChangeArrowheads="1"/>
          </p:cNvSpPr>
          <p:nvPr>
            <p:ph type="ctrTitle"/>
          </p:nvPr>
        </p:nvSpPr>
        <p:spPr>
          <a:xfrm>
            <a:off x="624417" y="1196975"/>
            <a:ext cx="10943167" cy="1082675"/>
          </a:xfrm>
        </p:spPr>
        <p:txBody>
          <a:bodyPr/>
          <a:lstStyle>
            <a:lvl1pPr algn="ctr">
              <a:defRPr>
                <a:solidFill>
                  <a:schemeClr val="bg1"/>
                </a:solidFill>
              </a:defRPr>
            </a:lvl1pPr>
          </a:lstStyle>
          <a:p>
            <a:pPr lvl="0"/>
            <a:r>
              <a:rPr lang="en-US" altLang="zh-CN" noProof="0" smtClean="0"/>
              <a:t>Click to edit Master title style</a:t>
            </a:r>
            <a:endParaRPr lang="en-US" altLang="zh-CN" noProof="0" smtClean="0"/>
          </a:p>
        </p:txBody>
      </p:sp>
      <p:sp>
        <p:nvSpPr>
          <p:cNvPr id="2052" name="Rectangle 4"/>
          <p:cNvSpPr>
            <a:spLocks noGrp="1" noChangeArrowheads="1"/>
          </p:cNvSpPr>
          <p:nvPr>
            <p:ph type="subTitle" idx="1"/>
          </p:nvPr>
        </p:nvSpPr>
        <p:spPr>
          <a:xfrm>
            <a:off x="626533" y="2422525"/>
            <a:ext cx="10949517" cy="1752600"/>
          </a:xfrm>
        </p:spPr>
        <p:txBody>
          <a:bodyPr/>
          <a:lstStyle>
            <a:lvl1pPr marL="0" indent="0" algn="ctr">
              <a:buFontTx/>
              <a:buNone/>
              <a:defRPr>
                <a:solidFill>
                  <a:schemeClr val="bg1"/>
                </a:solidFill>
              </a:defRPr>
            </a:lvl1pPr>
          </a:lstStyle>
          <a:p>
            <a:pPr lvl="0"/>
            <a:r>
              <a:rPr lang="en-US" altLang="zh-CN" noProof="0" smtClean="0"/>
              <a:t>Click to edit Master subtitle style</a:t>
            </a:r>
            <a:endParaRPr lang="en-US" altLang="zh-CN" noProof="0" smtClean="0"/>
          </a:p>
        </p:txBody>
      </p:sp>
      <p:sp>
        <p:nvSpPr>
          <p:cNvPr id="9" name="Rectangle 5"/>
          <p:cNvSpPr>
            <a:spLocks noGrp="1" noChangeArrowheads="1"/>
          </p:cNvSpPr>
          <p:nvPr>
            <p:ph type="dt" sz="half" idx="2"/>
          </p:nvPr>
        </p:nvSpPr>
        <p:spPr bwMode="auto">
          <a:xfrm>
            <a:off x="609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760FBDFE-C587-4B4C-A407-44438C67B59E}" type="datetimeFigureOut">
              <a:rPr lang="en-US" smtClean="0"/>
            </a:fld>
            <a:endParaRPr lang="en-US"/>
          </a:p>
        </p:txBody>
      </p:sp>
      <p:sp>
        <p:nvSpPr>
          <p:cNvPr id="10" name="Rectangle 6"/>
          <p:cNvSpPr>
            <a:spLocks noGrp="1" noChangeArrowheads="1"/>
          </p:cNvSpPr>
          <p:nvPr>
            <p:ph type="ftr" sz="quarter" idx="3"/>
          </p:nvPr>
        </p:nvSpPr>
        <p:spPr bwMode="auto">
          <a:xfrm>
            <a:off x="4165600" y="6245225"/>
            <a:ext cx="3860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endParaRPr lang="en-US"/>
          </a:p>
        </p:txBody>
      </p:sp>
      <p:sp>
        <p:nvSpPr>
          <p:cNvPr id="11" name="Rectangle 7"/>
          <p:cNvSpPr>
            <a:spLocks noGrp="1" noChangeArrowheads="1"/>
          </p:cNvSpPr>
          <p:nvPr>
            <p:ph type="sldNum" sz="quarter" idx="4"/>
          </p:nvPr>
        </p:nvSpPr>
        <p:spPr bwMode="auto">
          <a:xfrm>
            <a:off x="8737600" y="6245225"/>
            <a:ext cx="2844800" cy="47625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a:lvl1pPr>
          </a:lstStyle>
          <a:p>
            <a:fld id="{49AE70B2-8BF9-45C0-BB95-33D1B9D3A854}" type="slidenum">
              <a:rPr lang="en-US" smtClean="0"/>
            </a:fld>
            <a:endParaRPr 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Замещающая дата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5" name="Замещающий нижний колонтитул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6" name="Замещающий номер слайда 5"/>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78FD23A-2F78-4156-BB62-C393E2F1F45C}"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rPr>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90500"/>
            <a:ext cx="2743200" cy="5937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190500"/>
            <a:ext cx="8026400" cy="5937250"/>
          </a:xfr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Замещающая дата 3"/>
          <p:cNvSpPr>
            <a:spLocks noGrp="1"/>
          </p:cNvSpPr>
          <p:nvPr>
            <p:ph type="dt" sz="half" idx="10"/>
          </p:nvPr>
        </p:nvSpPr>
        <p:spPr/>
        <p:txBody>
          <a:bodyPr/>
          <a:p>
            <a:fld id="{760FBDFE-C587-4B4C-A407-44438C67B59E}" type="datetimeFigureOut">
              <a:rPr lang="en-US" smtClean="0"/>
            </a:fld>
            <a:endParaRPr lang="en-US"/>
          </a:p>
        </p:txBody>
      </p:sp>
      <p:sp>
        <p:nvSpPr>
          <p:cNvPr id="5" name="Замещающий нижний колонтитул 4"/>
          <p:cNvSpPr>
            <a:spLocks noGrp="1"/>
          </p:cNvSpPr>
          <p:nvPr>
            <p:ph type="ftr" sz="quarter" idx="11"/>
          </p:nvPr>
        </p:nvSpPr>
        <p:spPr/>
        <p:txBody>
          <a:bodyPr/>
          <a:p>
            <a:endParaRPr lang="en-US"/>
          </a:p>
        </p:txBody>
      </p:sp>
      <p:sp>
        <p:nvSpPr>
          <p:cNvPr id="6" name="Замещающий номер слайда 5"/>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Замещающая дата 3"/>
          <p:cNvSpPr>
            <a:spLocks noGrp="1"/>
          </p:cNvSpPr>
          <p:nvPr>
            <p:ph type="dt" sz="half" idx="10"/>
          </p:nvPr>
        </p:nvSpPr>
        <p:spPr/>
        <p:txBody>
          <a:bodyPr/>
          <a:p>
            <a:fld id="{760FBDFE-C587-4B4C-A407-44438C67B59E}" type="datetimeFigureOut">
              <a:rPr lang="en-US" smtClean="0"/>
            </a:fld>
            <a:endParaRPr lang="en-US"/>
          </a:p>
        </p:txBody>
      </p:sp>
      <p:sp>
        <p:nvSpPr>
          <p:cNvPr id="5" name="Замещающий нижний колонтитул 4"/>
          <p:cNvSpPr>
            <a:spLocks noGrp="1"/>
          </p:cNvSpPr>
          <p:nvPr>
            <p:ph type="ftr" sz="quarter" idx="11"/>
          </p:nvPr>
        </p:nvSpPr>
        <p:spPr/>
        <p:txBody>
          <a:bodyPr/>
          <a:p>
            <a:endParaRPr lang="en-US"/>
          </a:p>
        </p:txBody>
      </p:sp>
      <p:sp>
        <p:nvSpPr>
          <p:cNvPr id="6" name="Замещающий номер слайда 5"/>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1"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endParaRPr lang="en-US" smtClean="0"/>
          </a:p>
        </p:txBody>
      </p:sp>
      <p:sp>
        <p:nvSpPr>
          <p:cNvPr id="4" name="Замещающая дата 3"/>
          <p:cNvSpPr>
            <a:spLocks noGrp="1"/>
          </p:cNvSpPr>
          <p:nvPr>
            <p:ph type="dt" sz="half" idx="10"/>
          </p:nvPr>
        </p:nvSpPr>
        <p:spPr/>
        <p:txBody>
          <a:bodyPr/>
          <a:p>
            <a:fld id="{760FBDFE-C587-4B4C-A407-44438C67B59E}" type="datetimeFigureOut">
              <a:rPr lang="en-US" smtClean="0"/>
            </a:fld>
            <a:endParaRPr lang="en-US"/>
          </a:p>
        </p:txBody>
      </p:sp>
      <p:sp>
        <p:nvSpPr>
          <p:cNvPr id="5" name="Замещающий нижний колонтитул 4"/>
          <p:cNvSpPr>
            <a:spLocks noGrp="1"/>
          </p:cNvSpPr>
          <p:nvPr>
            <p:ph type="ftr" sz="quarter" idx="11"/>
          </p:nvPr>
        </p:nvSpPr>
        <p:spPr/>
        <p:txBody>
          <a:bodyPr/>
          <a:p>
            <a:endParaRPr lang="en-US"/>
          </a:p>
        </p:txBody>
      </p:sp>
      <p:sp>
        <p:nvSpPr>
          <p:cNvPr id="6" name="Замещающий номер слайда 5"/>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7600" y="1174750"/>
            <a:ext cx="5384800" cy="4953000"/>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Замещающая дата 4"/>
          <p:cNvSpPr>
            <a:spLocks noGrp="1"/>
          </p:cNvSpPr>
          <p:nvPr>
            <p:ph type="dt" sz="half" idx="10"/>
          </p:nvPr>
        </p:nvSpPr>
        <p:spPr/>
        <p:txBody>
          <a:bodyPr/>
          <a:p>
            <a:fld id="{760FBDFE-C587-4B4C-A407-44438C67B59E}" type="datetimeFigureOut">
              <a:rPr lang="en-US" smtClean="0"/>
            </a:fld>
            <a:endParaRPr lang="en-US"/>
          </a:p>
        </p:txBody>
      </p:sp>
      <p:sp>
        <p:nvSpPr>
          <p:cNvPr id="6" name="Замещающий нижний колонтитул 5"/>
          <p:cNvSpPr>
            <a:spLocks noGrp="1"/>
          </p:cNvSpPr>
          <p:nvPr>
            <p:ph type="ftr" sz="quarter" idx="11"/>
          </p:nvPr>
        </p:nvSpPr>
        <p:spPr/>
        <p:txBody>
          <a:bodyPr/>
          <a:p>
            <a:endParaRPr lang="en-US"/>
          </a:p>
        </p:txBody>
      </p:sp>
      <p:sp>
        <p:nvSpPr>
          <p:cNvPr id="7" name="Замещающий номер слайда 6"/>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40317"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840317" y="2505075"/>
            <a:ext cx="5158316"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72200" y="2505075"/>
            <a:ext cx="5183717" cy="3684588"/>
          </a:xfr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Замещающая дата 6"/>
          <p:cNvSpPr>
            <a:spLocks noGrp="1"/>
          </p:cNvSpPr>
          <p:nvPr>
            <p:ph type="dt" sz="half" idx="10"/>
          </p:nvPr>
        </p:nvSpPr>
        <p:spPr/>
        <p:txBody>
          <a:bodyPr/>
          <a:p>
            <a:fld id="{760FBDFE-C587-4B4C-A407-44438C67B59E}" type="datetimeFigureOut">
              <a:rPr lang="en-US" smtClean="0"/>
            </a:fld>
            <a:endParaRPr lang="en-US"/>
          </a:p>
        </p:txBody>
      </p:sp>
      <p:sp>
        <p:nvSpPr>
          <p:cNvPr id="8" name="Замещающий нижний колонтитул 7"/>
          <p:cNvSpPr>
            <a:spLocks noGrp="1"/>
          </p:cNvSpPr>
          <p:nvPr>
            <p:ph type="ftr" sz="quarter" idx="11"/>
          </p:nvPr>
        </p:nvSpPr>
        <p:spPr/>
        <p:txBody>
          <a:bodyPr/>
          <a:p>
            <a:endParaRPr lang="en-US"/>
          </a:p>
        </p:txBody>
      </p:sp>
      <p:sp>
        <p:nvSpPr>
          <p:cNvPr id="9" name="Замещающий номер слайда 8"/>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Замещающая дата 2"/>
          <p:cNvSpPr>
            <a:spLocks noGrp="1"/>
          </p:cNvSpPr>
          <p:nvPr>
            <p:ph type="dt" sz="half" idx="10"/>
          </p:nvPr>
        </p:nvSpPr>
        <p:spPr/>
        <p:txBody>
          <a:bodyPr/>
          <a:p>
            <a:fld id="{760FBDFE-C587-4B4C-A407-44438C67B59E}" type="datetimeFigureOut">
              <a:rPr lang="en-US" smtClean="0"/>
            </a:fld>
            <a:endParaRPr lang="en-US"/>
          </a:p>
        </p:txBody>
      </p:sp>
      <p:sp>
        <p:nvSpPr>
          <p:cNvPr id="4" name="Замещающий нижний колонтитул 3"/>
          <p:cNvSpPr>
            <a:spLocks noGrp="1"/>
          </p:cNvSpPr>
          <p:nvPr>
            <p:ph type="ftr" sz="quarter" idx="11"/>
          </p:nvPr>
        </p:nvSpPr>
        <p:spPr/>
        <p:txBody>
          <a:bodyPr/>
          <a:p>
            <a:endParaRPr lang="en-US"/>
          </a:p>
        </p:txBody>
      </p:sp>
      <p:sp>
        <p:nvSpPr>
          <p:cNvPr id="5" name="Замещающий номер слайда 4"/>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p>
            <a:fld id="{760FBDFE-C587-4B4C-A407-44438C67B59E}" type="datetimeFigureOut">
              <a:rPr lang="en-US" smtClean="0"/>
            </a:fld>
            <a:endParaRPr lang="en-US"/>
          </a:p>
        </p:txBody>
      </p:sp>
      <p:sp>
        <p:nvSpPr>
          <p:cNvPr id="3" name="Замещающий нижний колонтитул 2"/>
          <p:cNvSpPr>
            <a:spLocks noGrp="1"/>
          </p:cNvSpPr>
          <p:nvPr>
            <p:ph type="ftr" sz="quarter" idx="11"/>
          </p:nvPr>
        </p:nvSpPr>
        <p:spPr/>
        <p:txBody>
          <a:bodyPr/>
          <a:p>
            <a:endParaRPr lang="en-US"/>
          </a:p>
        </p:txBody>
      </p:sp>
      <p:sp>
        <p:nvSpPr>
          <p:cNvPr id="4" name="Замещающий номер слайда 3"/>
          <p:cNvSpPr>
            <a:spLocks noGrp="1"/>
          </p:cNvSpPr>
          <p:nvPr>
            <p:ph type="sldNum" sz="quarter" idx="12"/>
          </p:nvPr>
        </p:nvSpPr>
        <p:spPr/>
        <p:txBody>
          <a:bodyPr/>
          <a:p>
            <a:fld id="{49AE70B2-8BF9-45C0-BB95-33D1B9D3A854}" type="slidenum">
              <a:rPr lang="en-US" smtClean="0"/>
            </a:fld>
            <a:endParaRPr 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717"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Замещающая дата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6" name="Замещающий нижний колонтитул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
        <p:nvSpPr>
          <p:cNvPr id="7" name="Замещающий номер слайда 6"/>
          <p:cNvSpPr>
            <a:spLocks noGrp="1"/>
          </p:cNvSpPr>
          <p:nvPr>
            <p:ph type="sldNum" sz="quarter" idx="12"/>
          </p:nvPr>
        </p:nvSpPr>
        <p:spPr/>
        <p:txBody>
          <a:bodyPr/>
          <a:p>
            <a:pPr marL="0" marR="0" lvl="0" indent="0" algn="r" defTabSz="914400" rtl="0" eaLnBrk="1" fontAlgn="base" latinLnBrk="0" hangingPunct="1">
              <a:lnSpc>
                <a:spcPct val="100000"/>
              </a:lnSpc>
              <a:spcBef>
                <a:spcPct val="0"/>
              </a:spcBef>
              <a:spcAft>
                <a:spcPct val="0"/>
              </a:spcAft>
              <a:buClrTx/>
              <a:buSzTx/>
              <a:buFontTx/>
              <a:buNone/>
              <a:defRPr/>
            </a:pPr>
            <a:fld id="{078FD23A-2F78-4156-BB62-C393E2F1F45C}" type="slidenum">
              <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rPr>
            </a:fld>
            <a:endParaRPr kumimoji="0" lang="en-US" altLang="zh-CN" sz="1400" b="0" i="0" u="none" strike="noStrike" kern="1200" cap="none" spc="0" normalizeH="0" baseline="0" noProof="0" smtClean="0">
              <a:ln>
                <a:noFill/>
              </a:ln>
              <a:solidFill>
                <a:schemeClr val="tx1"/>
              </a:solidFill>
              <a:effectLst/>
              <a:uLnTx/>
              <a:uFillTx/>
              <a:latin typeface="Arial" panose="020B0604020202020204" pitchFamily="34" charset="0"/>
              <a:ea typeface="SimSun" panose="02010600030101010101" pitchFamily="2" charset="-122"/>
              <a:cs typeface="+mn-cs"/>
            </a:endParaRPr>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7" y="457200"/>
            <a:ext cx="393276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717" y="987425"/>
            <a:ext cx="6172200" cy="4873625"/>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fontAlgn="base" latinLnBrk="0" hangingPunct="1">
              <a:lnSpc>
                <a:spcPct val="100000"/>
              </a:lnSpc>
              <a:spcBef>
                <a:spcPct val="20000"/>
              </a:spcBef>
              <a:spcAft>
                <a:spcPct val="0"/>
              </a:spcAft>
              <a:buClrTx/>
              <a:buSzTx/>
              <a:buFontTx/>
              <a:buNone/>
              <a:defRPr/>
            </a:pPr>
            <a:endParaRPr kumimoji="0" lang="en-US" sz="3200" b="0" i="0" u="none" strike="noStrike" kern="1200" cap="none" spc="0" normalizeH="0" baseline="0" noProof="0" smtClean="0">
              <a:ln>
                <a:noFill/>
              </a:ln>
              <a:solidFill>
                <a:schemeClr val="tx1"/>
              </a:solidFill>
              <a:effectLst/>
              <a:uLnTx/>
              <a:uFillTx/>
              <a:latin typeface="+mn-lt"/>
              <a:ea typeface="+mn-ea"/>
              <a:cs typeface="+mn-cs"/>
            </a:endParaRPr>
          </a:p>
        </p:txBody>
      </p:sp>
      <p:sp>
        <p:nvSpPr>
          <p:cNvPr id="4" name="Text Placeholder 3"/>
          <p:cNvSpPr>
            <a:spLocks noGrp="1"/>
          </p:cNvSpPr>
          <p:nvPr>
            <p:ph type="body" sz="half" idx="2"/>
          </p:nvPr>
        </p:nvSpPr>
        <p:spPr>
          <a:xfrm>
            <a:off x="840317"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endParaRPr lang="en-US" smtClean="0"/>
          </a:p>
        </p:txBody>
      </p:sp>
      <p:sp>
        <p:nvSpPr>
          <p:cNvPr id="5" name="Замещающая дата 4"/>
          <p:cNvSpPr>
            <a:spLocks noGrp="1"/>
          </p:cNvSpPr>
          <p:nvPr>
            <p:ph type="dt" sz="half" idx="10"/>
          </p:nvPr>
        </p:nvSpPr>
        <p:spPr/>
        <p:txBody>
          <a:bodyPr/>
          <a:p>
            <a:fld id="{9EFD9D74-47D9-4702-A33C-335B63B48DBF}" type="datetimeFigureOut">
              <a:rPr lang="en-US" smtClean="0"/>
            </a:fld>
            <a:endParaRPr lang="en-US" dirty="0"/>
          </a:p>
        </p:txBody>
      </p:sp>
      <p:sp>
        <p:nvSpPr>
          <p:cNvPr id="6" name="Замещающий нижний колонтитул 5"/>
          <p:cNvSpPr>
            <a:spLocks noGrp="1"/>
          </p:cNvSpPr>
          <p:nvPr>
            <p:ph type="ftr" sz="quarter" idx="11"/>
          </p:nvPr>
        </p:nvSpPr>
        <p:spPr/>
        <p:txBody>
          <a:bodyPr/>
          <a:p>
            <a:endParaRPr lang="en-US" dirty="0"/>
          </a:p>
        </p:txBody>
      </p:sp>
      <p:sp>
        <p:nvSpPr>
          <p:cNvPr id="7" name="Замещающий номер слайда 6"/>
          <p:cNvSpPr>
            <a:spLocks noGrp="1"/>
          </p:cNvSpPr>
          <p:nvPr>
            <p:ph type="sldNum" sz="quarter" idx="12"/>
          </p:nvPr>
        </p:nvSpPr>
        <p:spPr/>
        <p:txBody>
          <a:bodyPr/>
          <a:p>
            <a:fld id="{FABC47A4-756D-490B-A52F-7D9E2C9FC05F}" type="slidenum">
              <a:rPr lang="en-US" smtClean="0"/>
            </a:fld>
            <a:endParaRPr 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pic>
        <p:nvPicPr>
          <p:cNvPr id="1026" name="Picture 9"/>
          <p:cNvPicPr>
            <a:picLocks noChangeAspect="1"/>
          </p:cNvPicPr>
          <p:nvPr/>
        </p:nvPicPr>
        <p:blipFill>
          <a:blip r:embed="rId12"/>
          <a:stretch>
            <a:fillRect/>
          </a:stretch>
        </p:blipFill>
        <p:spPr>
          <a:xfrm>
            <a:off x="0" y="0"/>
            <a:ext cx="12208933" cy="6858000"/>
          </a:xfrm>
          <a:prstGeom prst="rect">
            <a:avLst/>
          </a:prstGeom>
          <a:noFill/>
          <a:ln w="9525">
            <a:noFill/>
          </a:ln>
        </p:spPr>
      </p:pic>
      <p:sp>
        <p:nvSpPr>
          <p:cNvPr id="1027" name="Rectangle 3"/>
          <p:cNvSpPr>
            <a:spLocks noGrp="1"/>
          </p:cNvSpPr>
          <p:nvPr>
            <p:ph type="title"/>
          </p:nvPr>
        </p:nvSpPr>
        <p:spPr>
          <a:xfrm>
            <a:off x="609600" y="190500"/>
            <a:ext cx="10972800" cy="582613"/>
          </a:xfrm>
          <a:prstGeom prst="rect">
            <a:avLst/>
          </a:prstGeom>
          <a:noFill/>
          <a:ln w="9525">
            <a:noFill/>
          </a:ln>
        </p:spPr>
        <p:txBody>
          <a:bodyPr anchor="ctr" anchorCtr="0"/>
          <a:p>
            <a:pPr lvl="0"/>
            <a:r>
              <a:rPr lang="en-US" altLang="zh-CN" dirty="0"/>
              <a:t>Click to edit Master title style</a:t>
            </a:r>
            <a:endParaRPr lang="en-US" altLang="zh-CN" dirty="0"/>
          </a:p>
        </p:txBody>
      </p:sp>
      <p:sp>
        <p:nvSpPr>
          <p:cNvPr id="1028" name="Rectangle 4"/>
          <p:cNvSpPr>
            <a:spLocks noGrp="1"/>
          </p:cNvSpPr>
          <p:nvPr>
            <p:ph type="body" idx="1"/>
          </p:nvPr>
        </p:nvSpPr>
        <p:spPr>
          <a:xfrm>
            <a:off x="609600" y="1174750"/>
            <a:ext cx="10972800" cy="4953000"/>
          </a:xfrm>
          <a:prstGeom prst="rect">
            <a:avLst/>
          </a:prstGeom>
          <a:noFill/>
          <a:ln w="9525">
            <a:noFill/>
          </a:ln>
        </p:spPr>
        <p:txBody>
          <a:bodyPr/>
          <a:p>
            <a:pPr lvl="0"/>
            <a:r>
              <a:rPr lang="en-US" altLang="zh-CN" dirty="0"/>
              <a:t>Click to edit Master text styles</a:t>
            </a:r>
            <a:endParaRPr lang="en-US" altLang="zh-CN" dirty="0"/>
          </a:p>
          <a:p>
            <a:pPr lvl="1"/>
            <a:r>
              <a:rPr lang="en-US" altLang="zh-CN" dirty="0"/>
              <a:t>Second level</a:t>
            </a:r>
            <a:endParaRPr lang="en-US" altLang="zh-CN" dirty="0"/>
          </a:p>
          <a:p>
            <a:pPr lvl="2"/>
            <a:r>
              <a:rPr lang="en-US" altLang="zh-CN" dirty="0"/>
              <a:t>Third level</a:t>
            </a:r>
            <a:endParaRPr lang="en-US" altLang="zh-CN" dirty="0"/>
          </a:p>
          <a:p>
            <a:pPr lvl="3"/>
            <a:r>
              <a:rPr lang="en-US" altLang="zh-CN" dirty="0"/>
              <a:t>Fourth level</a:t>
            </a:r>
            <a:endParaRPr lang="en-US" altLang="zh-CN" dirty="0"/>
          </a:p>
          <a:p>
            <a:pPr lvl="4"/>
            <a:r>
              <a:rPr lang="en-US" altLang="zh-CN" dirty="0"/>
              <a:t>Fifth level</a:t>
            </a:r>
            <a:endParaRPr lang="en-US" altLang="zh-CN" dirty="0"/>
          </a:p>
        </p:txBody>
      </p:sp>
      <p:sp>
        <p:nvSpPr>
          <p:cNvPr id="1029" name="Rectangle 5"/>
          <p:cNvSpPr>
            <a:spLocks noGrp="1" noChangeArrowheads="1"/>
          </p:cNvSpPr>
          <p:nvPr>
            <p:ph type="dt" sz="half" idx="2"/>
          </p:nvPr>
        </p:nvSpPr>
        <p:spPr bwMode="auto">
          <a:xfrm>
            <a:off x="609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defRPr sz="1400"/>
            </a:lvl1pPr>
          </a:lstStyle>
          <a:p>
            <a:fld id="{760FBDFE-C587-4B4C-A407-44438C67B59E}" type="datetimeFigureOut">
              <a:rPr lang="en-US" smtClean="0"/>
            </a:fld>
            <a:endParaRPr lang="en-US" dirty="0"/>
          </a:p>
        </p:txBody>
      </p:sp>
      <p:sp>
        <p:nvSpPr>
          <p:cNvPr id="1030" name="Rectangle 6"/>
          <p:cNvSpPr>
            <a:spLocks noGrp="1" noChangeArrowheads="1"/>
          </p:cNvSpPr>
          <p:nvPr>
            <p:ph type="ftr" sz="quarter" idx="3"/>
          </p:nvPr>
        </p:nvSpPr>
        <p:spPr bwMode="auto">
          <a:xfrm>
            <a:off x="4165600" y="6245225"/>
            <a:ext cx="3860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ctr">
              <a:defRPr sz="1400"/>
            </a:lvl1pPr>
          </a:lstStyle>
          <a:p>
            <a:endParaRPr lang="en-US"/>
          </a:p>
        </p:txBody>
      </p:sp>
      <p:sp>
        <p:nvSpPr>
          <p:cNvPr id="1031" name="Rectangle 7"/>
          <p:cNvSpPr>
            <a:spLocks noGrp="1" noChangeArrowheads="1"/>
          </p:cNvSpPr>
          <p:nvPr>
            <p:ph type="sldNum" sz="quarter" idx="4"/>
          </p:nvPr>
        </p:nvSpPr>
        <p:spPr bwMode="auto">
          <a:xfrm>
            <a:off x="8737600" y="6245225"/>
            <a:ext cx="28448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400"/>
            </a:lvl1pPr>
          </a:lstStyle>
          <a:p>
            <a:fld id="{49AE70B2-8BF9-45C0-BB95-33D1B9D3A854}"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rtl="0" fontAlgn="base">
        <a:spcBef>
          <a:spcPct val="0"/>
        </a:spcBef>
        <a:spcAft>
          <a:spcPct val="0"/>
        </a:spcAft>
        <a:defRPr sz="3600" kern="1200">
          <a:solidFill>
            <a:schemeClr val="tx1"/>
          </a:solidFill>
          <a:latin typeface="+mj-lt"/>
          <a:ea typeface="+mj-ea"/>
          <a:cs typeface="+mj-cs"/>
        </a:defRPr>
      </a:lvl1pPr>
      <a:lvl2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2pPr>
      <a:lvl3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3pPr>
      <a:lvl4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4pPr>
      <a:lvl5pPr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SimSun"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Текстовое поле 99"/>
          <p:cNvSpPr txBox="1"/>
          <p:nvPr/>
        </p:nvSpPr>
        <p:spPr>
          <a:xfrm>
            <a:off x="2301875" y="643890"/>
            <a:ext cx="8158480" cy="2553335"/>
          </a:xfrm>
          <a:prstGeom prst="rect">
            <a:avLst/>
          </a:prstGeom>
          <a:noFill/>
          <a:ln w="9525">
            <a:noFill/>
          </a:ln>
        </p:spPr>
        <p:txBody>
          <a:bodyPr wrap="square">
            <a:spAutoFit/>
          </a:bodyPr>
          <a:p>
            <a:pPr indent="0" algn="ctr"/>
            <a:r>
              <a:rPr lang="en-US" sz="4000" b="0">
                <a:latin typeface="Calibri" panose="020F0502020204030204" charset="0"/>
              </a:rPr>
              <a:t>Методическая разработка</a:t>
            </a:r>
            <a:endParaRPr lang="en-US" sz="4000" b="0">
              <a:latin typeface="Calibri" panose="020F0502020204030204" charset="0"/>
            </a:endParaRPr>
          </a:p>
          <a:p>
            <a:pPr indent="0" algn="ctr"/>
            <a:r>
              <a:rPr lang="en-US" sz="4000" b="1" i="1">
                <a:latin typeface="Calibri" panose="020F0502020204030204" charset="0"/>
              </a:rPr>
              <a:t>Рекомендации для педагогов по организации «Недели зимних игр и развлечений»</a:t>
            </a:r>
            <a:endParaRPr lang="ru-RU" altLang="en-US" sz="4000" b="1" i="1"/>
          </a:p>
        </p:txBody>
      </p:sp>
      <p:sp>
        <p:nvSpPr>
          <p:cNvPr id="3" name="Текстовое поле 2"/>
          <p:cNvSpPr txBox="1"/>
          <p:nvPr/>
        </p:nvSpPr>
        <p:spPr>
          <a:xfrm>
            <a:off x="6949440" y="4862513"/>
            <a:ext cx="5080000" cy="645160"/>
          </a:xfrm>
          <a:prstGeom prst="rect">
            <a:avLst/>
          </a:prstGeom>
          <a:noFill/>
          <a:ln w="9525">
            <a:noFill/>
          </a:ln>
        </p:spPr>
        <p:txBody>
          <a:bodyPr>
            <a:spAutoFit/>
          </a:bodyPr>
          <a:p>
            <a:pPr indent="0"/>
            <a:r>
              <a:rPr lang="en-US" b="0">
                <a:latin typeface="Calibri" panose="020F0502020204030204" charset="0"/>
              </a:rPr>
              <a:t>Автор проекта:Добромыслова Ольга Анатольевна</a:t>
            </a:r>
            <a:endParaRPr lang="ru-RU" altLang="en-US"/>
          </a:p>
        </p:txBody>
      </p:sp>
      <p:pic>
        <p:nvPicPr>
          <p:cNvPr id="6" name="Изображение 5" descr="e92bc17c92566b7678c7"/>
          <p:cNvPicPr>
            <a:picLocks noChangeAspect="1"/>
          </p:cNvPicPr>
          <p:nvPr/>
        </p:nvPicPr>
        <p:blipFill>
          <a:blip r:embed="rId1"/>
          <a:stretch>
            <a:fillRect/>
          </a:stretch>
        </p:blipFill>
        <p:spPr>
          <a:xfrm>
            <a:off x="1830705" y="4123055"/>
            <a:ext cx="3254375" cy="2734945"/>
          </a:xfrm>
          <a:prstGeom prst="round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391160" y="201295"/>
            <a:ext cx="11153140" cy="6369685"/>
          </a:xfrm>
          <a:prstGeom prst="rect">
            <a:avLst/>
          </a:prstGeom>
          <a:noFill/>
          <a:ln w="9525">
            <a:noFill/>
          </a:ln>
        </p:spPr>
        <p:txBody>
          <a:bodyPr wrap="square">
            <a:spAutoFit/>
          </a:bodyPr>
          <a:p>
            <a:pPr indent="0"/>
            <a:r>
              <a:rPr lang="en-US" sz="2400" b="1" i="1">
                <a:latin typeface="Calibri" panose="020F0502020204030204" charset="0"/>
              </a:rPr>
              <a:t>Давайте раскрасим зиму</a:t>
            </a:r>
            <a:r>
              <a:rPr lang="en-US" sz="2400" b="0">
                <a:latin typeface="Calibri" panose="020F0502020204030204" charset="0"/>
              </a:rPr>
              <a:t>За окном все также белым-бело. Однообразный пейзаж уже вызывает тоску и скуку. И даже дети, большие любители снежков и горок, все чаще вспоминают зеленые листья и желтые одуванчики. А ведь можно... раскрасить зиму в летние цвета.</a:t>
            </a:r>
            <a:endParaRPr lang="en-US" sz="2400" b="0">
              <a:latin typeface="Calibri" panose="020F0502020204030204" charset="0"/>
            </a:endParaRPr>
          </a:p>
          <a:p>
            <a:pPr indent="0"/>
            <a:endParaRPr lang="en-US" sz="2400" b="0">
              <a:latin typeface="Calibri" panose="020F0502020204030204" charset="0"/>
            </a:endParaRPr>
          </a:p>
          <a:p>
            <a:pPr indent="0"/>
            <a:r>
              <a:rPr lang="ru-RU" altLang="en-US" sz="2400" b="1" i="1">
                <a:latin typeface="Calibri" panose="020F0502020204030204" charset="0"/>
              </a:rPr>
              <a:t>Ледяные фигурки</a:t>
            </a:r>
            <a:r>
              <a:rPr lang="en-US" sz="2400" b="0">
                <a:latin typeface="Calibri" panose="020F0502020204030204" charset="0"/>
              </a:rPr>
              <a:t>Для этого нам потребовалось совсем немного: несколько формочек для песка (подойдут и формочки для теста), вода, нитки и гуашь.</a:t>
            </a:r>
            <a:endParaRPr lang="en-US" sz="2400" b="0">
              <a:latin typeface="Calibri" panose="020F0502020204030204" charset="0"/>
              <a:cs typeface="Times New Roman" panose="02020603050405020304" charset="0"/>
            </a:endParaRPr>
          </a:p>
          <a:p>
            <a:pPr indent="0"/>
            <a:r>
              <a:rPr lang="en-US" sz="2400" b="0">
                <a:latin typeface="Calibri" panose="020F0502020204030204" charset="0"/>
              </a:rPr>
              <a:t>Налейте воду в формочки, и подкрасьте ее прямо в формочке в разные цвета гуашью (эту часть работы можно поручить детям). Затем нарезать нитку на небольшие равные отрезки и, сложив пополам, опустить концами в формочки так, чтобы замерзшие фигурки можно было бы подвесить. Теперь остается только поставить формочки в морозильную камеру, ждать.После того как вода замерзнет, ледяные фигурки вытаскиваются из формочек. Если какая-то фигурка не желает «выходить» сразу, то можно подставить формочку под тонкую струю холодной воды.</a:t>
            </a:r>
            <a:endParaRPr lang="en-US" sz="2400" b="0">
              <a:latin typeface="Calibri" panose="020F0502020204030204" charset="0"/>
            </a:endParaRPr>
          </a:p>
          <a:p>
            <a:endParaRPr lang="ru-RU" altLang="en-US" sz="2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Текстовое поле 3"/>
          <p:cNvSpPr txBox="1"/>
          <p:nvPr/>
        </p:nvSpPr>
        <p:spPr>
          <a:xfrm>
            <a:off x="327025" y="372745"/>
            <a:ext cx="9994265" cy="3784600"/>
          </a:xfrm>
          <a:prstGeom prst="rect">
            <a:avLst/>
          </a:prstGeom>
          <a:noFill/>
        </p:spPr>
        <p:txBody>
          <a:bodyPr wrap="square" rtlCol="0" anchor="t">
            <a:spAutoFit/>
          </a:bodyPr>
          <a:p>
            <a:pPr indent="0"/>
            <a:r>
              <a:rPr lang="en-US" sz="2400">
                <a:latin typeface="Calibri" panose="020F0502020204030204" charset="0"/>
                <a:sym typeface="+mn-ea"/>
              </a:rPr>
              <a:t>В случае, если нет возможности выполнить эту часть работы в детском саду, можно попросить детей принести уже готовые фигурки из дому и прямо с утра, не заходя в группу, развесить на улицеФигурки могут быть повешены как прямо на деревья, так и на натянутые специально для этой цели бельевые веревки (например, с помощью прищепок).И дети, и взрослые наверняка порадуются переливающимся на солнце разноцветным фигуркам кораблей, цветов, машин. А когда солнышко припечет посильнее, не менее интересно наблюдать и за разноцветной капелью.</a:t>
            </a:r>
            <a:endParaRPr lang="ru-RU" altLang="en-US" sz="2400"/>
          </a:p>
        </p:txBody>
      </p:sp>
      <p:pic>
        <p:nvPicPr>
          <p:cNvPr id="5" name="Изображение 4" descr="1640765681_30-flomaster-club-p-risunok-na-temu-raznotsvetnie-kapli-krasiv-30"/>
          <p:cNvPicPr>
            <a:picLocks noChangeAspect="1"/>
          </p:cNvPicPr>
          <p:nvPr/>
        </p:nvPicPr>
        <p:blipFill>
          <a:blip r:embed="rId1"/>
          <a:stretch>
            <a:fillRect/>
          </a:stretch>
        </p:blipFill>
        <p:spPr>
          <a:xfrm>
            <a:off x="7255510" y="4519295"/>
            <a:ext cx="2969895" cy="1925320"/>
          </a:xfrm>
          <a:prstGeom prst="round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419100" y="351155"/>
            <a:ext cx="6932930" cy="3046095"/>
          </a:xfrm>
          <a:prstGeom prst="rect">
            <a:avLst/>
          </a:prstGeom>
          <a:noFill/>
          <a:ln w="9525">
            <a:noFill/>
          </a:ln>
        </p:spPr>
        <p:txBody>
          <a:bodyPr wrap="square">
            <a:spAutoFit/>
          </a:bodyPr>
          <a:p>
            <a:pPr indent="0"/>
            <a:r>
              <a:rPr lang="en-US" sz="2400" b="1">
                <a:latin typeface="Calibri" panose="020F0502020204030204" charset="0"/>
              </a:rPr>
              <a:t>Дидактические игры</a:t>
            </a:r>
            <a:endParaRPr lang="en-US" sz="2400" b="1">
              <a:latin typeface="Calibri" panose="020F0502020204030204" charset="0"/>
            </a:endParaRPr>
          </a:p>
          <a:p>
            <a:pPr indent="0"/>
            <a:endParaRPr lang="en-US" sz="2400" b="0">
              <a:latin typeface="Calibri" panose="020F0502020204030204" charset="0"/>
            </a:endParaRPr>
          </a:p>
          <a:p>
            <a:pPr indent="0"/>
            <a:r>
              <a:rPr lang="en-US" sz="2400" b="1" i="1">
                <a:latin typeface="Calibri" panose="020F0502020204030204" charset="0"/>
              </a:rPr>
              <a:t>Угадай, чьи следы?</a:t>
            </a:r>
            <a:r>
              <a:rPr lang="en-US" sz="2400" b="0">
                <a:latin typeface="Calibri" panose="020F0502020204030204" charset="0"/>
              </a:rPr>
              <a:t>Педагог заранее с помощью трафарета наносит на снег следы</a:t>
            </a:r>
            <a:r>
              <a:rPr lang="en-US" sz="2400" b="0">
                <a:latin typeface="Calibri" panose="020F0502020204030204" charset="0"/>
                <a:cs typeface="Times New Roman" panose="02020603050405020304" charset="0"/>
              </a:rPr>
              <a:t>(человека, кошки, птицы и т. д.). Во время прогулки рассмотреть с детьми эти</a:t>
            </a:r>
            <a:r>
              <a:rPr lang="en-US" sz="2400" b="0">
                <a:latin typeface="Calibri" panose="020F0502020204030204" charset="0"/>
              </a:rPr>
              <a:t>следы, определить, кому они принадлежат, и предложить детям оставить своиследы на снегу. Сравнить.</a:t>
            </a:r>
            <a:endParaRPr lang="ru-RU" altLang="en-US" sz="2400"/>
          </a:p>
        </p:txBody>
      </p:sp>
      <p:pic>
        <p:nvPicPr>
          <p:cNvPr id="4" name="Изображение 3" descr="43c891c21b6ec9b605e8cb347b020785"/>
          <p:cNvPicPr>
            <a:picLocks noChangeAspect="1"/>
          </p:cNvPicPr>
          <p:nvPr/>
        </p:nvPicPr>
        <p:blipFill>
          <a:blip r:embed="rId1"/>
          <a:stretch>
            <a:fillRect/>
          </a:stretch>
        </p:blipFill>
        <p:spPr>
          <a:xfrm>
            <a:off x="5287010" y="3662045"/>
            <a:ext cx="3971290" cy="2642235"/>
          </a:xfrm>
          <a:prstGeom prst="round2Diag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149225" y="95250"/>
            <a:ext cx="11737340" cy="7170420"/>
          </a:xfrm>
          <a:prstGeom prst="rect">
            <a:avLst/>
          </a:prstGeom>
          <a:noFill/>
          <a:ln w="9525">
            <a:noFill/>
          </a:ln>
        </p:spPr>
        <p:txBody>
          <a:bodyPr wrap="square">
            <a:spAutoFit/>
          </a:bodyPr>
          <a:p>
            <a:pPr indent="0"/>
            <a:r>
              <a:rPr lang="en-US" sz="2000" b="0">
                <a:latin typeface="Calibri" panose="020F0502020204030204" charset="0"/>
              </a:rPr>
              <a:t>Кроме игр со снегом, занимательных упражнений и забав, большим успехом у детей пользуются игры-эстафеты, аттракционы. Такие развлечения помогут педагогу содержательно и весело провести с детьми прогулки, спортивные состязания и праздники.</a:t>
            </a:r>
            <a:endParaRPr lang="en-US" sz="2000" b="0">
              <a:latin typeface="Calibri" panose="020F0502020204030204" charset="0"/>
            </a:endParaRPr>
          </a:p>
          <a:p>
            <a:pPr indent="0"/>
            <a:endParaRPr lang="en-US" sz="2000" b="0">
              <a:latin typeface="Calibri" panose="020F0502020204030204" charset="0"/>
            </a:endParaRPr>
          </a:p>
          <a:p>
            <a:pPr indent="0"/>
            <a:r>
              <a:rPr lang="en-US" sz="2000" b="1" i="1">
                <a:latin typeface="Calibri" panose="020F0502020204030204" charset="0"/>
              </a:rPr>
              <a:t>Кто быстрее слепит снеговика</a:t>
            </a:r>
            <a:r>
              <a:rPr lang="ru-RU" altLang="en-US" sz="2000" b="1" i="1">
                <a:latin typeface="Calibri" panose="020F0502020204030204" charset="0"/>
              </a:rPr>
              <a:t> </a:t>
            </a:r>
            <a:r>
              <a:rPr lang="en-US" sz="2000" b="0">
                <a:latin typeface="Calibri" panose="020F0502020204030204" charset="0"/>
                <a:cs typeface="Times New Roman" panose="02020603050405020304" charset="0"/>
              </a:rPr>
              <a:t>(старшая группа)</a:t>
            </a:r>
            <a:r>
              <a:rPr lang="en-US" sz="2000" b="0">
                <a:latin typeface="Calibri" panose="020F0502020204030204" charset="0"/>
              </a:rPr>
              <a:t>Дети разбиваются на пары, и каждая пара получает задание слепить снеговика. Для этого необходимо скатать комки разного размера, поставить их друг на друга. Сделать снеговику глаза, брови, нос, рот (из морковки и угольков) и надеть шапку (ведро). Выигрывает та пара, которая быстрее закончит работу. Дети о работе договариваются сами, игра начинается по команде «Приготовились! Начали!»</a:t>
            </a:r>
            <a:endParaRPr lang="en-US" sz="2000" b="0">
              <a:latin typeface="Calibri" panose="020F0502020204030204" charset="0"/>
            </a:endParaRPr>
          </a:p>
          <a:p>
            <a:pPr indent="0"/>
            <a:endParaRPr lang="en-US" sz="2000" b="0">
              <a:latin typeface="Calibri" panose="020F0502020204030204" charset="0"/>
            </a:endParaRPr>
          </a:p>
          <a:p>
            <a:pPr indent="0"/>
            <a:r>
              <a:rPr lang="en-US" sz="2000" b="1" i="1">
                <a:latin typeface="Calibri" panose="020F0502020204030204" charset="0"/>
              </a:rPr>
              <a:t>Два Мороза</a:t>
            </a:r>
            <a:r>
              <a:rPr lang="ru-RU" altLang="en-US" sz="2000" b="1" i="1">
                <a:latin typeface="Calibri" panose="020F0502020204030204" charset="0"/>
              </a:rPr>
              <a:t> </a:t>
            </a:r>
            <a:r>
              <a:rPr lang="en-US" sz="2000" b="0">
                <a:latin typeface="Calibri" panose="020F0502020204030204" charset="0"/>
                <a:cs typeface="Times New Roman" panose="02020603050405020304" charset="0"/>
              </a:rPr>
              <a:t>(старшая группа)</a:t>
            </a:r>
            <a:r>
              <a:rPr lang="en-US" sz="2000" b="0">
                <a:latin typeface="Calibri" panose="020F0502020204030204" charset="0"/>
              </a:rPr>
              <a:t>В игре принимают участие все дети. Выбираются двое детей (два Мороза). Они стоят напротив остальных детей на расстоянии 3—4 шагов. Морозы говорят:</a:t>
            </a:r>
            <a:r>
              <a:rPr lang="en-US" sz="2000" b="0">
                <a:latin typeface="Calibri" panose="020F0502020204030204" charset="0"/>
                <a:cs typeface="Times New Roman" panose="02020603050405020304" charset="0"/>
              </a:rPr>
              <a:t>«Мы два брата молодые, два Мороза удалые:</a:t>
            </a:r>
            <a:r>
              <a:rPr lang="en-US" sz="2000" b="0">
                <a:latin typeface="Calibri" panose="020F0502020204030204" charset="0"/>
              </a:rPr>
              <a:t>Я Мороз — Красный нос,Я Мороз — Синий нос.</a:t>
            </a:r>
            <a:endParaRPr lang="en-US" sz="2000" b="0">
              <a:latin typeface="Calibri" panose="020F0502020204030204" charset="0"/>
            </a:endParaRPr>
          </a:p>
          <a:p>
            <a:pPr indent="0"/>
            <a:r>
              <a:rPr lang="en-US" sz="2000">
                <a:latin typeface="Calibri" panose="020F0502020204030204" charset="0"/>
                <a:sym typeface="+mn-ea"/>
              </a:rPr>
              <a:t>Кто из вас решится в путь-дороженьку пуститься?»</a:t>
            </a:r>
            <a:endParaRPr lang="en-US" sz="2000">
              <a:latin typeface="Calibri" panose="020F0502020204030204" charset="0"/>
              <a:sym typeface="+mn-ea"/>
            </a:endParaRPr>
          </a:p>
          <a:p>
            <a:pPr indent="0"/>
            <a:r>
              <a:rPr lang="en-US" sz="2000" i="1">
                <a:latin typeface="Calibri" panose="020F0502020204030204" charset="0"/>
                <a:sym typeface="+mn-ea"/>
              </a:rPr>
              <a:t>Дети отвечают:</a:t>
            </a:r>
            <a:r>
              <a:rPr lang="en-US" sz="2000">
                <a:latin typeface="Calibri" panose="020F0502020204030204" charset="0"/>
                <a:sym typeface="+mn-ea"/>
              </a:rPr>
              <a:t> «Не боимся мы угроз, и не страшен нам мороз».После этих слов дети разбегаются, а Морозы догоняют и салят их. Кого Морозы осалят, те останавливаются. Игра прекращается (после 5—8 сек. непрерывного бега) со словами воспитателя: «Раз, два, три, в круг скорей беги».</a:t>
            </a:r>
            <a:r>
              <a:rPr lang="ru-RU" altLang="en-US" sz="2000">
                <a:latin typeface="Calibri" panose="020F0502020204030204" charset="0"/>
                <a:sym typeface="+mn-ea"/>
              </a:rPr>
              <a:t> </a:t>
            </a:r>
            <a:r>
              <a:rPr lang="en-US" sz="2000">
                <a:latin typeface="Calibri" panose="020F0502020204030204" charset="0"/>
                <a:sym typeface="+mn-ea"/>
              </a:rPr>
              <a:t>Игра повторяется два-четыре раза.</a:t>
            </a:r>
            <a:endParaRPr lang="en-US" sz="2000">
              <a:latin typeface="Calibri" panose="020F0502020204030204" charset="0"/>
              <a:sym typeface="+mn-ea"/>
            </a:endParaRPr>
          </a:p>
          <a:p>
            <a:pPr indent="0"/>
            <a:endParaRPr lang="en-US" sz="2000" b="0">
              <a:latin typeface="Calibri" panose="020F0502020204030204" charset="0"/>
            </a:endParaRPr>
          </a:p>
          <a:p>
            <a:endParaRPr lang="ru-RU" altLang="en-US"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Текстовое поле 4"/>
          <p:cNvSpPr txBox="1"/>
          <p:nvPr/>
        </p:nvSpPr>
        <p:spPr>
          <a:xfrm>
            <a:off x="234315" y="285115"/>
            <a:ext cx="10967720" cy="5262245"/>
          </a:xfrm>
          <a:prstGeom prst="rect">
            <a:avLst/>
          </a:prstGeom>
          <a:noFill/>
        </p:spPr>
        <p:txBody>
          <a:bodyPr wrap="square" rtlCol="0" anchor="t">
            <a:spAutoFit/>
          </a:bodyPr>
          <a:p>
            <a:pPr indent="0"/>
            <a:r>
              <a:rPr lang="en-US" sz="2400" b="1" i="1">
                <a:latin typeface="Calibri" panose="020F0502020204030204" charset="0"/>
                <a:sym typeface="+mn-ea"/>
              </a:rPr>
              <a:t>Кто быстрее слепит</a:t>
            </a:r>
            <a:r>
              <a:rPr lang="en-US" sz="2400" b="1" i="1">
                <a:latin typeface="Calibri" panose="020F0502020204030204" charset="0"/>
                <a:cs typeface="Times New Roman" panose="02020603050405020304" charset="0"/>
                <a:sym typeface="+mn-ea"/>
              </a:rPr>
              <a:t> </a:t>
            </a:r>
            <a:r>
              <a:rPr lang="en-US" sz="2400" b="1" i="1">
                <a:latin typeface="Calibri" panose="020F0502020204030204" charset="0"/>
                <a:sym typeface="+mn-ea"/>
              </a:rPr>
              <a:t>снежок</a:t>
            </a:r>
            <a:r>
              <a:rPr lang="ru-RU" altLang="en-US" sz="2400" b="1" i="1">
                <a:latin typeface="Calibri" panose="020F0502020204030204" charset="0"/>
                <a:sym typeface="+mn-ea"/>
              </a:rPr>
              <a:t> </a:t>
            </a:r>
            <a:r>
              <a:rPr lang="en-US" sz="2400">
                <a:latin typeface="Calibri" panose="020F0502020204030204" charset="0"/>
                <a:cs typeface="Times New Roman" panose="02020603050405020304" charset="0"/>
                <a:sym typeface="+mn-ea"/>
              </a:rPr>
              <a:t>(средняя, старшая группы)</a:t>
            </a:r>
            <a:r>
              <a:rPr lang="en-US" sz="2400">
                <a:latin typeface="Calibri" panose="020F0502020204030204" charset="0"/>
                <a:sym typeface="+mn-ea"/>
              </a:rPr>
              <a:t>По команде дети начинают лепить снежки и складывать их около себя. Снежки должны быть аккуратные, круглые. Выигрывает тот, кто раньше слепит десять комков и поднимет последний комок над головой.</a:t>
            </a:r>
            <a:endParaRPr lang="en-US" sz="2400">
              <a:latin typeface="Calibri" panose="020F0502020204030204" charset="0"/>
              <a:sym typeface="+mn-ea"/>
            </a:endParaRPr>
          </a:p>
          <a:p>
            <a:pPr indent="0"/>
            <a:endParaRPr lang="en-US" sz="2400">
              <a:latin typeface="Calibri" panose="020F0502020204030204" charset="0"/>
              <a:sym typeface="+mn-ea"/>
            </a:endParaRPr>
          </a:p>
          <a:p>
            <a:pPr indent="0"/>
            <a:r>
              <a:rPr lang="en-US" sz="2400" b="1" i="1">
                <a:latin typeface="Calibri" panose="020F0502020204030204" charset="0"/>
                <a:sym typeface="+mn-ea"/>
              </a:rPr>
              <a:t>Шагай шире</a:t>
            </a:r>
            <a:r>
              <a:rPr lang="ru-RU" altLang="en-US" sz="2400" b="1" i="1">
                <a:latin typeface="Calibri" panose="020F0502020204030204" charset="0"/>
                <a:sym typeface="+mn-ea"/>
              </a:rPr>
              <a:t> </a:t>
            </a:r>
            <a:r>
              <a:rPr lang="en-US" sz="2400">
                <a:latin typeface="Calibri" panose="020F0502020204030204" charset="0"/>
                <a:cs typeface="Times New Roman" panose="02020603050405020304" charset="0"/>
                <a:sym typeface="+mn-ea"/>
              </a:rPr>
              <a:t>(младшая и средняя группы)</a:t>
            </a:r>
            <a:r>
              <a:rPr lang="en-US" sz="2400">
                <a:latin typeface="Calibri" panose="020F0502020204030204" charset="0"/>
                <a:sym typeface="+mn-ea"/>
              </a:rPr>
              <a:t>Расстояние между двумя линиями 3—4 м. Необходимо быстрее дойти до противоположной черты, делая широкие шаги. Вместо широких шагов можно передвигаться и прыжками.</a:t>
            </a:r>
            <a:endParaRPr lang="en-US" sz="2400">
              <a:latin typeface="Calibri" panose="020F0502020204030204" charset="0"/>
              <a:sym typeface="+mn-ea"/>
            </a:endParaRPr>
          </a:p>
          <a:p>
            <a:pPr indent="0"/>
            <a:endParaRPr lang="en-US" sz="2400">
              <a:latin typeface="Calibri" panose="020F0502020204030204" charset="0"/>
              <a:sym typeface="+mn-ea"/>
            </a:endParaRPr>
          </a:p>
          <a:p>
            <a:pPr indent="0"/>
            <a:r>
              <a:rPr lang="en-US" sz="2400" b="1" i="1">
                <a:latin typeface="Calibri" panose="020F0502020204030204" charset="0"/>
                <a:sym typeface="+mn-ea"/>
              </a:rPr>
              <a:t>Кто наберет больше снежков?</a:t>
            </a:r>
            <a:r>
              <a:rPr lang="ru-RU" altLang="en-US" sz="2400" b="1" i="1">
                <a:latin typeface="Calibri" panose="020F0502020204030204" charset="0"/>
                <a:sym typeface="+mn-ea"/>
              </a:rPr>
              <a:t> </a:t>
            </a:r>
            <a:r>
              <a:rPr lang="en-US" sz="2400">
                <a:latin typeface="Calibri" panose="020F0502020204030204" charset="0"/>
                <a:cs typeface="Times New Roman" panose="02020603050405020304" charset="0"/>
                <a:sym typeface="+mn-ea"/>
              </a:rPr>
              <a:t>(младшая и средняя группы)</a:t>
            </a:r>
            <a:r>
              <a:rPr lang="en-US" sz="2400">
                <a:latin typeface="Calibri" panose="020F0502020204030204" charset="0"/>
                <a:sym typeface="+mn-ea"/>
              </a:rPr>
              <a:t>На ограниченном пространстве педагог рассыпает снежки. У каждого ребенка есть емкость для сбора снежков. По сигналу дети начинают собирать их. Тот, кто за установленное время больше всех набрал снежков, считается победителем.</a:t>
            </a:r>
            <a:endParaRPr lang="ru-RU" altLang="en-U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Текстовое поле 3"/>
          <p:cNvSpPr txBox="1"/>
          <p:nvPr/>
        </p:nvSpPr>
        <p:spPr>
          <a:xfrm>
            <a:off x="319405" y="374650"/>
            <a:ext cx="9784080" cy="1938020"/>
          </a:xfrm>
          <a:prstGeom prst="rect">
            <a:avLst/>
          </a:prstGeom>
          <a:noFill/>
          <a:ln w="9525">
            <a:noFill/>
          </a:ln>
        </p:spPr>
        <p:txBody>
          <a:bodyPr wrap="square">
            <a:spAutoFit/>
          </a:bodyPr>
          <a:p>
            <a:pPr indent="0"/>
            <a:r>
              <a:rPr lang="ru-RU" altLang="en-US" sz="2400" b="0">
                <a:latin typeface="Calibri" panose="020F0502020204030204" charset="0"/>
              </a:rPr>
              <a:t>     </a:t>
            </a:r>
            <a:r>
              <a:rPr lang="en-US" sz="2400" b="0">
                <a:latin typeface="Calibri" panose="020F0502020204030204" charset="0"/>
              </a:rPr>
              <a:t>Таким образом, зимние игры и развлечения можно проводить в любом дошкольном возрасте согласно психофизическому развитию. Педагог может сам изменить условия игры или создания скульптур из снега. Использовать дидактические игры на улице для развития познавательной инициативы детей.</a:t>
            </a:r>
            <a:endParaRPr lang="ru-RU" altLang="en-US" sz="2400"/>
          </a:p>
        </p:txBody>
      </p:sp>
      <p:pic>
        <p:nvPicPr>
          <p:cNvPr id="5" name="Изображение 4" descr="maxresdefault"/>
          <p:cNvPicPr>
            <a:picLocks noChangeAspect="1"/>
          </p:cNvPicPr>
          <p:nvPr/>
        </p:nvPicPr>
        <p:blipFill>
          <a:blip r:embed="rId1"/>
          <a:stretch>
            <a:fillRect/>
          </a:stretch>
        </p:blipFill>
        <p:spPr>
          <a:xfrm>
            <a:off x="1654810" y="2921635"/>
            <a:ext cx="7301230" cy="3693160"/>
          </a:xfrm>
          <a:prstGeom prst="round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519430" y="472440"/>
            <a:ext cx="8116570" cy="4892675"/>
          </a:xfrm>
          <a:prstGeom prst="rect">
            <a:avLst/>
          </a:prstGeom>
          <a:noFill/>
          <a:ln w="9525">
            <a:noFill/>
          </a:ln>
        </p:spPr>
        <p:txBody>
          <a:bodyPr wrap="square">
            <a:spAutoFit/>
          </a:bodyPr>
          <a:p>
            <a:pPr indent="0"/>
            <a:r>
              <a:rPr lang="en-US" sz="2400" b="0">
                <a:latin typeface="Calibri" panose="020F0502020204030204" charset="0"/>
              </a:rPr>
              <a:t>Для зимних игр и забав необходимы следующие условия:</a:t>
            </a:r>
            <a:r>
              <a:rPr lang="en-US" sz="2400" b="0">
                <a:latin typeface="Calibri" panose="020F0502020204030204" charset="0"/>
                <a:cs typeface="Times New Roman" panose="02020603050405020304" charset="0"/>
              </a:rPr>
              <a:t>-</a:t>
            </a:r>
            <a:r>
              <a:rPr lang="en-US" sz="2400" b="0">
                <a:latin typeface="Calibri" panose="020F0502020204030204" charset="0"/>
              </a:rPr>
              <a:t>в деятельности должны принимать участие все дети;</a:t>
            </a:r>
            <a:r>
              <a:rPr lang="en-US" sz="2400" b="0">
                <a:latin typeface="Calibri" panose="020F0502020204030204" charset="0"/>
                <a:cs typeface="Times New Roman" panose="02020603050405020304" charset="0"/>
              </a:rPr>
              <a:t>-</a:t>
            </a:r>
            <a:r>
              <a:rPr lang="en-US" sz="2400" b="0">
                <a:latin typeface="Calibri" panose="020F0502020204030204" charset="0"/>
              </a:rPr>
              <a:t>не предлагайте игр, где нужно долго и интенсивно бегать, чтобы дети не вспотели (для бега нужно ограничивать пространство);</a:t>
            </a:r>
            <a:r>
              <a:rPr lang="en-US" sz="2400" b="0">
                <a:latin typeface="Calibri" panose="020F0502020204030204" charset="0"/>
                <a:cs typeface="Times New Roman" panose="02020603050405020304" charset="0"/>
              </a:rPr>
              <a:t>-</a:t>
            </a:r>
            <a:r>
              <a:rPr lang="en-US" sz="2400" b="0">
                <a:latin typeface="Calibri" panose="020F0502020204030204" charset="0"/>
              </a:rPr>
              <a:t>в игре не должно быть трудновыполнимых движений (например, прыжков через скакалку, препятствия, в высоту; гимнастических упражнений и др.);</a:t>
            </a:r>
            <a:r>
              <a:rPr lang="en-US" sz="2400" b="0">
                <a:latin typeface="Calibri" panose="020F0502020204030204" charset="0"/>
                <a:cs typeface="Times New Roman" panose="02020603050405020304" charset="0"/>
              </a:rPr>
              <a:t>-</a:t>
            </a:r>
            <a:r>
              <a:rPr lang="en-US" sz="2400" b="0">
                <a:latin typeface="Calibri" panose="020F0502020204030204" charset="0"/>
              </a:rPr>
              <a:t>игры со снегом следует проводить в теплую погоду, когда снег мягкий;</a:t>
            </a:r>
            <a:r>
              <a:rPr lang="en-US" sz="2400" b="0">
                <a:latin typeface="Calibri" panose="020F0502020204030204" charset="0"/>
                <a:cs typeface="Times New Roman" panose="02020603050405020304" charset="0"/>
              </a:rPr>
              <a:t>-</a:t>
            </a:r>
            <a:r>
              <a:rPr lang="en-US" sz="2400" b="0">
                <a:latin typeface="Calibri" panose="020F0502020204030204" charset="0"/>
              </a:rPr>
              <a:t>для игр со снегом рекомендуются непромокаемые варежки;</a:t>
            </a:r>
            <a:r>
              <a:rPr lang="en-US" sz="2400" b="0">
                <a:latin typeface="Calibri" panose="020F0502020204030204" charset="0"/>
                <a:cs typeface="Times New Roman" panose="02020603050405020304" charset="0"/>
              </a:rPr>
              <a:t>-</a:t>
            </a:r>
            <a:r>
              <a:rPr lang="en-US" sz="2400" b="0">
                <a:latin typeface="Calibri" panose="020F0502020204030204" charset="0"/>
              </a:rPr>
              <a:t>зимние игры, забавы, развлечения проводятся на утрамбованной площадке.</a:t>
            </a:r>
            <a:endParaRPr lang="ru-RU" altLang="en-US" sz="24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462280" y="320675"/>
            <a:ext cx="8159115" cy="3784600"/>
          </a:xfrm>
          <a:prstGeom prst="rect">
            <a:avLst/>
          </a:prstGeom>
          <a:noFill/>
          <a:ln w="9525">
            <a:noFill/>
          </a:ln>
        </p:spPr>
        <p:txBody>
          <a:bodyPr wrap="square">
            <a:spAutoFit/>
          </a:bodyPr>
          <a:p>
            <a:pPr indent="0"/>
            <a:r>
              <a:rPr lang="ru-RU" altLang="en-US" sz="2400" b="0">
                <a:latin typeface="Calibri" panose="020F0502020204030204" charset="0"/>
              </a:rPr>
              <a:t>     </a:t>
            </a:r>
            <a:r>
              <a:rPr lang="en-US" sz="2400" b="0">
                <a:latin typeface="Calibri" panose="020F0502020204030204" charset="0"/>
              </a:rPr>
              <a:t>Подберите специальные игры, задания, забавы, подходящие для зимних условий. Ведь только зимой есть снег, лед, ледяные дорожки! Не упускайте возможность использовать снежные постройки: горки, ледяные дорожки, валы, — лыжные трассы и специальный инвентарь для игр со снегом: лопаты, санки с ящиками, листы фанеры, пластика для построек.</a:t>
            </a:r>
            <a:endParaRPr lang="en-US" sz="2400" b="0">
              <a:latin typeface="Calibri" panose="020F0502020204030204" charset="0"/>
            </a:endParaRPr>
          </a:p>
          <a:p>
            <a:pPr indent="0"/>
            <a:r>
              <a:rPr lang="ru-RU" altLang="en-US" sz="2400" b="0">
                <a:latin typeface="Calibri" panose="020F0502020204030204" charset="0"/>
              </a:rPr>
              <a:t>     </a:t>
            </a:r>
            <a:r>
              <a:rPr lang="en-US" sz="2400" b="0">
                <a:latin typeface="Calibri" panose="020F0502020204030204" charset="0"/>
              </a:rPr>
              <a:t>Следите за тем, чтобы все дети были вовлечены в игру: она не только развивает и воспитывает, но и согревает в холодный день.</a:t>
            </a:r>
            <a:endParaRPr lang="ru-RU" altLang="en-US"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448310" y="285115"/>
            <a:ext cx="7816850" cy="4523105"/>
          </a:xfrm>
          <a:prstGeom prst="rect">
            <a:avLst/>
          </a:prstGeom>
          <a:noFill/>
          <a:ln w="9525">
            <a:noFill/>
          </a:ln>
        </p:spPr>
        <p:txBody>
          <a:bodyPr wrap="square">
            <a:spAutoFit/>
          </a:bodyPr>
          <a:p>
            <a:pPr indent="0"/>
            <a:r>
              <a:rPr lang="en-US" sz="2400" b="1" i="1">
                <a:latin typeface="Calibri" panose="020F0502020204030204" charset="0"/>
              </a:rPr>
              <a:t>Игры со снегом</a:t>
            </a:r>
            <a:endParaRPr lang="en-US" sz="2400" b="0">
              <a:latin typeface="Calibri" panose="020F0502020204030204" charset="0"/>
            </a:endParaRPr>
          </a:p>
          <a:p>
            <a:pPr indent="0"/>
            <a:r>
              <a:rPr lang="ru-RU" altLang="en-US" sz="2400" b="0">
                <a:latin typeface="Calibri" panose="020F0502020204030204" charset="0"/>
              </a:rPr>
              <a:t>     </a:t>
            </a:r>
            <a:r>
              <a:rPr lang="en-US" sz="2400" b="0">
                <a:latin typeface="Calibri" panose="020F0502020204030204" charset="0"/>
              </a:rPr>
              <a:t>Дети учатся взаимодействовать с природой и приспосабливаться к условиям зимы. Ведь только зимой можно использовать в играх такой замечательный строительный материал, как снег. После снегопада взрослые сгребают на участках снег и рыхлят его, чтобы детям было легко его копать. Для строительства пригодится специальный инвентарь: лопаты, санки с ящиками, листы фанеры, пластика для готовых композиций. В подвижных играх и зимних забавах можно использовать снежные постройки: горки, ледяные дорожки, валы, лыжные трассы.</a:t>
            </a:r>
            <a:endParaRPr lang="ru-RU" altLang="en-US"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176530" y="224790"/>
            <a:ext cx="9685020" cy="4892675"/>
          </a:xfrm>
          <a:prstGeom prst="rect">
            <a:avLst/>
          </a:prstGeom>
          <a:noFill/>
          <a:ln w="9525">
            <a:noFill/>
          </a:ln>
        </p:spPr>
        <p:txBody>
          <a:bodyPr wrap="square">
            <a:spAutoFit/>
          </a:bodyPr>
          <a:p>
            <a:pPr indent="0" algn="ctr"/>
            <a:r>
              <a:rPr lang="en-US" sz="2400" b="1" i="1">
                <a:latin typeface="Calibri" panose="020F0502020204030204" charset="0"/>
              </a:rPr>
              <a:t>Разберём, какие игры и забавы можно использовать.</a:t>
            </a:r>
            <a:endParaRPr lang="en-US" sz="2400" b="1" i="1">
              <a:latin typeface="Calibri" panose="020F0502020204030204" charset="0"/>
            </a:endParaRPr>
          </a:p>
          <a:p>
            <a:pPr indent="0"/>
            <a:endParaRPr lang="en-US" sz="2400" b="0">
              <a:latin typeface="Calibri" panose="020F0502020204030204" charset="0"/>
            </a:endParaRPr>
          </a:p>
          <a:p>
            <a:pPr indent="0"/>
            <a:r>
              <a:rPr lang="ru-RU" altLang="en-US" sz="2400" b="0">
                <a:latin typeface="Calibri" panose="020F0502020204030204" charset="0"/>
              </a:rPr>
              <a:t>     </a:t>
            </a:r>
            <a:r>
              <a:rPr lang="en-US" sz="2400" b="0">
                <a:latin typeface="Calibri" panose="020F0502020204030204" charset="0"/>
              </a:rPr>
              <a:t>В младших группах дети могут раскапывать снег, накладывать в ящики, крупные формы, а воспитатель в их присутствии выполняет несложную постройку, например вал для перелезания</a:t>
            </a:r>
            <a:r>
              <a:rPr lang="en-US" sz="2400" b="0">
                <a:latin typeface="Calibri" panose="020F0502020204030204" charset="0"/>
                <a:cs typeface="Times New Roman" panose="02020603050405020304" charset="0"/>
              </a:rPr>
              <a:t>, домик для кукол или животных. Дети могут подвозить снег педагогу.</a:t>
            </a:r>
            <a:endParaRPr lang="en-US" sz="2400" b="0">
              <a:latin typeface="Calibri" panose="020F0502020204030204" charset="0"/>
            </a:endParaRPr>
          </a:p>
          <a:p>
            <a:pPr indent="0"/>
            <a:r>
              <a:rPr lang="ru-RU" altLang="en-US" sz="2400" b="0">
                <a:latin typeface="Calibri" panose="020F0502020204030204" charset="0"/>
              </a:rPr>
              <a:t>     </a:t>
            </a:r>
            <a:r>
              <a:rPr lang="en-US" sz="2400" b="0">
                <a:latin typeface="Calibri" panose="020F0502020204030204" charset="0"/>
              </a:rPr>
              <a:t>Их можно привлекать к лепке несложных снежных построек, с которыми потом они будут играть. Малыши подвозят, подносят снег, складывают в кучу, утрамбовывают, пытаются самостоятельно что-нибудь придумать и построить. Эти попытки нужно обязательно поддерживать. Кроме того, дети могут лепить мелкие фигурки из снега, заранее подготовленного</a:t>
            </a:r>
            <a:r>
              <a:rPr lang="en-US" sz="2400" b="0">
                <a:latin typeface="Calibri" panose="020F0502020204030204" charset="0"/>
                <a:cs typeface="Times New Roman" panose="02020603050405020304" charset="0"/>
              </a:rPr>
              <a:t> </a:t>
            </a:r>
            <a:r>
              <a:rPr lang="en-US" sz="2400" b="0">
                <a:latin typeface="Calibri" panose="020F0502020204030204" charset="0"/>
              </a:rPr>
              <a:t>воспитателем. Такие игры рекомендуется проводить в безветренные дни при слабом морозе.</a:t>
            </a:r>
            <a:endParaRPr lang="ru-RU" altLang="en-US"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433705" y="278765"/>
            <a:ext cx="9570720" cy="3784600"/>
          </a:xfrm>
          <a:prstGeom prst="rect">
            <a:avLst/>
          </a:prstGeom>
          <a:noFill/>
          <a:ln w="9525">
            <a:noFill/>
          </a:ln>
        </p:spPr>
        <p:txBody>
          <a:bodyPr wrap="square">
            <a:spAutoFit/>
          </a:bodyPr>
          <a:p>
            <a:pPr indent="0"/>
            <a:r>
              <a:rPr lang="ru-RU" altLang="en-US" sz="2400" b="0">
                <a:latin typeface="Calibri" panose="020F0502020204030204" charset="0"/>
              </a:rPr>
              <a:t>     </a:t>
            </a:r>
            <a:r>
              <a:rPr lang="en-US" sz="2400" b="0">
                <a:latin typeface="Calibri" panose="020F0502020204030204" charset="0"/>
              </a:rPr>
              <a:t>В старших группах воспитатель показывает детям новые способы обработки снега. Можно научить детей делать снежные фигуры. Педагог чертит на слежавшемся снегу разные фигуры (круг, треугольник, квадрат и т. д.), дети по линиям надрезают снег и снизу осторожно вынимают получившуюся фигуру. Если эти фигуры слегка смочить водой, получится хороший строительный материал, из которого можно соорудить любые постройки. Для игры дети самостоятельно лепят мелкие фигурки. Можно построить снежный городок, а затем организовать в нем зимний праздник, используя спортивные игры, лыжные эстафеты, гонки на санках.</a:t>
            </a:r>
            <a:endParaRPr lang="ru-RU" altLang="en-US" sz="2400"/>
          </a:p>
        </p:txBody>
      </p:sp>
      <p:pic>
        <p:nvPicPr>
          <p:cNvPr id="4" name="Изображение 3" descr="2020-13_49"/>
          <p:cNvPicPr>
            <a:picLocks noChangeAspect="1"/>
          </p:cNvPicPr>
          <p:nvPr/>
        </p:nvPicPr>
        <p:blipFill>
          <a:blip r:embed="rId1"/>
          <a:stretch>
            <a:fillRect/>
          </a:stretch>
        </p:blipFill>
        <p:spPr>
          <a:xfrm>
            <a:off x="7806055" y="4063365"/>
            <a:ext cx="4049395" cy="235648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229235" y="333375"/>
            <a:ext cx="10744835" cy="5015865"/>
          </a:xfrm>
          <a:prstGeom prst="rect">
            <a:avLst/>
          </a:prstGeom>
          <a:noFill/>
          <a:ln w="9525">
            <a:noFill/>
          </a:ln>
        </p:spPr>
        <p:txBody>
          <a:bodyPr wrap="square">
            <a:spAutoFit/>
          </a:bodyPr>
          <a:p>
            <a:pPr indent="0"/>
            <a:r>
              <a:rPr lang="en-US" sz="2000" b="0">
                <a:latin typeface="Calibri" panose="020F0502020204030204" charset="0"/>
              </a:rPr>
              <a:t>На прогулке можно заняться не только подвижными играми, но и развитием наблюдательности, внимания, умения ориентироваться. Подойдут, например, такие игры-упражнения.На морозе необходимо постоянно двигаться. Делать это можно разными способами.</a:t>
            </a:r>
            <a:endParaRPr lang="en-US" sz="2000" b="0">
              <a:latin typeface="Calibri" panose="020F0502020204030204" charset="0"/>
            </a:endParaRPr>
          </a:p>
          <a:p>
            <a:pPr indent="0"/>
            <a:endParaRPr lang="en-US" sz="2000" b="0">
              <a:latin typeface="Calibri" panose="020F0502020204030204" charset="0"/>
              <a:cs typeface="Times New Roman" panose="02020603050405020304" charset="0"/>
            </a:endParaRPr>
          </a:p>
          <a:p>
            <a:pPr indent="0"/>
            <a:r>
              <a:rPr lang="en-US" sz="2000" b="0">
                <a:latin typeface="Calibri" panose="020F0502020204030204" charset="0"/>
              </a:rPr>
              <a:t>Подойдут:</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Ходьба и бег спинами друг к другу.</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Парный бег (взявшись за руки).</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Слалом с шайбой.</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Быстрая ходьба с подниманием предметов.</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Бег вперед спиной.</a:t>
            </a:r>
            <a:endParaRPr lang="en-US" sz="2000" b="0">
              <a:latin typeface="Calibri" panose="020F0502020204030204" charset="0"/>
              <a:cs typeface="Times New Roman" panose="02020603050405020304" charset="0"/>
            </a:endParaRPr>
          </a:p>
          <a:p>
            <a:pPr indent="0"/>
            <a:r>
              <a:rPr lang="ru-RU" altLang="en-US" sz="2000" b="0">
                <a:latin typeface="Calibri" panose="020F0502020204030204" charset="0"/>
                <a:cs typeface="Times New Roman" panose="02020603050405020304" charset="0"/>
              </a:rPr>
              <a:t>-</a:t>
            </a:r>
            <a:r>
              <a:rPr lang="en-US" sz="2000" b="0">
                <a:latin typeface="Calibri" panose="020F0502020204030204" charset="0"/>
                <a:cs typeface="Times New Roman" panose="02020603050405020304" charset="0"/>
              </a:rPr>
              <a:t>«Беги и не дотрагивайся» (шесть лыжных палок ставятся на расстоянии 2— 2,5 м друг от друга). Ребенок должен пробежать между палками (змейкой), не дотрагиваясь до них. Вместо палок можно использовать другие</a:t>
            </a:r>
            <a:r>
              <a:rPr lang="ru-RU" altLang="en-US" sz="2000" b="0">
                <a:latin typeface="Calibri" panose="020F0502020204030204" charset="0"/>
                <a:cs typeface="Times New Roman" panose="02020603050405020304" charset="0"/>
              </a:rPr>
              <a:t> </a:t>
            </a:r>
            <a:r>
              <a:rPr lang="en-US" sz="2000" b="0">
                <a:latin typeface="Calibri" panose="020F0502020204030204" charset="0"/>
              </a:rPr>
              <a:t>ориентиры.</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Подъем в горку руки за спиной, спуск с горы (можно шагом или бегом).</a:t>
            </a:r>
            <a:endParaRPr lang="en-US" sz="2000" b="0">
              <a:latin typeface="Calibri" panose="020F0502020204030204" charset="0"/>
              <a:cs typeface="Times New Roman" panose="02020603050405020304" charset="0"/>
            </a:endParaRPr>
          </a:p>
          <a:p>
            <a:pPr indent="0"/>
            <a:r>
              <a:rPr lang="ru-RU" altLang="en-US" sz="2000" b="0">
                <a:latin typeface="Calibri" panose="020F0502020204030204" charset="0"/>
                <a:cs typeface="Times New Roman" panose="02020603050405020304" charset="0"/>
              </a:rPr>
              <a:t>-</a:t>
            </a:r>
            <a:r>
              <a:rPr lang="en-US" sz="2000" b="0">
                <a:latin typeface="Calibri" panose="020F0502020204030204" charset="0"/>
                <a:cs typeface="Times New Roman" panose="02020603050405020304" charset="0"/>
              </a:rPr>
              <a:t>«След в след» — ходьба по следам педагога, педагог при этом учитывает длину детского шага.</a:t>
            </a:r>
            <a:endParaRPr lang="en-US" sz="2000" b="0">
              <a:latin typeface="Calibri" panose="020F0502020204030204" charset="0"/>
            </a:endParaRPr>
          </a:p>
          <a:p>
            <a:pPr indent="0"/>
            <a:r>
              <a:rPr lang="ru-RU" altLang="en-US" sz="2000" b="0">
                <a:latin typeface="Calibri" panose="020F0502020204030204" charset="0"/>
              </a:rPr>
              <a:t>-</a:t>
            </a:r>
            <a:r>
              <a:rPr lang="en-US" sz="2000" b="0">
                <a:latin typeface="Calibri" panose="020F0502020204030204" charset="0"/>
              </a:rPr>
              <a:t>Скользить и ходить по линиям, начерченным на скользкой площадке</a:t>
            </a:r>
            <a:r>
              <a:rPr lang="en-US" sz="2000" b="0">
                <a:latin typeface="Calibri" panose="020F0502020204030204" charset="0"/>
                <a:cs typeface="Times New Roman" panose="02020603050405020304" charset="0"/>
              </a:rPr>
              <a:t>(старшая группа).</a:t>
            </a:r>
            <a:endParaRPr lang="ru-RU" altLang="en-US"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184150" y="184785"/>
            <a:ext cx="11823700" cy="7477760"/>
          </a:xfrm>
          <a:prstGeom prst="rect">
            <a:avLst/>
          </a:prstGeom>
          <a:noFill/>
          <a:ln w="9525">
            <a:noFill/>
          </a:ln>
        </p:spPr>
        <p:txBody>
          <a:bodyPr wrap="square">
            <a:spAutoFit/>
          </a:bodyPr>
          <a:p>
            <a:pPr indent="0"/>
            <a:r>
              <a:rPr lang="ru-RU" altLang="en-US" sz="2400" b="0">
                <a:latin typeface="Calibri" panose="020F0502020204030204" charset="0"/>
              </a:rPr>
              <a:t>     </a:t>
            </a:r>
            <a:r>
              <a:rPr lang="en-US" sz="2400" b="0">
                <a:latin typeface="Calibri" panose="020F0502020204030204" charset="0"/>
              </a:rPr>
              <a:t>После активного движения необходим небольшой отдых. В это время можно предложить отгадать загадки о зиме.Крыша в шапке меховой, Белый дым над головой, Двор в снегу, в снегу дома, Ночью к нам пришла... (Зима)Какой это мастер На стекле нанес И листья, и травы,</a:t>
            </a:r>
            <a:r>
              <a:rPr lang="en-US" sz="2400" b="0">
                <a:latin typeface="Calibri" panose="020F0502020204030204" charset="0"/>
                <a:cs typeface="Times New Roman" panose="02020603050405020304" charset="0"/>
              </a:rPr>
              <a:t> </a:t>
            </a:r>
            <a:r>
              <a:rPr lang="en-US" sz="2400" b="0">
                <a:latin typeface="Calibri" panose="020F0502020204030204" charset="0"/>
              </a:rPr>
              <a:t>И заросли роз? (Мороз)Обгонять друг друга рады. Ты смотри, дружок, не падай! Хороши они, легки</a:t>
            </a:r>
            <a:endParaRPr lang="en-US" sz="2400" b="0">
              <a:latin typeface="Calibri" panose="020F0502020204030204" charset="0"/>
              <a:cs typeface="Times New Roman" panose="02020603050405020304" charset="0"/>
            </a:endParaRPr>
          </a:p>
          <a:p>
            <a:pPr indent="0"/>
            <a:r>
              <a:rPr lang="en-US" sz="2400" b="0">
                <a:latin typeface="Calibri" panose="020F0502020204030204" charset="0"/>
              </a:rPr>
              <a:t>Быстроходные... (Коньки)Взял дубовых два бруска, Два железных полозка, На бруски набил я планки, Дайте снег, готовы... (Санки)</a:t>
            </a:r>
            <a:r>
              <a:rPr lang="en-US" sz="2400" b="0">
                <a:latin typeface="Calibri" panose="020F0502020204030204" charset="0"/>
                <a:cs typeface="Times New Roman" panose="02020603050405020304" charset="0"/>
              </a:rPr>
              <a:t>                       </a:t>
            </a:r>
            <a:endParaRPr lang="ru-RU" altLang="en-US" sz="24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Текстовое поле 99"/>
          <p:cNvSpPr txBox="1"/>
          <p:nvPr/>
        </p:nvSpPr>
        <p:spPr>
          <a:xfrm>
            <a:off x="334010" y="227965"/>
            <a:ext cx="9855200" cy="6369685"/>
          </a:xfrm>
          <a:prstGeom prst="rect">
            <a:avLst/>
          </a:prstGeom>
          <a:noFill/>
          <a:ln w="9525">
            <a:noFill/>
          </a:ln>
        </p:spPr>
        <p:txBody>
          <a:bodyPr wrap="square">
            <a:spAutoFit/>
          </a:bodyPr>
          <a:p>
            <a:pPr indent="0"/>
            <a:r>
              <a:rPr lang="en-US" sz="2400" b="1" i="1">
                <a:latin typeface="Calibri" panose="020F0502020204030204" charset="0"/>
              </a:rPr>
              <a:t>Мой ком — больше</a:t>
            </a:r>
            <a:endParaRPr lang="en-US" sz="2400" b="1" i="1">
              <a:latin typeface="Calibri" panose="020F0502020204030204" charset="0"/>
            </a:endParaRPr>
          </a:p>
          <a:p>
            <a:pPr indent="0"/>
            <a:r>
              <a:rPr lang="en-US" sz="2400" b="0">
                <a:latin typeface="Calibri" panose="020F0502020204030204" charset="0"/>
              </a:rPr>
              <a:t>Итак, засекается время (для определенности дается пять минут). Пара должна скатать снежный ком. Выигрывают те игроки, чей ком окажется больше.</a:t>
            </a:r>
            <a:endParaRPr lang="en-US" sz="2400" b="0">
              <a:latin typeface="Calibri" panose="020F0502020204030204" charset="0"/>
            </a:endParaRPr>
          </a:p>
          <a:p>
            <a:pPr indent="0"/>
            <a:endParaRPr lang="en-US" sz="2400" b="0">
              <a:latin typeface="Calibri" panose="020F0502020204030204" charset="0"/>
            </a:endParaRPr>
          </a:p>
          <a:p>
            <a:pPr indent="0"/>
            <a:r>
              <a:rPr lang="en-US" sz="2400" b="1" i="1">
                <a:latin typeface="Calibri" panose="020F0502020204030204" charset="0"/>
              </a:rPr>
              <a:t>Чей снеговик выше?</a:t>
            </a:r>
            <a:endParaRPr lang="en-US" sz="2400" b="1" i="1">
              <a:latin typeface="Calibri" panose="020F0502020204030204" charset="0"/>
            </a:endParaRPr>
          </a:p>
          <a:p>
            <a:pPr indent="0"/>
            <a:r>
              <a:rPr lang="en-US" sz="2400" b="0">
                <a:latin typeface="Calibri" panose="020F0502020204030204" charset="0"/>
              </a:rPr>
              <a:t>Название игры говорит само за себя. То есть игроки по команде должны построить из имеющихся снежных комков снеговика, при этом не разбив комья. Со снеговиком можно придумать и другую игру.</a:t>
            </a:r>
            <a:endParaRPr lang="en-US" sz="2400" b="0">
              <a:latin typeface="Calibri" panose="020F0502020204030204" charset="0"/>
            </a:endParaRPr>
          </a:p>
          <a:p>
            <a:pPr indent="0"/>
            <a:endParaRPr lang="en-US" sz="2400" b="0">
              <a:latin typeface="Calibri" panose="020F0502020204030204" charset="0"/>
            </a:endParaRPr>
          </a:p>
          <a:p>
            <a:pPr indent="0"/>
            <a:r>
              <a:rPr lang="en-US" sz="2400" b="1" i="1">
                <a:latin typeface="Calibri" panose="020F0502020204030204" charset="0"/>
              </a:rPr>
              <a:t>Поразим мишень</a:t>
            </a:r>
            <a:r>
              <a:rPr lang="en-US" sz="2400" b="0">
                <a:latin typeface="Calibri" panose="020F0502020204030204" charset="0"/>
              </a:rPr>
              <a:t>На заборе или на стене дома нужно начертить 2 мишени для каждой команды. Можно вылепить круги, используя снежки. Соперники начинают забрасывать мишени снежками. Баллы начисляются по количеству попавших в цель снежков.Другой вариант: побеждает тот, кто первым полностью залепит мишень снежками.</a:t>
            </a:r>
            <a:endParaRPr lang="ru-RU" altLang="en-US" sz="2400"/>
          </a:p>
        </p:txBody>
      </p:sp>
    </p:spTree>
  </p:cSld>
  <p:clrMapOvr>
    <a:masterClrMapping/>
  </p:clrMapOvr>
</p:sld>
</file>

<file path=ppt/theme/theme1.xml><?xml version="1.0" encoding="utf-8"?>
<a:theme xmlns:a="http://schemas.openxmlformats.org/drawingml/2006/main" name="Blue Waves">
  <a:themeElements>
    <a:clrScheme name="Blue Wav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fontScheme name="Blue Waves">
      <a:majorFont>
        <a:latin typeface="Arial"/>
        <a:ea typeface="SimSun"/>
        <a:cs typeface=""/>
      </a:majorFont>
      <a:minorFont>
        <a:latin typeface="Arial"/>
        <a:ea typeface="SimSun"/>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spDef>
    <a:lnDef>
      <a:spPr bwMode="auto">
        <a:xfrm>
          <a:off x="0" y="0"/>
          <a:ext cx="1" cy="1"/>
        </a:xfrm>
        <a:custGeom>
          <a:avLst/>
          <a:gdLst/>
          <a:ahLst/>
          <a:cxnLst/>
          <a:rect l="0" t="0" r="0" b="0"/>
          <a:pathLst/>
        </a:custGeom>
        <a:gradFill rotWithShape="0">
          <a:gsLst>
            <a:gs pos="0">
              <a:schemeClr val="accent1"/>
            </a:gs>
            <a:gs pos="100000">
              <a:schemeClr val="accent2"/>
            </a:gs>
          </a:gsLst>
          <a:lin ang="5400000" scaled="1"/>
        </a:gradFill>
        <a:ln w="9525" cap="flat" cmpd="sng" algn="ctr">
          <a:solidFill>
            <a:schemeClr val="accent1"/>
          </a:solidFill>
          <a:prstDash val="solid"/>
          <a:round/>
          <a:headEnd type="none" w="med" len="med"/>
          <a:tailEnd type="none" w="med" len="med"/>
        </a:ln>
      </a:spPr>
      <a:bodyPr vert="horz" wrap="none" lIns="91440" tIns="45720" rIns="91440" bIns="45720" numCol="1" anchor="ctr"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1800" b="0" i="0" u="none" strike="noStrike" cap="none" normalizeH="0" baseline="0" smtClean="0">
            <a:ln>
              <a:noFill/>
            </a:ln>
            <a:solidFill>
              <a:schemeClr val="tx1"/>
            </a:solidFill>
            <a:effectLst/>
            <a:latin typeface="Arial" panose="020B0604020202020204" pitchFamily="34" charset="0"/>
            <a:ea typeface="SimSun" panose="02010600030101010101" pitchFamily="2" charset="-122"/>
          </a:defRPr>
        </a:defPPr>
      </a:lstStyle>
    </a:lnDef>
  </a:objectDefaults>
  <a:extraClrSchemeLst>
    <a:extraClrScheme>
      <a:clrScheme name="Blue Wav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ue Wave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ue Wave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ue Wave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ue Wave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ue Wave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ue Wave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ue Wave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ue Wave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ue Wave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ue Wave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ue Wave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lue Waves 13">
        <a:dk1>
          <a:srgbClr val="000000"/>
        </a:dk1>
        <a:lt1>
          <a:srgbClr val="FFFFFF"/>
        </a:lt1>
        <a:dk2>
          <a:srgbClr val="000000"/>
        </a:dk2>
        <a:lt2>
          <a:srgbClr val="969696"/>
        </a:lt2>
        <a:accent1>
          <a:srgbClr val="0066CC"/>
        </a:accent1>
        <a:accent2>
          <a:srgbClr val="3399FF"/>
        </a:accent2>
        <a:accent3>
          <a:srgbClr val="FFFFFF"/>
        </a:accent3>
        <a:accent4>
          <a:srgbClr val="000000"/>
        </a:accent4>
        <a:accent5>
          <a:srgbClr val="AAB8E2"/>
        </a:accent5>
        <a:accent6>
          <a:srgbClr val="2D8AE7"/>
        </a:accent6>
        <a:hlink>
          <a:srgbClr val="CC3300"/>
        </a:hlink>
        <a:folHlink>
          <a:srgbClr val="9966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9070</Words>
  <Application>WPS Presentation</Application>
  <PresentationFormat>宽屏</PresentationFormat>
  <Paragraphs>116</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vt:lpstr>
      <vt:lpstr>SimSun</vt:lpstr>
      <vt:lpstr>Wingdings</vt:lpstr>
      <vt:lpstr>Calibri</vt:lpstr>
      <vt:lpstr>Times New Roman</vt:lpstr>
      <vt:lpstr>Microsoft YaHei</vt:lpstr>
      <vt:lpstr>Arial Unicode MS</vt:lpstr>
      <vt:lpstr>Blue Waves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Лёха</cp:lastModifiedBy>
  <cp:revision>24</cp:revision>
  <dcterms:created xsi:type="dcterms:W3CDTF">2023-01-15T11:01:00Z</dcterms:created>
  <dcterms:modified xsi:type="dcterms:W3CDTF">2023-02-06T17:09:39Z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1049-11.2.0.11440</vt:lpwstr>
  </property>
  <property fmtid="{D5CDD505-2E9C-101B-9397-08002B2CF9AE}" pid="3" name="ICV">
    <vt:lpwstr>14C3ED2D04A0435FA9BDC93B23EF692F</vt:lpwstr>
  </property>
</Properties>
</file>