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61" r:id="rId3"/>
    <p:sldId id="260" r:id="rId4"/>
    <p:sldId id="262" r:id="rId5"/>
    <p:sldId id="258" r:id="rId6"/>
    <p:sldId id="259" r:id="rId7"/>
    <p:sldId id="263" r:id="rId8"/>
    <p:sldId id="257" r:id="rId9"/>
    <p:sldId id="269" r:id="rId10"/>
    <p:sldId id="266" r:id="rId11"/>
    <p:sldId id="264" r:id="rId12"/>
    <p:sldId id="265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920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811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52844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616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50063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236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127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775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65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757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5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606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0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20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595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69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0BE54-5C6A-4335-A377-DDBE2E52379B}" type="datetimeFigureOut">
              <a:rPr lang="ru-RU" smtClean="0"/>
              <a:t>27.09.2022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C1E5B7D-8B84-4DAF-A7BC-4DFF5239D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698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Аппликации для дошкольников — роль аппликации в развитии навыков ребёнка">
            <a:extLst>
              <a:ext uri="{FF2B5EF4-FFF2-40B4-BE49-F238E27FC236}">
                <a16:creationId xmlns:a16="http://schemas.microsoft.com/office/drawing/2014/main" id="{2623A1F7-6FDC-4B4B-9EA5-25B3091D53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053" y="449554"/>
            <a:ext cx="6708822" cy="4474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F9A149-99DB-4BAC-AB5F-E81D5F4D49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2131" y="4303552"/>
            <a:ext cx="10740860" cy="1971412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Hero" panose="00000500000000000000" pitchFamily="50" charset="-52"/>
                <a:cs typeface="Times New Roman" pitchFamily="18"/>
              </a:rPr>
              <a:t>ВЫРАЗИТЕЛЬНЫЕ ВОЗМОЖНОСТИ АППЛИКАЦИИ </a:t>
            </a:r>
            <a:endParaRPr lang="ru-RU" sz="3600" dirty="0">
              <a:latin typeface="Hero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88873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mycdn.me/image?id=857988931742&amp;t=3&amp;plc=WEB&amp;tkn=*3FA3Sc7szdplcWvaCnnivZUu3VQ">
            <a:extLst>
              <a:ext uri="{FF2B5EF4-FFF2-40B4-BE49-F238E27FC236}">
                <a16:creationId xmlns:a16="http://schemas.microsoft.com/office/drawing/2014/main" id="{BEF3C945-6ABA-4849-8618-D11A7F20112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93242" y="238032"/>
            <a:ext cx="8934274" cy="6381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8237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.mycdn.me/image?id=857988931998&amp;t=3&amp;plc=WEB&amp;tkn=*VyeBTlz0CQPGSlioE4N5QHYcbvA">
            <a:extLst>
              <a:ext uri="{FF2B5EF4-FFF2-40B4-BE49-F238E27FC236}">
                <a16:creationId xmlns:a16="http://schemas.microsoft.com/office/drawing/2014/main" id="{AEF4DC57-0777-48E1-B2C2-AEDDEF1F3C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91572" y="511728"/>
            <a:ext cx="8106102" cy="60789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2379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тилизованное дерево рисунок - 74 фото">
            <a:extLst>
              <a:ext uri="{FF2B5EF4-FFF2-40B4-BE49-F238E27FC236}">
                <a16:creationId xmlns:a16="http://schemas.microsoft.com/office/drawing/2014/main" id="{7F035272-40DE-44DC-A9E7-A6C974FB99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594" y="666925"/>
            <a:ext cx="5633207" cy="563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расивые черно-белые деревья в скандинавском стиле Иллюстрация штока -  иллюстрации насчитывающей рождество, силуэт: 157388388">
            <a:extLst>
              <a:ext uri="{FF2B5EF4-FFF2-40B4-BE49-F238E27FC236}">
                <a16:creationId xmlns:a16="http://schemas.microsoft.com/office/drawing/2014/main" id="{022D60ED-968C-47AF-942F-EE830C135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12" y="666925"/>
            <a:ext cx="5232598" cy="552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85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тилизованные деревья графика: D1 81 d1 82 d0 b8 d0 bb d0 b8 d0 b7 d0 be d0  b2 d0 b0 d0 bd d0 bd d0 be d0 b5 d0 b4 d0">
            <a:extLst>
              <a:ext uri="{FF2B5EF4-FFF2-40B4-BE49-F238E27FC236}">
                <a16:creationId xmlns:a16="http://schemas.microsoft.com/office/drawing/2014/main" id="{3575C0D2-C735-421F-97A7-44B990F889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895" y="281030"/>
            <a:ext cx="4379466" cy="629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набор наклеек. осенние деревья. вектор. минималистичные значки. Иллюстрация  вектора - иллюстрации насчитывающей парк, маникюр: 222871800">
            <a:extLst>
              <a:ext uri="{FF2B5EF4-FFF2-40B4-BE49-F238E27FC236}">
                <a16:creationId xmlns:a16="http://schemas.microsoft.com/office/drawing/2014/main" id="{AA1751BC-ED5B-44E5-B279-500536CA1E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1061" y="360726"/>
            <a:ext cx="4640764" cy="6136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2286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Стилизованный лес - 44 фото">
            <a:extLst>
              <a:ext uri="{FF2B5EF4-FFF2-40B4-BE49-F238E27FC236}">
                <a16:creationId xmlns:a16="http://schemas.microsoft.com/office/drawing/2014/main" id="{38E35110-A3BC-41FF-8859-3EFA6B4135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59" y="234599"/>
            <a:ext cx="5180550" cy="638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Стилизованный лес - 44 фото">
            <a:extLst>
              <a:ext uri="{FF2B5EF4-FFF2-40B4-BE49-F238E27FC236}">
                <a16:creationId xmlns:a16="http://schemas.microsoft.com/office/drawing/2014/main" id="{F9707A2C-CA78-4331-9F4D-70402E9AB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44" y="268447"/>
            <a:ext cx="4300400" cy="6321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63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Техника безопасности при работе с ножницами | Материал по аппликации, лепке  (подготовительная группа): | Образовательная социальная сеть">
            <a:extLst>
              <a:ext uri="{FF2B5EF4-FFF2-40B4-BE49-F238E27FC236}">
                <a16:creationId xmlns:a16="http://schemas.microsoft.com/office/drawing/2014/main" id="{CC450A74-247C-4B99-9F44-BE0483E8F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532" y="450069"/>
            <a:ext cx="8430935" cy="5957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852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BF788C6-F88D-4F0C-B53E-79D17A3CE2FB}"/>
              </a:ext>
            </a:extLst>
          </p:cNvPr>
          <p:cNvSpPr/>
          <p:nvPr/>
        </p:nvSpPr>
        <p:spPr>
          <a:xfrm>
            <a:off x="740775" y="398115"/>
            <a:ext cx="921695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ПРАВИЛА ТЕХНИКИ БЕЗОПАСНОСТИ</a:t>
            </a:r>
          </a:p>
          <a:p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ПРИ РАБОТЕ С НОЖНИЦАМИ</a:t>
            </a:r>
          </a:p>
          <a:p>
            <a:endParaRPr lang="ru-RU" sz="2400" b="1" dirty="0">
              <a:solidFill>
                <a:srgbClr val="FF0000"/>
              </a:solidFill>
              <a:latin typeface="Hero" panose="00000500000000000000" pitchFamily="50" charset="-52"/>
            </a:endParaRPr>
          </a:p>
          <a:p>
            <a:r>
              <a:rPr lang="ru-RU" sz="2400" b="1" i="0" dirty="0">
                <a:solidFill>
                  <a:schemeClr val="accent5"/>
                </a:solidFill>
                <a:effectLst/>
                <a:latin typeface="Hero" panose="00000500000000000000" pitchFamily="50" charset="-52"/>
              </a:rPr>
              <a:t>1.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оставляйте ножницы в открытом виде.</a:t>
            </a:r>
            <a:endParaRPr lang="ru-RU" sz="2400" b="1" i="0" dirty="0">
              <a:solidFill>
                <a:schemeClr val="accent5"/>
              </a:solidFill>
              <a:effectLst/>
              <a:latin typeface="Hero" panose="00000500000000000000" pitchFamily="50" charset="-52"/>
            </a:endParaRPr>
          </a:p>
          <a:p>
            <a:r>
              <a:rPr lang="ru-RU" sz="2400" b="1" i="0" dirty="0">
                <a:solidFill>
                  <a:schemeClr val="accent5"/>
                </a:solidFill>
                <a:effectLst/>
                <a:latin typeface="Hero" panose="00000500000000000000" pitchFamily="50" charset="-52"/>
              </a:rPr>
              <a:t>2.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держите открытые ножницы концами вверх.</a:t>
            </a:r>
            <a:endParaRPr lang="ru-RU" sz="2400" b="1" i="0" dirty="0">
              <a:solidFill>
                <a:schemeClr val="accent5"/>
              </a:solidFill>
              <a:effectLst/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3.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режьте ножницами в движении.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i="0" dirty="0">
                <a:solidFill>
                  <a:schemeClr val="accent5"/>
                </a:solidFill>
                <a:effectLst/>
                <a:latin typeface="Hero" panose="00000500000000000000" pitchFamily="50" charset="-52"/>
              </a:rPr>
              <a:t>4.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режьте концами лезвий, если можно резать серединой.</a:t>
            </a:r>
            <a:endParaRPr lang="ru-RU" sz="2400" b="1" i="0" dirty="0">
              <a:solidFill>
                <a:schemeClr val="accent5"/>
              </a:solidFill>
              <a:effectLst/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5.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Всегда помните, где пальцы вашей второй руки.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6.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бегайте с ножницами.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7.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Передавайте ножницы только в закрытом виде и кольцами вперед.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8.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Храните ножницы в сухом месте.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9.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Не кладите ножницы на край стола.</a:t>
            </a:r>
            <a:r>
              <a:rPr lang="ru-RU" dirty="0">
                <a:solidFill>
                  <a:schemeClr val="accent5"/>
                </a:solidFill>
                <a:latin typeface="Hero" panose="00000500000000000000" pitchFamily="50" charset="-52"/>
              </a:rPr>
              <a:t> 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r>
              <a:rPr lang="ru-RU" sz="2400" b="1" dirty="0">
                <a:solidFill>
                  <a:schemeClr val="accent5"/>
                </a:solidFill>
                <a:latin typeface="Hero" panose="00000500000000000000" pitchFamily="50" charset="-52"/>
              </a:rPr>
              <a:t>10. </a:t>
            </a:r>
            <a:r>
              <a:rPr lang="ru-RU" b="1" dirty="0">
                <a:solidFill>
                  <a:schemeClr val="accent5"/>
                </a:solidFill>
                <a:latin typeface="Hero" panose="00000500000000000000" pitchFamily="50" charset="-52"/>
              </a:rPr>
              <a:t>Вообще старайтесь не ронять ножницы.</a:t>
            </a:r>
            <a:endParaRPr lang="ru-RU" sz="2400" b="1" dirty="0">
              <a:solidFill>
                <a:schemeClr val="accent5"/>
              </a:solidFill>
              <a:latin typeface="Hero" panose="00000500000000000000" pitchFamily="50" charset="-52"/>
            </a:endParaRPr>
          </a:p>
          <a:p>
            <a:endParaRPr lang="ru-RU" sz="2400" b="1" dirty="0">
              <a:solidFill>
                <a:schemeClr val="accent3">
                  <a:lumMod val="50000"/>
                </a:schemeClr>
              </a:solidFill>
              <a:latin typeface="Hero" panose="00000500000000000000" pitchFamily="50" charset="-52"/>
            </a:endParaRPr>
          </a:p>
          <a:p>
            <a:endParaRPr lang="ru-RU" sz="2400" b="1" i="0" dirty="0">
              <a:solidFill>
                <a:schemeClr val="accent3">
                  <a:lumMod val="50000"/>
                </a:schemeClr>
              </a:solidFill>
              <a:effectLst/>
              <a:latin typeface="Hero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637926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DF65CE9-DB30-42EB-B097-8DE9E29522B3}"/>
              </a:ext>
            </a:extLst>
          </p:cNvPr>
          <p:cNvSpPr/>
          <p:nvPr/>
        </p:nvSpPr>
        <p:spPr>
          <a:xfrm>
            <a:off x="1043031" y="1662117"/>
            <a:ext cx="875531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С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клеем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обращайтесь осторожно.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Клей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ядовит!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Наноси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клей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на поверхность изделия только кистью.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Нельзя, чтобы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клей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попадал на пальцы рук, лицо, особенно глаза.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При попадании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клея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в глаза надо немедленно промыть их ...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По окончании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работы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обязательно вымыть руки и кисть.</a:t>
            </a:r>
          </a:p>
          <a:p>
            <a:pPr>
              <a:buFont typeface="+mj-lt"/>
              <a:buAutoNum type="arabicPeriod"/>
            </a:pP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 При </a:t>
            </a:r>
            <a:r>
              <a:rPr lang="ru-RU" sz="2400" b="1" dirty="0">
                <a:solidFill>
                  <a:srgbClr val="FF0000"/>
                </a:solidFill>
                <a:latin typeface="Hero" panose="00000500000000000000" pitchFamily="50" charset="-52"/>
              </a:rPr>
              <a:t>работе с клеем</a:t>
            </a:r>
            <a:r>
              <a:rPr lang="ru-RU" sz="2400" dirty="0">
                <a:solidFill>
                  <a:srgbClr val="FF0000"/>
                </a:solidFill>
                <a:latin typeface="Hero" panose="00000500000000000000" pitchFamily="50" charset="-52"/>
              </a:rPr>
              <a:t> пользуйтесь салфеткой.</a:t>
            </a:r>
            <a:endParaRPr lang="ru-RU" sz="2400" b="0" i="0" dirty="0">
              <a:solidFill>
                <a:srgbClr val="FF0000"/>
              </a:solidFill>
              <a:effectLst/>
              <a:latin typeface="Hero" panose="000005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67668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31F287-A0C3-43CF-8FCB-C1A8A08D8810}"/>
              </a:ext>
            </a:extLst>
          </p:cNvPr>
          <p:cNvSpPr txBox="1"/>
          <p:nvPr/>
        </p:nvSpPr>
        <p:spPr>
          <a:xfrm>
            <a:off x="503339" y="1166070"/>
            <a:ext cx="619946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Arial" pitchFamily="34"/>
              </a:rPr>
              <a:t>Цели: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Arial" pitchFamily="34"/>
              </a:rPr>
              <a:t> </a:t>
            </a:r>
          </a:p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Times New Roman" pitchFamily="18"/>
              </a:rPr>
              <a:t>Учиться различать и сравнивать темные и светлые оттенки цвета и тона.</a:t>
            </a:r>
          </a:p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Times New Roman" pitchFamily="18"/>
              </a:rPr>
              <a:t>Составлять композиции с богатым колоритом.</a:t>
            </a:r>
          </a:p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Times New Roman" pitchFamily="18"/>
              </a:rPr>
              <a:t>Создавать  из цветной бумаги различные аппликации, посвященные изображению природы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  <a:cs typeface="Arial" pitchFamily="34"/>
              </a:rPr>
              <a:t>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  <a:latin typeface="Hero" panose="00000500000000000000" pitchFamily="50" charset="-52"/>
            </a:endParaRPr>
          </a:p>
        </p:txBody>
      </p:sp>
      <p:pic>
        <p:nvPicPr>
          <p:cNvPr id="4098" name="Picture 2" descr="Аппликация с детьми: мастер-классы, идеи занятий, примеры">
            <a:extLst>
              <a:ext uri="{FF2B5EF4-FFF2-40B4-BE49-F238E27FC236}">
                <a16:creationId xmlns:a16="http://schemas.microsoft.com/office/drawing/2014/main" id="{002C878B-D906-4314-BD2D-1DE4683FF7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804" y="1339748"/>
            <a:ext cx="4762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252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C1D4206-2978-46D4-A8D2-C419BD59FF40}"/>
              </a:ext>
            </a:extLst>
          </p:cNvPr>
          <p:cNvSpPr/>
          <p:nvPr/>
        </p:nvSpPr>
        <p:spPr>
          <a:xfrm>
            <a:off x="536896" y="440951"/>
            <a:ext cx="95215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</a:rPr>
              <a:t>Аппликация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  <a:latin typeface="Hero" panose="00000500000000000000" pitchFamily="50" charset="-52"/>
              </a:rPr>
              <a:t> — техника декоративного искусства, заключающаяся в вырезании фигур по контуру из какого-либо материала: разноцветной бумаги, картона, ткани, кожи и в прикреплении этих фигур к основе.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DAF5531-4572-4D58-B556-ABB7E98C5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991" y="2550778"/>
            <a:ext cx="3508787" cy="329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ппликация из цветной бумаги">
            <a:extLst>
              <a:ext uri="{FF2B5EF4-FFF2-40B4-BE49-F238E27FC236}">
                <a16:creationId xmlns:a16="http://schemas.microsoft.com/office/drawing/2014/main" id="{87D45AD2-BB6B-43C9-A36E-CF920A0636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943" y="2544563"/>
            <a:ext cx="3304739" cy="330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Хелен Масселвайт">
            <a:extLst>
              <a:ext uri="{FF2B5EF4-FFF2-40B4-BE49-F238E27FC236}">
                <a16:creationId xmlns:a16="http://schemas.microsoft.com/office/drawing/2014/main" id="{639848BA-17C6-443B-B48F-3454DA7BF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96" y="2544563"/>
            <a:ext cx="3304738" cy="330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184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A7056E6-DE11-48C0-8815-76A166846621}"/>
              </a:ext>
            </a:extLst>
          </p:cNvPr>
          <p:cNvSpPr/>
          <p:nvPr/>
        </p:nvSpPr>
        <p:spPr>
          <a:xfrm>
            <a:off x="728615" y="2459504"/>
            <a:ext cx="72033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70C0"/>
                </a:solidFill>
                <a:latin typeface="Hero" panose="00000500000000000000" pitchFamily="50" charset="-52"/>
              </a:rPr>
              <a:t>-Выбор сюжета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Hero" panose="00000500000000000000" pitchFamily="50" charset="-52"/>
              </a:rPr>
              <a:t>-Выбор фона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Hero" panose="00000500000000000000" pitchFamily="50" charset="-52"/>
              </a:rPr>
              <a:t>-Вырезание деталей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Hero" panose="00000500000000000000" pitchFamily="50" charset="-52"/>
              </a:rPr>
              <a:t>-Оформление деталей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Hero" panose="00000500000000000000" pitchFamily="50" charset="-52"/>
              </a:rPr>
              <a:t>-Наклеивание деталей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DAF05C8-9B35-412A-AF5E-BDA13533B1DD}"/>
              </a:ext>
            </a:extLst>
          </p:cNvPr>
          <p:cNvSpPr/>
          <p:nvPr/>
        </p:nvSpPr>
        <p:spPr>
          <a:xfrm>
            <a:off x="728615" y="1030974"/>
            <a:ext cx="90156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70C0"/>
                </a:solidFill>
                <a:latin typeface="Hero" panose="00000500000000000000" pitchFamily="50" charset="-52"/>
              </a:rPr>
              <a:t>ЭТАПЫ ВЫПОЛНЕНИЯ АППЛИКАЦИИ</a:t>
            </a:r>
          </a:p>
        </p:txBody>
      </p:sp>
    </p:spTree>
    <p:extLst>
      <p:ext uri="{BB962C8B-B14F-4D97-AF65-F5344CB8AC3E}">
        <p14:creationId xmlns:p14="http://schemas.microsoft.com/office/powerpoint/2010/main" val="965008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тилизация деревьев - изо, уроки">
            <a:extLst>
              <a:ext uri="{FF2B5EF4-FFF2-40B4-BE49-F238E27FC236}">
                <a16:creationId xmlns:a16="http://schemas.microsoft.com/office/drawing/2014/main" id="{DAC23E6D-BE82-4F35-98EE-870383E5BE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010" y="553673"/>
            <a:ext cx="8625980" cy="575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722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9752C4A-266E-41D9-AE71-65C04689D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155" y="1007479"/>
            <a:ext cx="8954170" cy="503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55903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246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Hero</vt:lpstr>
      <vt:lpstr>Trebuchet MS</vt:lpstr>
      <vt:lpstr>Wingdings 3</vt:lpstr>
      <vt:lpstr>Аспект</vt:lpstr>
      <vt:lpstr>ВЫРАЗИТЕЛЬНЫЕ ВОЗМОЖНОСТИ АППЛИКАЦИИ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ВЫРАЗИТЕЛЬНЫЕ ВОЗМОЖНОСТИ АППЛИКАЦИИ</dc:title>
  <dc:creator>Станислав Домбровский</dc:creator>
  <cp:lastModifiedBy>Станислав Домбровский</cp:lastModifiedBy>
  <cp:revision>5</cp:revision>
  <dcterms:created xsi:type="dcterms:W3CDTF">2022-09-25T18:29:07Z</dcterms:created>
  <dcterms:modified xsi:type="dcterms:W3CDTF">2022-09-27T18:50:42Z</dcterms:modified>
</cp:coreProperties>
</file>