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24"/>
  </p:handoutMasterIdLst>
  <p:sldIdLst>
    <p:sldId id="256" r:id="rId3"/>
    <p:sldId id="267" r:id="rId4"/>
    <p:sldId id="266" r:id="rId5"/>
    <p:sldId id="265" r:id="rId6"/>
    <p:sldId id="264" r:id="rId7"/>
    <p:sldId id="263" r:id="rId8"/>
    <p:sldId id="269" r:id="rId9"/>
    <p:sldId id="262" r:id="rId10"/>
    <p:sldId id="261" r:id="rId11"/>
    <p:sldId id="260" r:id="rId12"/>
    <p:sldId id="259" r:id="rId14"/>
    <p:sldId id="281" r:id="rId15"/>
    <p:sldId id="258" r:id="rId16"/>
    <p:sldId id="257" r:id="rId17"/>
    <p:sldId id="282" r:id="rId18"/>
    <p:sldId id="283" r:id="rId19"/>
    <p:sldId id="284" r:id="rId20"/>
    <p:sldId id="285" r:id="rId21"/>
    <p:sldId id="287" r:id="rId22"/>
    <p:sldId id="286" r:id="rId2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5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24417" y="1196975"/>
            <a:ext cx="10943167" cy="108267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title style</a:t>
            </a:r>
            <a:endParaRPr lang="en-US" alt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26533" y="2422525"/>
            <a:ext cx="10949517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subtitle style</a:t>
            </a:r>
            <a:endParaRPr lang="en-US" altLang="zh-CN" noProof="0" smtClean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90500"/>
            <a:ext cx="2743200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90500"/>
            <a:ext cx="8026400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74750"/>
            <a:ext cx="53848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AEB82A-E188-4EC3-A976-6ACB2D5576C4}" type="slidenum">
              <a:rPr kumimoji="0" lang="en-US" altLang="zh-CN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</a:fld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en-US" dirty="0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12208933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3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8" name="Rectangle 4"/>
          <p:cNvSpPr>
            <a:spLocks noGrp="1"/>
          </p:cNvSpPr>
          <p:nvPr>
            <p:ph type="body" idx="1"/>
          </p:nvPr>
        </p:nvSpPr>
        <p:spPr>
          <a:xfrm>
            <a:off x="609600" y="1174750"/>
            <a:ext cx="109728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0.jpeg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Текстовое поле 99"/>
          <p:cNvSpPr txBox="1"/>
          <p:nvPr/>
        </p:nvSpPr>
        <p:spPr>
          <a:xfrm>
            <a:off x="397510" y="1333500"/>
            <a:ext cx="11247755" cy="20612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«</a:t>
            </a:r>
            <a:r>
              <a:rPr lang="ru-RU" altLang="en-US" sz="3200" b="1" i="1">
                <a:latin typeface="Times New Roman" panose="02020603050405020304" charset="0"/>
                <a:cs typeface="Calibri" panose="020F0502020204030204" charset="0"/>
              </a:rPr>
              <a:t>Совершенствование работы по экологическому воспитанию детей дошкольного возраста путём взаимодействия всех участников образовательного процесса</a:t>
            </a:r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»</a:t>
            </a:r>
            <a:endParaRPr lang="ru-RU" altLang="en-US" sz="3200" b="1" i="1"/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5469890" y="5168900"/>
            <a:ext cx="6175375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000" b="0">
                <a:latin typeface="Times New Roman" panose="02020603050405020304" charset="0"/>
                <a:cs typeface="Calibri" panose="020F0502020204030204" charset="0"/>
              </a:rPr>
              <a:t>Автор проекта:Добромыслова Ольга Анатольевна</a:t>
            </a:r>
            <a:endParaRPr lang="en-US" sz="2400" b="0">
              <a:latin typeface="Times New Roman" panose="02020603050405020304" charset="0"/>
              <a:cs typeface="Calibri" panose="020F0502020204030204" charset="0"/>
            </a:endParaRPr>
          </a:p>
          <a:p>
            <a:endParaRPr lang="ru-RU" altLang="en-US" sz="2400"/>
          </a:p>
        </p:txBody>
      </p:sp>
      <p:pic>
        <p:nvPicPr>
          <p:cNvPr id="4" name="Изображение 3" descr="экологи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810" y="4059555"/>
            <a:ext cx="3817620" cy="2553970"/>
          </a:xfrm>
          <a:prstGeom prst="round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5596890" y="6245225"/>
            <a:ext cx="158496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/>
            <a:r>
              <a:rPr lang="ru-RU" altLang="en-US">
                <a:latin typeface="Times New Roman" panose="02020603050405020304" charset="0"/>
                <a:cs typeface="Calibri" panose="020F0502020204030204" charset="0"/>
                <a:sym typeface="+mn-ea"/>
              </a:rPr>
              <a:t>февраль 2023г</a:t>
            </a:r>
            <a:endParaRPr lang="ru-RU" altLang="en-US">
              <a:latin typeface="Times New Roman" panose="02020603050405020304" charset="0"/>
              <a:cs typeface="Calibri" panose="020F0502020204030204" charset="0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584835" y="508000"/>
            <a:ext cx="8786495" cy="3169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Оценка результатов</a:t>
            </a:r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ru-RU" altLang="en-US" sz="2800" b="0">
                <a:latin typeface="Times New Roman" panose="02020603050405020304" charset="0"/>
                <a:cs typeface="Calibri" panose="020F0502020204030204" charset="0"/>
              </a:rPr>
              <a:t>     </a:t>
            </a:r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Мы считаем, что данный проект достиг своей цели. Семьи воспитанников стали заинтересованно взаимодействовать с педагогами. Большинство детей с увлечением посещает группу, что отражается на их адаптации в детском саду.</a:t>
            </a:r>
            <a:endParaRPr lang="ru-RU" altLang="en-US" sz="2800"/>
          </a:p>
        </p:txBody>
      </p:sp>
      <p:pic>
        <p:nvPicPr>
          <p:cNvPr id="7" name="Замещающее содержимое 6" descr="1345b4d04ebfabbc040114968977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53060" y="4116705"/>
            <a:ext cx="3365500" cy="243141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pPr algn="l"/>
            <a:br>
              <a:rPr lang="ru-RU" altLang="en-US" b="1" i="1"/>
            </a:br>
            <a:br>
              <a:rPr lang="ru-RU" altLang="en-US" b="1" i="1"/>
            </a:br>
            <a:br>
              <a:rPr lang="ru-RU" altLang="en-US" b="1" i="1"/>
            </a:br>
            <a:br>
              <a:rPr lang="ru-RU" altLang="en-US" b="1" i="1"/>
            </a:br>
            <a:br>
              <a:rPr lang="ru-RU" altLang="en-US" b="1" i="1"/>
            </a:br>
            <a:r>
              <a:rPr lang="ru-RU" altLang="en-US" sz="2000" b="1" i="1"/>
              <a:t>Приложение 1</a:t>
            </a:r>
            <a:br>
              <a:rPr lang="ru-RU" altLang="en-US" sz="2000" b="1" i="1"/>
            </a:br>
            <a:br>
              <a:rPr lang="ru-RU" altLang="en-US" sz="2000" b="1" i="1"/>
            </a:br>
            <a:r>
              <a:rPr lang="ru-RU" altLang="en-US" b="1" i="1"/>
              <a:t>Макет «Береги природу»</a:t>
            </a:r>
            <a:br>
              <a:rPr lang="ru-RU" altLang="en-US" b="1" i="1"/>
            </a:br>
            <a:r>
              <a:rPr lang="ru-RU" altLang="en-US" sz="2800" b="1" i="1"/>
              <a:t>Выполнила семья Дениса Г.</a:t>
            </a:r>
            <a:br>
              <a:rPr lang="ru-RU" altLang="en-US" sz="2800" b="1" i="1"/>
            </a:br>
            <a:br>
              <a:rPr lang="ru-RU" altLang="en-US" sz="2800" b="1" i="1"/>
            </a:br>
            <a:br>
              <a:rPr lang="ru-RU" altLang="en-US" sz="2800" b="1" i="1"/>
            </a:br>
            <a:br>
              <a:rPr lang="ru-RU" altLang="en-US" b="1" i="1"/>
            </a:br>
            <a:endParaRPr lang="ru-RU" altLang="en-US" b="1" i="1"/>
          </a:p>
        </p:txBody>
      </p:sp>
      <p:pic>
        <p:nvPicPr>
          <p:cNvPr id="4" name="Замещающее содержимое 3" descr="WhatsApp Image 2022-09-03 at 14.08.30 (2)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59840" y="2165985"/>
            <a:ext cx="7104380" cy="4441825"/>
          </a:xfrm>
          <a:prstGeom prst="round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9600" y="190500"/>
            <a:ext cx="10972800" cy="582613"/>
          </a:xfrm>
        </p:spPr>
        <p:txBody>
          <a:bodyPr/>
          <a:p>
            <a:r>
              <a:rPr lang="ru-RU" altLang="en-US"/>
              <a:t>Описание выполнения работы:</a:t>
            </a:r>
            <a:endParaRPr lang="ru-RU" altLang="en-US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609600" y="1243330"/>
            <a:ext cx="997140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ru-RU" altLang="en-US" sz="2000" b="0">
                <a:latin typeface="Calibri" panose="020F0502020204030204" charset="0"/>
              </a:rPr>
              <a:t>     </a:t>
            </a:r>
            <a:r>
              <a:rPr lang="en-US" sz="2400" b="0">
                <a:latin typeface="Calibri" panose="020F0502020204030204" charset="0"/>
              </a:rPr>
              <a:t>Своей работой мы хотели отразить в макете посыл " Береги природу",</a:t>
            </a:r>
            <a:r>
              <a:rPr lang="ru-RU" altLang="en-US" sz="2400" b="0">
                <a:latin typeface="Calibri" panose="020F0502020204030204" charset="0"/>
              </a:rPr>
              <a:t> </a:t>
            </a:r>
            <a:r>
              <a:rPr lang="en-US" sz="2400" b="0">
                <a:latin typeface="Calibri" panose="020F0502020204030204" charset="0"/>
              </a:rPr>
              <a:t>экология начинается с человека.</a:t>
            </a:r>
            <a:endParaRPr lang="en-US" sz="2400" b="0">
              <a:latin typeface="Calibri" panose="020F0502020204030204" charset="0"/>
            </a:endParaRPr>
          </a:p>
          <a:p>
            <a:pPr indent="0"/>
            <a:r>
              <a:rPr lang="ru-RU" altLang="en-US" sz="2400" b="0">
                <a:latin typeface="Calibri" panose="020F0502020204030204" charset="0"/>
              </a:rPr>
              <a:t> </a:t>
            </a:r>
            <a:r>
              <a:rPr lang="en-US" sz="2400" b="0">
                <a:latin typeface="Calibri" panose="020F0502020204030204" charset="0"/>
              </a:rPr>
              <a:t>За основу подложки мы взяли коробку из под обуви.Работать будем с одной. После на листке бумаги составили примерный макет ручкой, где и что будет находиться.Подготовили материалы:белая бумага, клей пва ,клей момент ,вата, гуашь, кисть, цв. бумага,ватные палочки,пластилин «Плейдо» ,кинетический песок , знаки (бочки,конус) ,животные из дерева, сено ,пшено,2 коробки из под  дет. сока,мини трактор и пр.</a:t>
            </a:r>
            <a:endParaRPr lang="en-US" sz="2400" b="0">
              <a:latin typeface="Calibri" panose="020F0502020204030204" charset="0"/>
            </a:endParaRPr>
          </a:p>
          <a:p>
            <a:pPr indent="0"/>
            <a:r>
              <a:rPr lang="ru-RU" altLang="en-US" sz="2400" b="0">
                <a:latin typeface="Calibri" panose="020F0502020204030204" charset="0"/>
              </a:rPr>
              <a:t> </a:t>
            </a:r>
            <a:r>
              <a:rPr lang="en-US" sz="2400" b="0">
                <a:latin typeface="Calibri" panose="020F0502020204030204" charset="0"/>
              </a:rPr>
              <a:t>Обклеили коробку белой бумагой. После красками нарисовали зону завода , зону фермы и реки. Реку сделали из пластилина и песка. Облака из ваты .Домик и Завод из детского сока.</a:t>
            </a:r>
            <a:endParaRPr lang="en-US" sz="2400" b="0">
              <a:latin typeface="Calibri" panose="020F0502020204030204" charset="0"/>
            </a:endParaRPr>
          </a:p>
          <a:p>
            <a:pPr indent="0"/>
            <a:r>
              <a:rPr lang="ru-RU" altLang="en-US" sz="2400" b="0">
                <a:latin typeface="Calibri" panose="020F0502020204030204" charset="0"/>
              </a:rPr>
              <a:t> </a:t>
            </a:r>
            <a:r>
              <a:rPr lang="en-US" sz="2400" b="0">
                <a:latin typeface="Calibri" panose="020F0502020204030204" charset="0"/>
              </a:rPr>
              <a:t>Расставили всех персонажей и готово</a:t>
            </a:r>
            <a:r>
              <a:rPr lang="ru-RU" altLang="en-US" sz="2400" b="0">
                <a:latin typeface="Calibri" panose="020F0502020204030204" charset="0"/>
              </a:rPr>
              <a:t>!</a:t>
            </a:r>
            <a:endParaRPr lang="ru-RU" altLang="en-US" sz="2400" b="0">
              <a:latin typeface="Calibri" panose="020F05020202040302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1-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30810" y="93345"/>
            <a:ext cx="1674495" cy="3573145"/>
          </a:xfrm>
          <a:prstGeom prst="roundRect">
            <a:avLst/>
          </a:prstGeom>
        </p:spPr>
      </p:pic>
      <p:pic>
        <p:nvPicPr>
          <p:cNvPr id="6" name="Замещающее содержимое 5" descr="1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716530" y="93345"/>
            <a:ext cx="3689350" cy="3599815"/>
          </a:xfrm>
          <a:prstGeom prst="roundRect">
            <a:avLst/>
          </a:prstGeom>
        </p:spPr>
      </p:pic>
      <p:pic>
        <p:nvPicPr>
          <p:cNvPr id="8" name="Изображение 7" descr="WhatsApp Image 2022-09-03 at 14.08.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6425" y="93345"/>
            <a:ext cx="4021455" cy="4557395"/>
          </a:xfrm>
          <a:prstGeom prst="roundRect">
            <a:avLst/>
          </a:prstGeom>
        </p:spPr>
      </p:pic>
      <p:pic>
        <p:nvPicPr>
          <p:cNvPr id="9" name="Изображение 8" descr="WhatsApp Image 2022-09-03 at 14.08.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" y="3166745"/>
            <a:ext cx="2005965" cy="3421380"/>
          </a:xfrm>
          <a:prstGeom prst="roundRect">
            <a:avLst/>
          </a:prstGeom>
        </p:spPr>
      </p:pic>
      <p:pic>
        <p:nvPicPr>
          <p:cNvPr id="10" name="Изображение 9" descr="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0425" y="3166110"/>
            <a:ext cx="1960880" cy="3422015"/>
          </a:xfrm>
          <a:prstGeom prst="roundRect">
            <a:avLst/>
          </a:prstGeom>
        </p:spPr>
      </p:pic>
      <p:pic>
        <p:nvPicPr>
          <p:cNvPr id="11" name="Изображение 10" descr="WhatsApp Image 2022-09-03 at 14.08.29 (1)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4705" y="3166110"/>
            <a:ext cx="2200910" cy="3421380"/>
          </a:xfrm>
          <a:prstGeom prst="round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WhatsApp Image 2022-09-03 at 14.08.29 (3)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264795" y="218440"/>
            <a:ext cx="5384800" cy="2423160"/>
          </a:xfrm>
          <a:prstGeom prst="roundRect">
            <a:avLst/>
          </a:prstGeom>
        </p:spPr>
      </p:pic>
      <p:pic>
        <p:nvPicPr>
          <p:cNvPr id="6" name="Замещающее содержимое 5" descr="WhatsApp Image 2022-09-03 at 14.08.30 (1)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62345" y="218440"/>
            <a:ext cx="5384800" cy="2423160"/>
          </a:xfrm>
          <a:prstGeom prst="roundRect">
            <a:avLst/>
          </a:prstGeom>
        </p:spPr>
      </p:pic>
      <p:pic>
        <p:nvPicPr>
          <p:cNvPr id="8" name="Изображение 7" descr="WhatsApp Image 2022-09-03 at 14.08.29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795" y="2895600"/>
            <a:ext cx="2807335" cy="3766820"/>
          </a:xfrm>
          <a:prstGeom prst="roundRect">
            <a:avLst/>
          </a:prstGeom>
        </p:spPr>
      </p:pic>
      <p:pic>
        <p:nvPicPr>
          <p:cNvPr id="9" name="Изображение 8" descr="WhatsApp Image 2022-09-03 at 14.08.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7540" y="2895600"/>
            <a:ext cx="3086100" cy="3766820"/>
          </a:xfrm>
          <a:prstGeom prst="roundRect">
            <a:avLst/>
          </a:prstGeom>
        </p:spPr>
      </p:pic>
      <p:pic>
        <p:nvPicPr>
          <p:cNvPr id="10" name="Изображение 9" descr="WhatsApp Image 2022-09-03 at 14.08.30 (2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9050" y="2895600"/>
            <a:ext cx="5396230" cy="3767455"/>
          </a:xfrm>
          <a:prstGeom prst="round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" name="Текстовое поле 4"/>
          <p:cNvSpPr txBox="1"/>
          <p:nvPr/>
        </p:nvSpPr>
        <p:spPr>
          <a:xfrm>
            <a:off x="609600" y="190500"/>
            <a:ext cx="5511800" cy="1938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ru-RU" altLang="en-US" sz="2000" b="1" i="1">
                <a:latin typeface="+mj-lt"/>
                <a:cs typeface="+mj-lt"/>
                <a:sym typeface="+mn-ea"/>
              </a:rPr>
              <a:t>Приложение 2</a:t>
            </a:r>
            <a:br>
              <a:rPr lang="ru-RU" altLang="en-US" sz="2000" b="1" i="1">
                <a:sym typeface="+mn-ea"/>
              </a:rPr>
            </a:br>
            <a:br>
              <a:rPr lang="ru-RU" altLang="en-US" b="1" i="1">
                <a:sym typeface="+mn-ea"/>
              </a:rPr>
            </a:br>
            <a:r>
              <a:rPr lang="ru-RU" altLang="en-US" sz="3600" b="1" i="1">
                <a:latin typeface="+mj-lt"/>
                <a:cs typeface="+mj-lt"/>
                <a:sym typeface="+mn-ea"/>
              </a:rPr>
              <a:t>Макет «Времена года»</a:t>
            </a:r>
            <a:br>
              <a:rPr lang="ru-RU" altLang="en-US" sz="3600" b="1" i="1">
                <a:latin typeface="+mj-lt"/>
                <a:cs typeface="+mj-lt"/>
                <a:sym typeface="+mn-ea"/>
              </a:rPr>
            </a:br>
            <a:r>
              <a:rPr lang="ru-RU" altLang="en-US" sz="2800" b="1" i="1">
                <a:latin typeface="+mj-lt"/>
                <a:cs typeface="+mj-lt"/>
                <a:sym typeface="+mn-ea"/>
              </a:rPr>
              <a:t>Выполнила семья Фёдора Л.</a:t>
            </a:r>
            <a:br>
              <a:rPr lang="ru-RU" altLang="en-US" b="1" i="1">
                <a:sym typeface="+mn-ea"/>
              </a:rPr>
            </a:br>
            <a:endParaRPr lang="ru-RU" altLang="en-US"/>
          </a:p>
        </p:txBody>
      </p:sp>
      <p:pic>
        <p:nvPicPr>
          <p:cNvPr id="16" name="Замещающее содержимое 15" descr="WhatsApp Image 2022-09-07 at 08.34.39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4485" y="2414270"/>
            <a:ext cx="1973580" cy="3782695"/>
          </a:xfrm>
          <a:prstGeom prst="roundRect">
            <a:avLst/>
          </a:prstGeom>
        </p:spPr>
      </p:pic>
      <p:pic>
        <p:nvPicPr>
          <p:cNvPr id="18" name="Изображение 17" descr="WhatsApp Image 2022-09-07 at 08.34.39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46445" y="2416810"/>
            <a:ext cx="2165985" cy="3781425"/>
          </a:xfrm>
          <a:prstGeom prst="roundRect">
            <a:avLst/>
          </a:prstGeom>
        </p:spPr>
      </p:pic>
      <p:pic>
        <p:nvPicPr>
          <p:cNvPr id="22" name="Замещающее содержимое 21" descr="WhatsApp Image 2022-09-07 at 08.34.38 (2)"/>
          <p:cNvPicPr>
            <a:picLocks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957830" y="2414905"/>
            <a:ext cx="2228850" cy="3782060"/>
          </a:xfrm>
          <a:prstGeom prst="roundRect">
            <a:avLst/>
          </a:prstGeom>
        </p:spPr>
      </p:pic>
      <p:pic>
        <p:nvPicPr>
          <p:cNvPr id="24" name="Изображение 23" descr="WhatsApp Image 2022-09-07 at 08.34.38 (3)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620" y="2417445"/>
            <a:ext cx="2005965" cy="3780790"/>
          </a:xfrm>
          <a:prstGeom prst="round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>
                <a:sym typeface="+mn-ea"/>
              </a:rPr>
              <a:t>Описание выполнения работы:</a:t>
            </a:r>
            <a:endParaRPr lang="ru-RU" altLang="en-US"/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609600" y="1167765"/>
            <a:ext cx="892175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ru-RU" altLang="en-US" sz="2400" b="0">
                <a:latin typeface="Calibri" panose="020F0502020204030204" charset="0"/>
              </a:rPr>
              <a:t>     </a:t>
            </a:r>
            <a:r>
              <a:rPr lang="en-US" sz="2400" b="0">
                <a:latin typeface="Calibri" panose="020F0502020204030204" charset="0"/>
              </a:rPr>
              <a:t>Для макета «Времена года» нам понадобилось: картон, втулка от  бумажных полотенец, бумажный скотч, двусторонний скотч, гофрированная бумага, цветная бумага, белый картон, пластилин, гуашь, ватные диски, ватные палочки, кисти, ножницы, фигурные ножницы и хорошее настроение.</a:t>
            </a:r>
            <a:endParaRPr lang="ru-RU" altLang="en-US" sz="2400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09600" y="3591560"/>
            <a:ext cx="892238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ru-RU" altLang="en-US" sz="2400" b="0">
                <a:latin typeface="Calibri" panose="020F0502020204030204" charset="0"/>
              </a:rPr>
              <a:t>     </a:t>
            </a:r>
            <a:r>
              <a:rPr lang="en-US" sz="2400" b="0">
                <a:latin typeface="Calibri" panose="020F0502020204030204" charset="0"/>
              </a:rPr>
              <a:t>Вырезаем картонные заготовки: подставку и кроны будущего дерева. Раскрашиваем. Втулку приклеиваем к основанию. Вставляем кроны. Подготавливаем «снег» из ватных дисков. Собираем макет «Времена года»!</a:t>
            </a:r>
            <a:endParaRPr lang="ru-RU" altLang="en-US" sz="2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Замещающее содержимое 4" descr="WhatsApp Image 2022-09-07 at 08.33.40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431165" y="635000"/>
            <a:ext cx="2228850" cy="4953000"/>
          </a:xfrm>
          <a:prstGeom prst="roundRect">
            <a:avLst/>
          </a:prstGeom>
        </p:spPr>
      </p:pic>
      <p:pic>
        <p:nvPicPr>
          <p:cNvPr id="7" name="Замещающее содержимое 6" descr="WhatsApp Image 2022-09-07 at 08.34.37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34765" y="635000"/>
            <a:ext cx="2228850" cy="4953000"/>
          </a:xfrm>
          <a:prstGeom prst="roundRect">
            <a:avLst/>
          </a:prstGeom>
        </p:spPr>
      </p:pic>
      <p:pic>
        <p:nvPicPr>
          <p:cNvPr id="10" name="Изображение 9" descr="WhatsApp Image 2022-09-07 at 08.34.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970" y="635000"/>
            <a:ext cx="2755900" cy="4953000"/>
          </a:xfrm>
          <a:prstGeom prst="round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Замещающее содержимое 5" descr="WhatsApp Image 2022-09-07 at 08.34.36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581025" y="660400"/>
            <a:ext cx="2228850" cy="4953000"/>
          </a:xfrm>
          <a:prstGeom prst="roundRect">
            <a:avLst/>
          </a:prstGeom>
        </p:spPr>
      </p:pic>
      <p:pic>
        <p:nvPicPr>
          <p:cNvPr id="8" name="Замещающее содержимое 7" descr="WhatsApp Image 2022-09-07 at 08.34.37 (1)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78555" y="660400"/>
            <a:ext cx="2228850" cy="4953000"/>
          </a:xfrm>
          <a:prstGeom prst="roundRect">
            <a:avLst/>
          </a:prstGeom>
        </p:spPr>
      </p:pic>
      <p:pic>
        <p:nvPicPr>
          <p:cNvPr id="10" name="Изображение 9" descr="WhatsApp Image 2022-09-07 at 08.34.37 (2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6085" y="660400"/>
            <a:ext cx="2499995" cy="4953000"/>
          </a:xfrm>
          <a:prstGeom prst="round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Замещающее содержимое 4" descr="WhatsApp Image 2022-09-07 at 08.34.38 (1)"/>
          <p:cNvPicPr>
            <a:picLocks noChangeAspect="1"/>
          </p:cNvPicPr>
          <p:nvPr>
            <p:ph sz="half" idx="1"/>
          </p:nvPr>
        </p:nvPicPr>
        <p:blipFill>
          <a:blip r:embed="rId1"/>
          <a:srcRect t="17872" b="20603"/>
          <a:stretch>
            <a:fillRect/>
          </a:stretch>
        </p:blipFill>
        <p:spPr>
          <a:xfrm>
            <a:off x="150495" y="1725930"/>
            <a:ext cx="2228850" cy="3047365"/>
          </a:xfrm>
          <a:prstGeom prst="roundRect">
            <a:avLst/>
          </a:prstGeom>
        </p:spPr>
      </p:pic>
      <p:pic>
        <p:nvPicPr>
          <p:cNvPr id="7" name="Замещающее содержимое 6" descr="WhatsApp Image 2022-09-07 at 08.34.38 (2)"/>
          <p:cNvPicPr>
            <a:picLocks noChangeAspect="1"/>
          </p:cNvPicPr>
          <p:nvPr>
            <p:ph sz="half" idx="2"/>
          </p:nvPr>
        </p:nvPicPr>
        <p:blipFill>
          <a:blip r:embed="rId2"/>
          <a:srcRect t="16667" b="24538"/>
          <a:stretch>
            <a:fillRect/>
          </a:stretch>
        </p:blipFill>
        <p:spPr>
          <a:xfrm>
            <a:off x="2619375" y="165100"/>
            <a:ext cx="2228850" cy="3047365"/>
          </a:xfrm>
          <a:prstGeom prst="rect">
            <a:avLst/>
          </a:prstGeom>
        </p:spPr>
      </p:pic>
      <p:pic>
        <p:nvPicPr>
          <p:cNvPr id="9" name="Изображение 8" descr="WhatsApp Image 2022-09-07 at 08.34.38 (3)"/>
          <p:cNvPicPr>
            <a:picLocks noChangeAspect="1"/>
          </p:cNvPicPr>
          <p:nvPr/>
        </p:nvPicPr>
        <p:blipFill>
          <a:blip r:embed="rId3"/>
          <a:srcRect t="-19139" b="20574"/>
          <a:stretch>
            <a:fillRect/>
          </a:stretch>
        </p:blipFill>
        <p:spPr>
          <a:xfrm>
            <a:off x="5408295" y="-654050"/>
            <a:ext cx="2636520" cy="4097655"/>
          </a:xfrm>
          <a:prstGeom prst="rect">
            <a:avLst/>
          </a:prstGeom>
        </p:spPr>
      </p:pic>
      <p:pic>
        <p:nvPicPr>
          <p:cNvPr id="10" name="Изображение 9" descr="WhatsApp Image 2022-09-07 at 08.34.39 (1)"/>
          <p:cNvPicPr>
            <a:picLocks noChangeAspect="1"/>
          </p:cNvPicPr>
          <p:nvPr/>
        </p:nvPicPr>
        <p:blipFill>
          <a:blip r:embed="rId4"/>
          <a:srcRect t="16667" b="18179"/>
          <a:stretch>
            <a:fillRect/>
          </a:stretch>
        </p:blipFill>
        <p:spPr>
          <a:xfrm>
            <a:off x="3592830" y="3630930"/>
            <a:ext cx="3086100" cy="3227070"/>
          </a:xfrm>
          <a:prstGeom prst="rect">
            <a:avLst/>
          </a:prstGeom>
        </p:spPr>
      </p:pic>
      <p:pic>
        <p:nvPicPr>
          <p:cNvPr id="11" name="Изображение 10" descr="WhatsApp Image 2022-09-07 at 08.34.39"/>
          <p:cNvPicPr>
            <a:picLocks noChangeAspect="1"/>
          </p:cNvPicPr>
          <p:nvPr/>
        </p:nvPicPr>
        <p:blipFill>
          <a:blip r:embed="rId5"/>
          <a:srcRect t="15315" b="24074"/>
          <a:stretch>
            <a:fillRect/>
          </a:stretch>
        </p:blipFill>
        <p:spPr>
          <a:xfrm>
            <a:off x="8604885" y="1350645"/>
            <a:ext cx="3086100" cy="415671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89255" y="534035"/>
            <a:ext cx="986726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800" b="1" i="1">
                <a:latin typeface="Times New Roman" panose="02020603050405020304" charset="0"/>
                <a:cs typeface="Calibri" panose="020F0502020204030204" charset="0"/>
              </a:rPr>
              <a:t>Цель:</a:t>
            </a:r>
            <a:endParaRPr lang="en-US" sz="28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endParaRPr lang="en-US" sz="2800" b="0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ru-RU" altLang="en-US" sz="2800" b="0">
                <a:latin typeface="Times New Roman" panose="02020603050405020304" charset="0"/>
                <a:cs typeface="Calibri" panose="020F0502020204030204" charset="0"/>
              </a:rPr>
              <a:t>     </a:t>
            </a:r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Заинтересовать и привлечь семьи воспитанников в совместную деятельность посредством создания экологического макета.</a:t>
            </a:r>
            <a:endParaRPr lang="ru-RU" altLang="en-US" sz="2800"/>
          </a:p>
        </p:txBody>
      </p:sp>
      <p:pic>
        <p:nvPicPr>
          <p:cNvPr id="4" name="Замещающее содержимое 3" descr="b3112be326831d0652ecbcdbfcf532941b816bfc9eb3587d15169b6622ce9e4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307330" y="3996690"/>
            <a:ext cx="4949190" cy="2623820"/>
          </a:xfrm>
          <a:prstGeom prst="round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5" name="Замещающее содержимое 4" descr="1612482455_65-p-spasibo-za-vnimanie-na-serom-fone-7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635" y="-635"/>
            <a:ext cx="1044702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599440" y="516255"/>
            <a:ext cx="9521190" cy="3599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Задачи:</a:t>
            </a:r>
            <a:endParaRPr lang="en-US" sz="32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1. Создать комфортные условия адаптации воспитанников при взаимодействии с их семьями.2. Ознакомить родителей с новой формой работы с детьми.3. Вызвать интерес к выполнению макета различными художественными средствами.4. Формировать познавательный интерес дошкольников.</a:t>
            </a:r>
            <a:endParaRPr lang="ru-RU" altLang="en-US" sz="2800"/>
          </a:p>
        </p:txBody>
      </p:sp>
      <p:pic>
        <p:nvPicPr>
          <p:cNvPr id="4" name="Замещающее содержимое 3" descr="мир-глобуса-eco-16593336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99415" y="4769485"/>
            <a:ext cx="2237740" cy="1758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689610" y="591185"/>
            <a:ext cx="928243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Постановка проблемы:</a:t>
            </a:r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ru-RU" altLang="en-US" sz="2800" b="0">
                <a:latin typeface="Times New Roman" panose="02020603050405020304" charset="0"/>
                <a:cs typeface="Calibri" panose="020F0502020204030204" charset="0"/>
              </a:rPr>
              <a:t>     </a:t>
            </a:r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В выполнении проекта «Как зверюшки встретились в одном месте» возникла необходимость, так как дети проходят адаптацию. Мы считаем, что семьи воспитанников заинтересованы в том, чтобы они с удовольствием ходили в детский сад. Для этого мы выбрали тему, связанную с экологическим воспитанием, поскольку она близка детям.</a:t>
            </a:r>
            <a:endParaRPr lang="ru-RU" altLang="en-US" sz="2800"/>
          </a:p>
        </p:txBody>
      </p:sp>
      <p:pic>
        <p:nvPicPr>
          <p:cNvPr id="2" name="Замещающее содержимое 1" descr="зеленая-планета-иконы-1922714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09600" y="5414010"/>
            <a:ext cx="1167130" cy="124650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419735" y="576580"/>
            <a:ext cx="9477375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Планируемые результаты:</a:t>
            </a:r>
            <a:endParaRPr lang="en-US" sz="32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- трансляция опыта создания проекта в дошкольном отделении;- публикация на сайтах дошкольного образования;- создание благоприятной обстановки в группе;- расширение кругозора детей;- получение готового продукта (экологический макет), созданного совместно родителями и детьми.</a:t>
            </a:r>
            <a:endParaRPr lang="ru-RU" altLang="en-US" sz="2800"/>
          </a:p>
        </p:txBody>
      </p:sp>
      <p:pic>
        <p:nvPicPr>
          <p:cNvPr id="2" name="Замещающее содержимое 1" descr="1193f4cedce64ba79a760371ae740bf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19735" y="4983480"/>
            <a:ext cx="1704340" cy="141859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629920" y="591185"/>
            <a:ext cx="863600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I этап - предварительный</a:t>
            </a:r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ru-RU" altLang="en-US" sz="2800" b="0">
                <a:latin typeface="Times New Roman" panose="02020603050405020304" charset="0"/>
                <a:cs typeface="Calibri" panose="020F0502020204030204" charset="0"/>
              </a:rPr>
              <a:t>     </a:t>
            </a:r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На этом этапе педагоги решили заинтересовать родителей в создании макета. Для этого они объяснили сам ход его выполнения и посоветовали делать макет вместе с детьми. Мы считаем, что совместная деятельность с семьями воспитанников позволит дошкольникам пройти лёгкую адаптацию в нашей группе и узнать новые формы работы с детьми.</a:t>
            </a:r>
            <a:endParaRPr lang="ru-RU" altLang="en-US" sz="2800"/>
          </a:p>
        </p:txBody>
      </p:sp>
      <p:pic>
        <p:nvPicPr>
          <p:cNvPr id="4" name="Замещающее содержимое 3" descr="зе-еная-п-анета-37623159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922260" y="4262120"/>
            <a:ext cx="2438400" cy="2438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Замещающее содержимое 3" descr="WhatsApp Image 2022-09-07 at 08.34.38 (1)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5251450" y="1116330"/>
            <a:ext cx="2228850" cy="4953000"/>
          </a:xfrm>
          <a:prstGeom prst="roundRect">
            <a:avLst/>
          </a:prstGeom>
        </p:spPr>
      </p:pic>
      <p:pic>
        <p:nvPicPr>
          <p:cNvPr id="6" name="Замещающее содержимое 5" descr="WhatsApp Image 2022-09-03 at 14.08.28 (1)"/>
          <p:cNvPicPr>
            <a:picLocks noChangeAspect="1"/>
          </p:cNvPicPr>
          <p:nvPr>
            <p:ph sz="half" idx="2"/>
          </p:nvPr>
        </p:nvPicPr>
        <p:blipFill>
          <a:blip r:embed="rId2"/>
          <a:srcRect t="295" b="19397"/>
          <a:stretch>
            <a:fillRect/>
          </a:stretch>
        </p:blipFill>
        <p:spPr>
          <a:xfrm>
            <a:off x="1127125" y="605155"/>
            <a:ext cx="2228850" cy="3977640"/>
          </a:xfrm>
          <a:prstGeom prst="roundRect">
            <a:avLst/>
          </a:prstGeom>
        </p:spPr>
      </p:pic>
      <p:sp>
        <p:nvSpPr>
          <p:cNvPr id="8" name="Шестиугольник 7"/>
          <p:cNvSpPr/>
          <p:nvPr/>
        </p:nvSpPr>
        <p:spPr>
          <a:xfrm>
            <a:off x="155575" y="4787265"/>
            <a:ext cx="3796030" cy="1500505"/>
          </a:xfrm>
          <a:prstGeom prst="hexagon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     Макет</a:t>
            </a:r>
            <a:endParaRPr kumimoji="0" lang="ru-RU" altLang="zh-CN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«Береги природу»</a:t>
            </a:r>
            <a:endParaRPr kumimoji="0" lang="zh-CN" altLang="en-U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7597775" y="480060"/>
            <a:ext cx="3239770" cy="1920240"/>
          </a:xfrm>
          <a:prstGeom prst="cloudCallout">
            <a:avLst/>
          </a:pr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none" lIns="91440" tIns="45720" rIns="91440" bIns="45720" numCol="1" anchor="ctr" anchorCtr="0" compatLnSpc="1"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altLang="zh-CN" sz="2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      Макет</a:t>
            </a:r>
            <a:endParaRPr kumimoji="0" lang="ru-RU" altLang="zh-CN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sz="2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SimSun" panose="02010600030101010101" pitchFamily="2" charset="-122"/>
              </a:rPr>
              <a:t>«Времена года»</a:t>
            </a:r>
            <a:endParaRPr kumimoji="0" lang="zh-CN" altLang="en-US" sz="2400" b="1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314325" y="334645"/>
            <a:ext cx="9971405" cy="35998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II этап - основной</a:t>
            </a:r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endParaRPr lang="en-US" sz="2800" b="0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ru-RU" altLang="en-US" sz="2800" b="0">
                <a:latin typeface="Times New Roman" panose="02020603050405020304" charset="0"/>
                <a:cs typeface="Calibri" panose="020F0502020204030204" charset="0"/>
              </a:rPr>
              <a:t>     </a:t>
            </a:r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Основной этап заключается в том, что родители вместе с детьми дома создавали экологический макет. В процессе его создания родители фотографировали действия своего ребёнка и кратко его описывали. Советовались с педагогами - какую тему лучше выбрать, как правильно заинтересовать ребёнка, сколько времени отведено на создание экологического макета.</a:t>
            </a:r>
            <a:endParaRPr lang="ru-RU" altLang="en-US" sz="2800"/>
          </a:p>
        </p:txBody>
      </p:sp>
      <p:pic>
        <p:nvPicPr>
          <p:cNvPr id="4" name="Замещающее содержимое 3" descr="LS37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12725" y="4281805"/>
            <a:ext cx="3077210" cy="2476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Текстовое поле 99"/>
          <p:cNvSpPr txBox="1"/>
          <p:nvPr/>
        </p:nvSpPr>
        <p:spPr>
          <a:xfrm>
            <a:off x="1605280" y="-109220"/>
            <a:ext cx="898144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/>
            <a:endParaRPr lang="en-US" sz="32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 algn="ctr"/>
            <a:endParaRPr lang="en-US" sz="32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 algn="ctr"/>
            <a:endParaRPr lang="en-US" sz="32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 algn="ctr"/>
            <a:r>
              <a:rPr lang="en-US" sz="3200" b="1" i="1">
                <a:latin typeface="Times New Roman" panose="02020603050405020304" charset="0"/>
                <a:cs typeface="Calibri" panose="020F0502020204030204" charset="0"/>
              </a:rPr>
              <a:t>III этап - заключительный</a:t>
            </a:r>
            <a:endParaRPr lang="en-US" sz="3200" b="1" i="1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endParaRPr lang="en-US" sz="2800" b="0">
              <a:latin typeface="Times New Roman" panose="02020603050405020304" charset="0"/>
              <a:cs typeface="Calibri" panose="020F0502020204030204" charset="0"/>
            </a:endParaRPr>
          </a:p>
          <a:p>
            <a:pPr indent="0"/>
            <a:r>
              <a:rPr lang="ru-RU" altLang="en-US" sz="2800" b="0">
                <a:latin typeface="Times New Roman" panose="02020603050405020304" charset="0"/>
                <a:cs typeface="Calibri" panose="020F0502020204030204" charset="0"/>
              </a:rPr>
              <a:t>     </a:t>
            </a:r>
            <a:r>
              <a:rPr lang="en-US" sz="2800" b="0">
                <a:latin typeface="Times New Roman" panose="02020603050405020304" charset="0"/>
                <a:cs typeface="Calibri" panose="020F0502020204030204" charset="0"/>
              </a:rPr>
              <a:t>Итогом проекта явилось представление своего экологического макета родителями и их детьми. Макеты были размещены в группе. С помощью них дети узнали очень много нового, что повлияло на их познавательный интерес и позволило развить речь и социально-коммуникативные навыки. </a:t>
            </a:r>
            <a:endParaRPr lang="ru-RU" altLang="en-US" sz="2800"/>
          </a:p>
        </p:txBody>
      </p:sp>
      <p:pic>
        <p:nvPicPr>
          <p:cNvPr id="4" name="Замещающее содержимое 3" descr="1622386466_16-pibig_info-p-znaki-okhrani-prirodi-priroda-krasivo-foto-18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48590" y="109220"/>
            <a:ext cx="2454275" cy="21170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ue Waves">
  <a:themeElements>
    <a:clrScheme name="Blue Waves 13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66CC"/>
      </a:accent1>
      <a:accent2>
        <a:srgbClr val="3399FF"/>
      </a:accent2>
      <a:accent3>
        <a:srgbClr val="FFFFFF"/>
      </a:accent3>
      <a:accent4>
        <a:srgbClr val="000000"/>
      </a:accent4>
      <a:accent5>
        <a:srgbClr val="AAB8E2"/>
      </a:accent5>
      <a:accent6>
        <a:srgbClr val="2D8AE7"/>
      </a:accent6>
      <a:hlink>
        <a:srgbClr val="CC3300"/>
      </a:hlink>
      <a:folHlink>
        <a:srgbClr val="996600"/>
      </a:folHlink>
    </a:clrScheme>
    <a:fontScheme name="Blue Waves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Blue Wave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Wave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Waves 1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66CC"/>
        </a:accent1>
        <a:accent2>
          <a:srgbClr val="3399FF"/>
        </a:accent2>
        <a:accent3>
          <a:srgbClr val="FFFFFF"/>
        </a:accent3>
        <a:accent4>
          <a:srgbClr val="000000"/>
        </a:accent4>
        <a:accent5>
          <a:srgbClr val="AAB8E2"/>
        </a:accent5>
        <a:accent6>
          <a:srgbClr val="2D8AE7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3953</Words>
  <Application>WPS Presentation</Application>
  <PresentationFormat>宽屏</PresentationFormat>
  <Paragraphs>74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SimSun</vt:lpstr>
      <vt:lpstr>Wingdings</vt:lpstr>
      <vt:lpstr>Times New Roman</vt:lpstr>
      <vt:lpstr>Calibri</vt:lpstr>
      <vt:lpstr>Microsoft YaHei</vt:lpstr>
      <vt:lpstr>Arial Unicode MS</vt:lpstr>
      <vt:lpstr>Blue Waves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Приложение 1  Макет «Береги природу» Выполнила семья Дениса Г.    </vt:lpstr>
      <vt:lpstr>Описание выполнения работы:</vt:lpstr>
      <vt:lpstr>PowerPoint 演示文稿</vt:lpstr>
      <vt:lpstr>PowerPoint 演示文稿</vt:lpstr>
      <vt:lpstr>PowerPoint 演示文稿</vt:lpstr>
      <vt:lpstr>Описание выполнения работы: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Лёха</cp:lastModifiedBy>
  <cp:revision>51</cp:revision>
  <dcterms:created xsi:type="dcterms:W3CDTF">2022-09-10T20:08:00Z</dcterms:created>
  <dcterms:modified xsi:type="dcterms:W3CDTF">2023-02-06T17:19:16Z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D489FC5F60624A99876C4473238270E2</vt:lpwstr>
  </property>
</Properties>
</file>