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8" r:id="rId5"/>
    <p:sldId id="261" r:id="rId6"/>
    <p:sldId id="264" r:id="rId7"/>
    <p:sldId id="269" r:id="rId8"/>
    <p:sldId id="263" r:id="rId9"/>
    <p:sldId id="267" r:id="rId10"/>
    <p:sldId id="262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A9DD9-67BE-4BC7-9770-2914D7BB2C5B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AB1C0-7C71-4C53-B563-3A2FA6568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9"/>
            <a:ext cx="7630616" cy="1008111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Муниципальное  Автономное Образовательное Учреждение </a:t>
            </a:r>
            <a:br>
              <a:rPr lang="ru-RU" sz="1600" dirty="0" smtClean="0"/>
            </a:br>
            <a:r>
              <a:rPr lang="ru-RU" sz="1600" dirty="0" smtClean="0"/>
              <a:t>Средняя Общеобразовательная  Школа №12 имени Маршала Жукова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496944" cy="48245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Использование </a:t>
            </a:r>
            <a:r>
              <a:rPr lang="ru-RU" sz="2800" b="1" dirty="0" smtClean="0">
                <a:solidFill>
                  <a:schemeClr val="tx1"/>
                </a:solidFill>
              </a:rPr>
              <a:t>инновационных образовательных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и </a:t>
            </a:r>
            <a:r>
              <a:rPr lang="ru-RU" sz="2800" b="1" dirty="0" err="1" smtClean="0">
                <a:solidFill>
                  <a:schemeClr val="tx1"/>
                </a:solidFill>
              </a:rPr>
              <a:t>коррекционно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-развивающих технологий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в </a:t>
            </a:r>
            <a:r>
              <a:rPr lang="ru-RU" sz="2800" b="1" dirty="0" smtClean="0">
                <a:solidFill>
                  <a:schemeClr val="tx1"/>
                </a:solidFill>
              </a:rPr>
              <a:t>работе с детьми </a:t>
            </a:r>
            <a:r>
              <a:rPr lang="ru-RU" sz="2800" b="1" dirty="0" smtClean="0">
                <a:solidFill>
                  <a:schemeClr val="tx1"/>
                </a:solidFill>
              </a:rPr>
              <a:t>ОВЗ с нарушением речи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(диагнозы </a:t>
            </a:r>
            <a:r>
              <a:rPr lang="ru-RU" sz="2800" b="1" dirty="0" smtClean="0">
                <a:solidFill>
                  <a:schemeClr val="tx1"/>
                </a:solidFill>
              </a:rPr>
              <a:t>: ДЦП, </a:t>
            </a:r>
            <a:r>
              <a:rPr lang="ru-RU" sz="2800" b="1" dirty="0" smtClean="0">
                <a:solidFill>
                  <a:schemeClr val="tx1"/>
                </a:solidFill>
              </a:rPr>
              <a:t>ТНР, Заикание )</a:t>
            </a:r>
          </a:p>
          <a:p>
            <a:endParaRPr lang="ru-RU" sz="2800" dirty="0" smtClean="0"/>
          </a:p>
          <a:p>
            <a:endParaRPr lang="ru-RU" sz="2800" dirty="0"/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Логопед –Дефектолог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Пеструилова Светлана Олеговна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Нетрадиционные методики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 </a:t>
            </a:r>
            <a:r>
              <a:rPr lang="ru-RU" dirty="0" smtClean="0"/>
              <a:t>.</a:t>
            </a:r>
            <a:r>
              <a:rPr lang="ru-RU" dirty="0" err="1" smtClean="0"/>
              <a:t>Сказкотерапия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ru-RU" dirty="0" err="1" smtClean="0"/>
              <a:t>Арт</a:t>
            </a:r>
            <a:r>
              <a:rPr lang="ru-RU" dirty="0" smtClean="0"/>
              <a:t> – терапия</a:t>
            </a:r>
          </a:p>
          <a:p>
            <a:r>
              <a:rPr lang="ru-RU" dirty="0" smtClean="0"/>
              <a:t>3. Песочная терапия</a:t>
            </a:r>
          </a:p>
          <a:p>
            <a:r>
              <a:rPr lang="ru-RU" dirty="0" smtClean="0"/>
              <a:t>4. Психотерапия</a:t>
            </a:r>
          </a:p>
          <a:p>
            <a:r>
              <a:rPr lang="ru-RU" dirty="0" smtClean="0"/>
              <a:t>5. Музыкотерапия</a:t>
            </a:r>
            <a:r>
              <a:rPr lang="ru-RU" dirty="0" smtClean="0"/>
              <a:t> </a:t>
            </a:r>
          </a:p>
          <a:p>
            <a:r>
              <a:rPr lang="ru-RU" dirty="0" smtClean="0"/>
              <a:t>6. Аутогенные </a:t>
            </a:r>
            <a:r>
              <a:rPr lang="ru-RU" dirty="0" err="1" smtClean="0"/>
              <a:t>тренеровки</a:t>
            </a:r>
            <a:endParaRPr lang="ru-RU" dirty="0" smtClean="0"/>
          </a:p>
          <a:p>
            <a:r>
              <a:rPr lang="ru-RU" dirty="0" smtClean="0"/>
              <a:t>7. </a:t>
            </a:r>
            <a:r>
              <a:rPr lang="ru-RU" dirty="0" err="1" smtClean="0"/>
              <a:t>Смехотерапия</a:t>
            </a:r>
            <a:endParaRPr lang="ru-RU" dirty="0" smtClean="0"/>
          </a:p>
          <a:p>
            <a:r>
              <a:rPr lang="ru-RU" dirty="0" smtClean="0"/>
              <a:t>8. </a:t>
            </a:r>
            <a:r>
              <a:rPr lang="ru-RU" dirty="0" err="1" smtClean="0"/>
              <a:t>Танцтерапия</a:t>
            </a:r>
            <a:endParaRPr lang="ru-RU" dirty="0" smtClean="0"/>
          </a:p>
          <a:p>
            <a:r>
              <a:rPr lang="ru-RU" dirty="0" smtClean="0"/>
              <a:t>9. </a:t>
            </a:r>
            <a:r>
              <a:rPr lang="ru-RU" dirty="0" err="1" smtClean="0"/>
              <a:t>Цветотерапия</a:t>
            </a:r>
            <a:endParaRPr lang="ru-RU" dirty="0" smtClean="0"/>
          </a:p>
          <a:p>
            <a:r>
              <a:rPr lang="ru-RU" dirty="0" smtClean="0"/>
              <a:t>10.</a:t>
            </a:r>
            <a:r>
              <a:rPr lang="ru-RU" dirty="0"/>
              <a:t> </a:t>
            </a:r>
            <a:r>
              <a:rPr lang="ru-RU" dirty="0" err="1" smtClean="0"/>
              <a:t>Фитотерапия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Учебно-методические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</a:rPr>
              <a:t>Для работы с детьми с </a:t>
            </a:r>
            <a:r>
              <a:rPr lang="ru-RU" dirty="0" smtClean="0">
                <a:latin typeface="Times New Roman" pitchFamily="18" charset="0"/>
              </a:rPr>
              <a:t>ОВЗ </a:t>
            </a:r>
            <a:r>
              <a:rPr lang="ru-RU" dirty="0" smtClean="0">
                <a:latin typeface="Times New Roman" pitchFamily="18" charset="0"/>
              </a:rPr>
              <a:t>необходимо пользоваться специально разработанными </a:t>
            </a:r>
            <a:r>
              <a:rPr lang="ru-RU" b="1" dirty="0" smtClean="0">
                <a:latin typeface="Times New Roman" pitchFamily="18" charset="0"/>
              </a:rPr>
              <a:t>учебно-методическими материалами</a:t>
            </a:r>
            <a:r>
              <a:rPr lang="ru-RU" dirty="0" smtClean="0">
                <a:latin typeface="Times New Roman" pitchFamily="18" charset="0"/>
              </a:rPr>
              <a:t>:</a:t>
            </a:r>
            <a:endParaRPr lang="ru-RU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b="1" dirty="0" err="1" smtClean="0">
                <a:latin typeface="Times New Roman" pitchFamily="18" charset="0"/>
              </a:rPr>
              <a:t>Тригер</a:t>
            </a:r>
            <a:r>
              <a:rPr lang="ru-RU" b="1" dirty="0" smtClean="0">
                <a:latin typeface="Times New Roman" pitchFamily="18" charset="0"/>
              </a:rPr>
              <a:t> Р.Д. Подготовка к обучению грамоте.</a:t>
            </a:r>
            <a:r>
              <a:rPr lang="ru-RU" dirty="0" smtClean="0">
                <a:latin typeface="Times New Roman" pitchFamily="18" charset="0"/>
              </a:rPr>
              <a:t> Пособие для учителя. – Смоленск, АССОЦИАЦИЯ XXI ВЕК,  2000.</a:t>
            </a:r>
            <a:endParaRPr lang="ru-RU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b="1" dirty="0" err="1" smtClean="0">
                <a:latin typeface="Times New Roman" pitchFamily="18" charset="0"/>
              </a:rPr>
              <a:t>Тригер</a:t>
            </a:r>
            <a:r>
              <a:rPr lang="ru-RU" b="1" dirty="0" smtClean="0">
                <a:latin typeface="Times New Roman" pitchFamily="18" charset="0"/>
              </a:rPr>
              <a:t> Р.Д., Владимирова Е.В., Мещерякова Т.А. Я учусь писать.</a:t>
            </a:r>
            <a:r>
              <a:rPr lang="ru-RU" dirty="0" smtClean="0">
                <a:latin typeface="Times New Roman" pitchFamily="18" charset="0"/>
              </a:rPr>
              <a:t> Учебник-тетрадь. — Смоленск, АССОЦИАЦИЯ XXI ВЕК, 2000.</a:t>
            </a:r>
            <a:endParaRPr lang="ru-RU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b="1" dirty="0" err="1" smtClean="0">
                <a:latin typeface="Times New Roman" pitchFamily="18" charset="0"/>
              </a:rPr>
              <a:t>Тригер</a:t>
            </a:r>
            <a:r>
              <a:rPr lang="ru-RU" b="1" dirty="0" smtClean="0">
                <a:latin typeface="Times New Roman" pitchFamily="18" charset="0"/>
              </a:rPr>
              <a:t> Р.Д., Владимирова Е.В.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Звуки речи, слова, предложения – что это? </a:t>
            </a:r>
            <a:r>
              <a:rPr lang="ru-RU" dirty="0" smtClean="0">
                <a:latin typeface="Times New Roman" pitchFamily="18" charset="0"/>
              </a:rPr>
              <a:t>(в трех частях). Учебник-тетрадь для подготовки детей к обучению грамоте.  – Смоленск, АССОЦИАЦИЯ XXI ВЕК, 2000.</a:t>
            </a:r>
            <a:endParaRPr lang="ru-RU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</a:rPr>
              <a:t>Шевченко С.Г., Капустина Г.М.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Предметы вокруг нас.</a:t>
            </a:r>
            <a:r>
              <a:rPr lang="ru-RU" dirty="0" smtClean="0">
                <a:latin typeface="Times New Roman" pitchFamily="18" charset="0"/>
              </a:rPr>
              <a:t> Пособие для индивидуальных и групповых коррекционных занятий. – Смоленск, АССОЦИАЦИЯ XXI ВЕК, 2000.</a:t>
            </a:r>
            <a:endParaRPr lang="ru-RU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</a:rPr>
              <a:t>Шевченко С.Г. Природа и мы. </a:t>
            </a:r>
            <a:r>
              <a:rPr lang="ru-RU" dirty="0" smtClean="0">
                <a:latin typeface="Times New Roman" pitchFamily="18" charset="0"/>
              </a:rPr>
              <a:t>Методические рекомендации для ознакомления детей с окружающем миром и развития речи. – Смоленск, АССОЦИАЦИЯ XXI ВЕК,  2000.</a:t>
            </a:r>
            <a:endParaRPr lang="ru-RU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</a:rPr>
              <a:t>Шевченко С.Г Природа и мы.</a:t>
            </a:r>
            <a:r>
              <a:rPr lang="ru-RU" dirty="0" smtClean="0">
                <a:latin typeface="Times New Roman" pitchFamily="18" charset="0"/>
              </a:rPr>
              <a:t> Тетрадь с печатной основой. – Смоленск, АССОЦИАЦИЯ XXI ВЕК,  2000.</a:t>
            </a:r>
            <a:endParaRPr lang="ru-RU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</a:rPr>
              <a:t>Шевченко С.Г., Капустина Г.М.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Предметы вокруг нас.</a:t>
            </a:r>
            <a:r>
              <a:rPr lang="ru-RU" dirty="0" smtClean="0">
                <a:latin typeface="Times New Roman" pitchFamily="18" charset="0"/>
              </a:rPr>
              <a:t> Тетради с печатной основой. – Смоленск, АССОЦИАЦИЯ XXI ВЕК, 2000.</a:t>
            </a:r>
          </a:p>
          <a:p>
            <a:pPr algn="just">
              <a:lnSpc>
                <a:spcPct val="80000"/>
              </a:lnSpc>
            </a:pPr>
            <a:endParaRPr lang="ru-RU" dirty="0" smtClean="0"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УДАЧИ   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ВАМ!</a:t>
            </a:r>
            <a:b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СПАСИБО 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ВНИМАНИЕ 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Согласно Федеральному государственному образовательному стандарту дошкольного образования (ФГОС ДО) «речевое развитие» включает: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владение речью как средством общения и культуры;</a:t>
            </a:r>
            <a:br>
              <a:rPr lang="ru-RU" dirty="0" smtClean="0"/>
            </a:br>
            <a:r>
              <a:rPr lang="ru-RU" dirty="0" smtClean="0"/>
              <a:t>• обогащение активного словаря;</a:t>
            </a:r>
            <a:br>
              <a:rPr lang="ru-RU" dirty="0" smtClean="0"/>
            </a:br>
            <a:r>
              <a:rPr lang="ru-RU" dirty="0" smtClean="0"/>
              <a:t>• развитие связной, грамматически правильной диалогической и монологической речи;</a:t>
            </a:r>
            <a:br>
              <a:rPr lang="ru-RU" dirty="0" smtClean="0"/>
            </a:br>
            <a:r>
              <a:rPr lang="ru-RU" dirty="0" smtClean="0"/>
              <a:t>• развитие речевого творчества;</a:t>
            </a:r>
            <a:br>
              <a:rPr lang="ru-RU" dirty="0" smtClean="0"/>
            </a:br>
            <a:r>
              <a:rPr lang="ru-RU" dirty="0" smtClean="0"/>
              <a:t>• развитие звуковой и интонационной культуры речи, фонематического слуха;</a:t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dirty="0" smtClean="0"/>
              <a:t>знакомство с книжной культурой, детской литературой, понимание на слух текстов различных жанров детской литературы;</a:t>
            </a:r>
            <a:br>
              <a:rPr lang="ru-RU" dirty="0" smtClean="0"/>
            </a:br>
            <a:r>
              <a:rPr lang="ru-RU" dirty="0" smtClean="0"/>
              <a:t>• формирование звуковой аналитико-синтетической активности как предпосылки обучения грамоте.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технологии развивающего </a:t>
            </a:r>
            <a:r>
              <a:rPr lang="ru-RU" dirty="0" smtClean="0"/>
              <a:t>обучения: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технологии проблемного обучения,</a:t>
            </a:r>
            <a:br>
              <a:rPr lang="ru-RU" dirty="0" smtClean="0"/>
            </a:br>
            <a:r>
              <a:rPr lang="ru-RU" dirty="0" smtClean="0"/>
              <a:t>- игровые технологии,</a:t>
            </a:r>
            <a:br>
              <a:rPr lang="ru-RU" dirty="0" smtClean="0"/>
            </a:br>
            <a:r>
              <a:rPr lang="ru-RU" dirty="0" smtClean="0"/>
              <a:t>- информационные технологии,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</a:t>
            </a:r>
            <a:br>
              <a:rPr lang="ru-RU" dirty="0" smtClean="0"/>
            </a:br>
            <a:r>
              <a:rPr lang="ru-RU" dirty="0" smtClean="0"/>
              <a:t>- альтернативные технологии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	- проектная деятельность</a:t>
            </a:r>
          </a:p>
          <a:p>
            <a:pPr>
              <a:buNone/>
            </a:pPr>
            <a:r>
              <a:rPr lang="ru-RU" dirty="0" smtClean="0"/>
              <a:t>	- икт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Цель: определить возможности использования информационных технологий в работе с детьми, имеющими речевые нарушения.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1) на основе анализа научно-методической литературы охарактеризовать направления использования информационно-коммуникационных технологий в работе с детьми, имеющими речевые нарушения;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2) описать практический опыт применения информационных технологий в коррекционно-педагогическом процессе.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Методики для обучения детей с ОВЗ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Специальные методики для обучения детей с ОВЗ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Поэтапное разъяснение заданий.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Последовательное выполнение заданий.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Повторение учащимся инструкции к выполнению </a:t>
            </a:r>
            <a:r>
              <a:rPr lang="ru-RU" dirty="0" smtClean="0"/>
              <a:t>задания.</a:t>
            </a:r>
          </a:p>
          <a:p>
            <a:r>
              <a:rPr lang="ru-RU" dirty="0" smtClean="0"/>
              <a:t>Обеспечение </a:t>
            </a:r>
            <a:r>
              <a:rPr lang="ru-RU" dirty="0" err="1" smtClean="0"/>
              <a:t>аудио-визуальными</a:t>
            </a:r>
            <a:r>
              <a:rPr lang="ru-RU" dirty="0" smtClean="0"/>
              <a:t> техническими средствами обучения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Предоставление дополнительного времени для завершения задания. </a:t>
            </a:r>
            <a:r>
              <a:rPr lang="ru-RU" dirty="0" smtClean="0"/>
              <a:t>Предоставление </a:t>
            </a:r>
            <a:r>
              <a:rPr lang="ru-RU" dirty="0" smtClean="0"/>
              <a:t>дополнительного времени для сдачи домашнего </a:t>
            </a:r>
            <a:r>
              <a:rPr lang="ru-RU" dirty="0" smtClean="0"/>
              <a:t>задания.</a:t>
            </a:r>
          </a:p>
          <a:p>
            <a:r>
              <a:rPr lang="ru-RU" dirty="0" smtClean="0"/>
              <a:t>Использование </a:t>
            </a:r>
            <a:r>
              <a:rPr lang="ru-RU" dirty="0" smtClean="0"/>
              <a:t>листов с упражнениями, которые требуют минимального заполнения.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Обеспечение учащихся печатными копиями </a:t>
            </a:r>
            <a:r>
              <a:rPr lang="ru-RU" dirty="0" smtClean="0"/>
              <a:t>заданий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Индивидуальное оценивание ответов учащихся с ОВЗ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Использование индивидуальной шкалы оценок в соответствии с успехами и затраченными усилиями.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Разрешение переделать задание, с которым он не справился. </a:t>
            </a:r>
            <a:r>
              <a:rPr lang="ru-RU" dirty="0" smtClean="0"/>
              <a:t>Оценка </a:t>
            </a:r>
            <a:r>
              <a:rPr lang="ru-RU" dirty="0" smtClean="0"/>
              <a:t>переделанных работ.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Новые информационные 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r>
              <a:rPr lang="ru-RU" sz="1600" dirty="0" smtClean="0"/>
              <a:t>Организация образования лиц с ОВЗ на основе внедрения новых информационных технологий связана с реализацией следующих основных принципов компьютерного </a:t>
            </a:r>
            <a:r>
              <a:rPr lang="ru-RU" sz="1600" dirty="0" smtClean="0"/>
              <a:t>обучения</a:t>
            </a:r>
          </a:p>
          <a:p>
            <a:r>
              <a:rPr lang="ru-RU" sz="1600" dirty="0" smtClean="0"/>
              <a:t>1</a:t>
            </a:r>
            <a:r>
              <a:rPr lang="ru-RU" sz="1600" dirty="0" smtClean="0"/>
              <a:t>. Активизация самостоятельной познавательной деятельности учащихся, повышение ее эффективности и качества. Основой реализации данного принципа является применение инновационных методов обучения. Они позволяют создать открытую систему обучения, при которой обучающемуся предоставляется возможность выбора подходящей ему программы и технологии обучения. Данная особенность обусловлена необходимостью повышения адаптивности системы обучения к индивидуальным психофизическим особенностям ребенка с ОВЗ. При такой организации учебного процесса обучение становится гибким, не связанным с жестким учебным планом и обязательными аудиторными мероприятиями. </a:t>
            </a:r>
            <a:endParaRPr lang="ru-RU" sz="1600" dirty="0" smtClean="0"/>
          </a:p>
          <a:p>
            <a:r>
              <a:rPr lang="ru-RU" sz="1600" dirty="0" smtClean="0"/>
              <a:t>2</a:t>
            </a:r>
            <a:r>
              <a:rPr lang="ru-RU" sz="1600" dirty="0" smtClean="0"/>
              <a:t>. Интерактивность системы компьютерного обучения с использованием новых информационных технологий. Использование компьютерных средств обучения позволяет обучающемуся получать информацию вне зависимости от пространственных и временных ограничений, находиться в режиме постоянной консультации с различными источниками информации, осуществлять различные формы самоконтроля. Это в значительной мере способствует созданию условий для социальной реабилитации лиц с ОВЗ. </a:t>
            </a:r>
            <a:endParaRPr lang="ru-RU" sz="1600" dirty="0" smtClean="0"/>
          </a:p>
          <a:p>
            <a:r>
              <a:rPr lang="ru-RU" sz="1600" dirty="0" smtClean="0"/>
              <a:t>3</a:t>
            </a:r>
            <a:r>
              <a:rPr lang="ru-RU" sz="1600" dirty="0" smtClean="0"/>
              <a:t>. </a:t>
            </a:r>
            <a:r>
              <a:rPr lang="ru-RU" sz="1600" dirty="0" err="1" smtClean="0"/>
              <a:t>Мультимедийность</a:t>
            </a:r>
            <a:r>
              <a:rPr lang="ru-RU" sz="1600" dirty="0" smtClean="0"/>
              <a:t> компьютерных систем обучения. Организация обучения лиц с ОВЗ </a:t>
            </a:r>
            <a:r>
              <a:rPr lang="ru-RU" sz="1600" dirty="0" smtClean="0"/>
              <a:t>основана </a:t>
            </a:r>
            <a:r>
              <a:rPr lang="ru-RU" sz="1600" dirty="0" smtClean="0"/>
              <a:t>на возможности обеспечения </a:t>
            </a:r>
            <a:r>
              <a:rPr lang="ru-RU" sz="1600" dirty="0" err="1" smtClean="0"/>
              <a:t>мультимедийности</a:t>
            </a:r>
            <a:r>
              <a:rPr lang="ru-RU" sz="1600" dirty="0" smtClean="0"/>
              <a:t> компьютерных средств обучения, позволяющих активизировать компенсаторные механизмы </a:t>
            </a:r>
            <a:r>
              <a:rPr lang="ru-RU" sz="1600" dirty="0" smtClean="0"/>
              <a:t>обучающихся.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принципа 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Выделяют три основных принципа новой (компьютерной) информационной технологии:</a:t>
            </a:r>
          </a:p>
          <a:p>
            <a:endParaRPr lang="ru-RU" dirty="0" smtClean="0"/>
          </a:p>
          <a:p>
            <a:r>
              <a:rPr lang="ru-RU" dirty="0" smtClean="0"/>
              <a:t>-интерактивный (диалоговый) режим работы с компьютером;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интегрированность</a:t>
            </a:r>
            <a:r>
              <a:rPr lang="ru-RU" dirty="0" smtClean="0"/>
              <a:t> (стыковка, взаимосвязь) с другими программными продуктами;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-гибкость процесса изменения как данных, так и постановок задач.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ИКТ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Уроки </a:t>
            </a:r>
            <a:r>
              <a:rPr lang="ru-RU" dirty="0" smtClean="0"/>
              <a:t>с использованием ИКТ имеют большой потенциал для проведения коррекционной работы, направленной на концентрацию внимания, развитие мышления, воображения, мелкой моторики руки. Они решают следующие задачи: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 smtClean="0"/>
              <a:t>изучение компьютера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 smtClean="0"/>
              <a:t>коррекция психического здоровья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 smtClean="0"/>
              <a:t>индивидуализация и дифференциация </a:t>
            </a:r>
            <a:r>
              <a:rPr lang="ru-RU" dirty="0" smtClean="0"/>
              <a:t>обучения</a:t>
            </a:r>
          </a:p>
          <a:p>
            <a:r>
              <a:rPr lang="ru-RU" dirty="0" smtClean="0"/>
              <a:t> </a:t>
            </a:r>
            <a:r>
              <a:rPr lang="ru-RU" dirty="0" smtClean="0"/>
              <a:t>• повышение эффективности </a:t>
            </a:r>
            <a:r>
              <a:rPr lang="ru-RU" dirty="0" smtClean="0"/>
              <a:t>обучения</a:t>
            </a:r>
          </a:p>
          <a:p>
            <a:r>
              <a:rPr lang="ru-RU" dirty="0" smtClean="0"/>
              <a:t> </a:t>
            </a:r>
            <a:r>
              <a:rPr lang="ru-RU" dirty="0" smtClean="0"/>
              <a:t>• интеграция детей в информационное общество.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Таким </a:t>
            </a:r>
            <a:r>
              <a:rPr lang="ru-RU" dirty="0" smtClean="0"/>
              <a:t>образом, можно сделать вывод о том, что реализация возможностей современных информационных технологий расширяет спектр видов учебной деятельности, позволяет совершенствовать существующие и порождает новые организационные формы и методы обучения. Урок с использованием современных информационных технологий </a:t>
            </a:r>
            <a:r>
              <a:rPr lang="ru-RU" dirty="0" smtClean="0"/>
              <a:t> </a:t>
            </a:r>
            <a:r>
              <a:rPr lang="ru-RU" dirty="0" smtClean="0"/>
              <a:t>способствует решению одной из основных задач коррекционного воспитания – развитию индивидуальности ученика, его способностей ориентироваться и адаптироваться в современном обществе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787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r>
              <a:rPr lang="ru-RU" sz="2000" dirty="0" smtClean="0"/>
              <a:t> в работе логопеда могут быть использованы следующие специализированные программы: </a:t>
            </a:r>
            <a:endParaRPr lang="ru-RU" sz="2000" dirty="0" smtClean="0"/>
          </a:p>
          <a:p>
            <a:r>
              <a:rPr lang="ru-RU" sz="2000" dirty="0" smtClean="0"/>
              <a:t>БОС</a:t>
            </a:r>
            <a:r>
              <a:rPr lang="ru-RU" sz="2000" dirty="0" smtClean="0"/>
              <a:t>, «Видимая речь</a:t>
            </a:r>
            <a:r>
              <a:rPr lang="ru-RU" sz="2000" dirty="0" smtClean="0"/>
              <a:t>»,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«Демосфен»,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 smtClean="0"/>
              <a:t>Звуковой анализ слов»,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 smtClean="0"/>
              <a:t>Грамотей, «Мир звуков и слов», ресурсы глобальной компьютерной сети Интернет, презентации, обучающего и игрового характера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«Слышим звуки»</a:t>
            </a:r>
            <a:endParaRPr lang="ru-RU" sz="2000" dirty="0" smtClean="0"/>
          </a:p>
          <a:p>
            <a:endParaRPr lang="ru-RU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795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 Автономное Образовательное Учреждение  Средняя Общеобразовательная  Школа №12 имени Маршала Жукова</vt:lpstr>
      <vt:lpstr>Слайд 2</vt:lpstr>
      <vt:lpstr>Технологии</vt:lpstr>
      <vt:lpstr>Цели и задачи</vt:lpstr>
      <vt:lpstr>Методики для обучения детей с ОВЗ</vt:lpstr>
      <vt:lpstr>Новые информационные технологии</vt:lpstr>
      <vt:lpstr>Три принципа ИКТ</vt:lpstr>
      <vt:lpstr>Использование ИКТ </vt:lpstr>
      <vt:lpstr>Программы</vt:lpstr>
      <vt:lpstr>Нетрадиционные методики</vt:lpstr>
      <vt:lpstr>Учебно-методические материалы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Апельсин</dc:creator>
  <cp:lastModifiedBy>Апельсин</cp:lastModifiedBy>
  <cp:revision>59</cp:revision>
  <dcterms:created xsi:type="dcterms:W3CDTF">2019-04-24T17:07:45Z</dcterms:created>
  <dcterms:modified xsi:type="dcterms:W3CDTF">2019-04-25T20:37:52Z</dcterms:modified>
</cp:coreProperties>
</file>