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57" r:id="rId4"/>
    <p:sldId id="264" r:id="rId5"/>
    <p:sldId id="263" r:id="rId6"/>
    <p:sldId id="265" r:id="rId7"/>
    <p:sldId id="260" r:id="rId8"/>
    <p:sldId id="267" r:id="rId9"/>
    <p:sldId id="266" r:id="rId10"/>
    <p:sldId id="268" r:id="rId11"/>
    <p:sldId id="269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6600FF"/>
    <a:srgbClr val="CC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97" autoAdjust="0"/>
    <p:restoredTop sz="86437" autoAdjust="0"/>
  </p:normalViewPr>
  <p:slideViewPr>
    <p:cSldViewPr>
      <p:cViewPr varScale="1">
        <p:scale>
          <a:sx n="66" d="100"/>
          <a:sy n="66" d="100"/>
        </p:scale>
        <p:origin x="8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Ёлки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Кто ставит ветку ёлки.</c:v>
                </c:pt>
                <c:pt idx="1">
                  <c:v>Кто не ставит ёлки.</c:v>
                </c:pt>
                <c:pt idx="2">
                  <c:v>Кто ставит ёлки.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3.2</c:v>
                </c:pt>
                <c:pt idx="1">
                  <c:v>1.4</c:v>
                </c:pt>
                <c:pt idx="2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6445598814037132"/>
          <c:y val="0.13019892983997719"/>
          <c:w val="0.31856870321765335"/>
          <c:h val="0.8698010701600228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3DC090-CEED-4667-8B0F-B611753F748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A8C8F2-FAFB-483F-A9E3-1099527EDC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3;&#1077;&#1082;&#1089;&#1072;&#1085;&#1076;&#1088;\Desktop\&#1087;&#1077;&#1089;&#1085;&#1080;%20&#1089;%20&#1082;&#1072;&#1085;&#1090;&#1072;&#1082;&#1090;&#1072;\&#1050;&#1083;&#1072;&#1089;&#1080;&#1082;&#1072;%20&#1084;&#1091;&#1088;&#1072;&#1078;&#1082;&#1080;%20&#1087;&#1086;%20&#1082;&#1086;&#1078;&#1077;\&#1050;&#1083;&#1072;&#1089;&#1080;&#1082;&#1072;%20&#1084;&#1091;&#1088;&#1072;&#1078;&#1082;&#1080;%20&#1087;&#1086;%20&#1082;&#1086;&#1078;&#1077;%20-%20&#1084;&#1086;&#1103;%20&#1083;&#1102;&#1073;&#1080;&#1084;&#1072;&#1103;%20&#1087;&#1088;&#1086;&#1089;&#1090;&#1086;%20&#1073;&#1086;&#1079;&#1087;&#1086;&#1076;&#1086;&#1073;&#1085;&#1086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5%D0%B2%D0%BE%D0%B9%D0%BD%D1%8B%D0%B5" TargetMode="External"/><Relationship Id="rId13" Type="http://schemas.openxmlformats.org/officeDocument/2006/relationships/hyperlink" Target="http://ru.wikipedia.org/wiki/%D0%93%D0%B8%D1%80%D0%BB%D1%8F%D0%BD%D0%B4%D0%B0" TargetMode="External"/><Relationship Id="rId3" Type="http://schemas.openxmlformats.org/officeDocument/2006/relationships/hyperlink" Target="http://ru.wikipedia.org/wiki/%D0%9F%D1%80%D0%B0%D0%B7%D0%B4%D0%BD%D0%B8%D0%BA" TargetMode="External"/><Relationship Id="rId7" Type="http://schemas.openxmlformats.org/officeDocument/2006/relationships/hyperlink" Target="http://ru.wikipedia.org/wiki/%D0%A0%D0%BE%D1%81%D1%81%D0%B8%D1%8F" TargetMode="External"/><Relationship Id="rId12" Type="http://schemas.openxmlformats.org/officeDocument/2006/relationships/hyperlink" Target="http://ru.wikipedia.org/wiki/%D0%98%D0%BC%D0%B8%D1%82%D0%B0%D1%86%D0%B8%D1%8F" TargetMode="External"/><Relationship Id="rId2" Type="http://schemas.openxmlformats.org/officeDocument/2006/relationships/hyperlink" Target="http://ru.wikipedia.org/wiki/%D0%90%D1%82%D1%80%D0%B8%D0%B1%D1%83%D1%82" TargetMode="Externa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0%B5%D1%80%D0%BC%D0%B0%D0%BD%D0%B8%D1%8F" TargetMode="External"/><Relationship Id="rId11" Type="http://schemas.openxmlformats.org/officeDocument/2006/relationships/hyperlink" Target="http://ru.wikipedia.org/wiki/%D0%A1%D0%BE%D1%81%D0%BD%D0%B0" TargetMode="External"/><Relationship Id="rId5" Type="http://schemas.openxmlformats.org/officeDocument/2006/relationships/hyperlink" Target="http://ru.wikipedia.org/wiki/%D0%9D%D0%BE%D0%B2%D1%8B%D0%B9_%D0%B3%D0%BE%D0%B4" TargetMode="External"/><Relationship Id="rId15" Type="http://schemas.openxmlformats.org/officeDocument/2006/relationships/hyperlink" Target="http://ru.wikipedia.org/wiki/%D0%A1%D0%B2%D0%B5%D1%87%D0%B0" TargetMode="External"/><Relationship Id="rId10" Type="http://schemas.openxmlformats.org/officeDocument/2006/relationships/hyperlink" Target="http://ru.wikipedia.org/wiki/%D0%9F%D0%B8%D1%85%D1%82%D0%B0" TargetMode="External"/><Relationship Id="rId4" Type="http://schemas.openxmlformats.org/officeDocument/2006/relationships/hyperlink" Target="http://ru.wikipedia.org/wiki/%D0%A0%D0%BE%D0%B6%D0%B4%D0%B5%D1%81%D1%82%D0%B2%D0%BE" TargetMode="External"/><Relationship Id="rId9" Type="http://schemas.openxmlformats.org/officeDocument/2006/relationships/hyperlink" Target="http://ru.wikipedia.org/wiki/%D0%95%D0%BB%D1%8C" TargetMode="External"/><Relationship Id="rId14" Type="http://schemas.openxmlformats.org/officeDocument/2006/relationships/hyperlink" Target="http://ru.wikipedia.org/wiki/%D0%81%D0%BB%D0%BE%D1%87%D0%BD%D0%B0%D1%8F_%D0%B8%D0%B3%D1%80%D1%83%D1%88%D0%BA%D0%B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hyperlink" Target="http://ru.wikipedia.org/wiki/%D0%92%D0%B8%D1%84%D0%BB%D0%B5%D0%B5%D0%BC%D1%81%D0%BA%D0%B0%D1%8F_%D0%B7%D0%B2%D0%B5%D0%B7%D0%B4%D0%B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Живая Ель  </a:t>
            </a:r>
            <a:endParaRPr lang="ru-RU" i="1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Александр\AppData\Local\Microsoft\Windows\Temporary Internet Files\Content.IE5\MYYDOO8L\MC90023941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2714644" cy="3500438"/>
          </a:xfrm>
          <a:prstGeom prst="rect">
            <a:avLst/>
          </a:prstGeom>
          <a:noFill/>
        </p:spPr>
      </p:pic>
      <p:pic>
        <p:nvPicPr>
          <p:cNvPr id="8" name="Класика муражки по коже - моя любимая просто бозподоб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44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Ёлки это Живое!!! 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6600FF"/>
                </a:solidFill>
              </a:rPr>
              <a:t>Многие ли помнят об этом? Уже установлено, что живые растения и деревья способны ощущать боль и реагировать на нее… Человек же безжалостно выбрасывает деревце не только из своей комнаты, но и из жизни. Дети ощущают это лучше, чем взрослые, многие жалеют, даже плачут о ёлочке, так украсившей их Новый Год.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6600FF"/>
                </a:solidFill>
              </a:rPr>
              <a:t>Часть взрослых эту проблему решила, покупая ёлки синтетические, из нефти, лишь бы была зелёная и пушистая. Другие держат ёлочку в доме чуть не до лета, поливая её, как цветок, и торжественно провожая. Другие ёлочку выращивают в горшке, потом в ведре или бочонке, а потом высаживают в землю.</a:t>
            </a:r>
            <a:endParaRPr lang="ru-RU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       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 </a:t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12_elki_mus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00174"/>
            <a:ext cx="8072462" cy="494232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62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 не забывайте Что Ёлки тоже живые и они все чувствуют!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андр\AppData\Local\Microsoft\Windows\Temporary Internet Files\Content.IE5\XDMY0MKQ\MC90039644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7196" y="3071810"/>
            <a:ext cx="3801032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449685">
            <a:off x="778205" y="1239280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sz="8000" dirty="0" smtClean="0">
                <a:solidFill>
                  <a:srgbClr val="92D050"/>
                </a:solidFill>
              </a:rPr>
              <a:t>Спасибо за внимание!!!</a:t>
            </a:r>
            <a:endParaRPr lang="ru-RU" sz="8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Проблема вырубки елей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b_165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2214554"/>
            <a:ext cx="5143536" cy="3643338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62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6600FF"/>
                </a:solidFill>
              </a:rPr>
              <a:t>Ёлки растут на специальных делянках, для вырубки именно под Новый год предназначенных. Растут они лет 5-6, потом их рубят и снова делянку засаживают. Вот эти елки жалко- росли-росли и никому не пригодились, засохнут и будут выброшены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</a:t>
            </a:r>
            <a:endParaRPr lang="ru-RU" sz="2800" dirty="0">
              <a:solidFill>
                <a:srgbClr val="6600FF"/>
              </a:solidFill>
            </a:endParaRPr>
          </a:p>
        </p:txBody>
      </p:sp>
      <p:pic>
        <p:nvPicPr>
          <p:cNvPr id="5" name="Рисунок 4" descr="04-DSC004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3286124"/>
            <a:ext cx="3643338" cy="3571876"/>
          </a:xfrm>
          <a:prstGeom prst="rect">
            <a:avLst/>
          </a:prstGeom>
        </p:spPr>
      </p:pic>
      <p:pic>
        <p:nvPicPr>
          <p:cNvPr id="6" name="Рисунок 5" descr="elki_yapfiles.ru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286124"/>
            <a:ext cx="3357586" cy="3481388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3786182" y="4572008"/>
            <a:ext cx="121444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4929222"/>
          </a:xfrm>
        </p:spPr>
        <p:txBody>
          <a:bodyPr>
            <a:noAutofit/>
          </a:bodyPr>
          <a:lstStyle/>
          <a:p>
            <a:r>
              <a:rPr lang="ru-RU" sz="2600" b="1" dirty="0" err="1" smtClean="0">
                <a:solidFill>
                  <a:srgbClr val="6600FF"/>
                </a:solidFill>
              </a:rPr>
              <a:t>Нового́дняя</a:t>
            </a:r>
            <a:r>
              <a:rPr lang="ru-RU" sz="2600" b="1" dirty="0" smtClean="0">
                <a:solidFill>
                  <a:srgbClr val="6600FF"/>
                </a:solidFill>
              </a:rPr>
              <a:t> ёлка</a:t>
            </a:r>
            <a:r>
              <a:rPr lang="ru-RU" sz="2600" dirty="0" smtClean="0">
                <a:solidFill>
                  <a:srgbClr val="6600FF"/>
                </a:solidFill>
              </a:rPr>
              <a:t> (</a:t>
            </a:r>
            <a:r>
              <a:rPr lang="ru-RU" sz="2600" b="1" dirty="0" smtClean="0">
                <a:solidFill>
                  <a:srgbClr val="6600FF"/>
                </a:solidFill>
              </a:rPr>
              <a:t>Рождественская ёлка</a:t>
            </a:r>
            <a:r>
              <a:rPr lang="ru-RU" sz="2600" dirty="0" smtClean="0">
                <a:solidFill>
                  <a:srgbClr val="6600FF"/>
                </a:solidFill>
              </a:rPr>
              <a:t>) — традиционный </a:t>
            </a:r>
            <a:r>
              <a:rPr lang="ru-RU" sz="2600" dirty="0" smtClean="0">
                <a:solidFill>
                  <a:srgbClr val="6600FF"/>
                </a:solidFill>
                <a:hlinkClick r:id="rId2" tooltip="Атрибут"/>
              </a:rPr>
              <a:t>атрибут</a:t>
            </a:r>
            <a:r>
              <a:rPr lang="ru-RU" sz="2600" dirty="0" smtClean="0">
                <a:solidFill>
                  <a:srgbClr val="6600FF"/>
                </a:solidFill>
              </a:rPr>
              <a:t> </a:t>
            </a:r>
            <a:r>
              <a:rPr lang="ru-RU" sz="2600" dirty="0" smtClean="0">
                <a:solidFill>
                  <a:srgbClr val="6600FF"/>
                </a:solidFill>
                <a:hlinkClick r:id="rId3" tooltip="Праздник"/>
              </a:rPr>
              <a:t>празднования</a:t>
            </a:r>
            <a:r>
              <a:rPr lang="ru-RU" sz="2600" dirty="0" smtClean="0">
                <a:solidFill>
                  <a:srgbClr val="6600FF"/>
                </a:solidFill>
              </a:rPr>
              <a:t> </a:t>
            </a:r>
            <a:r>
              <a:rPr lang="ru-RU" sz="2600" dirty="0" smtClean="0">
                <a:solidFill>
                  <a:srgbClr val="6600FF"/>
                </a:solidFill>
                <a:hlinkClick r:id="rId4" tooltip="Рождество"/>
              </a:rPr>
              <a:t>Рождества</a:t>
            </a:r>
            <a:r>
              <a:rPr lang="ru-RU" sz="2600" dirty="0" smtClean="0">
                <a:solidFill>
                  <a:srgbClr val="6600FF"/>
                </a:solidFill>
              </a:rPr>
              <a:t> и </a:t>
            </a:r>
            <a:r>
              <a:rPr lang="ru-RU" sz="2600" dirty="0" smtClean="0">
                <a:solidFill>
                  <a:srgbClr val="6600FF"/>
                </a:solidFill>
                <a:hlinkClick r:id="rId5" tooltip="Новый год"/>
              </a:rPr>
              <a:t>Нового года</a:t>
            </a:r>
            <a:r>
              <a:rPr lang="ru-RU" sz="2600" dirty="0" smtClean="0">
                <a:solidFill>
                  <a:srgbClr val="6600FF"/>
                </a:solidFill>
              </a:rPr>
              <a:t> во многих странах мира. Возник в средневековой </a:t>
            </a:r>
            <a:r>
              <a:rPr lang="ru-RU" sz="2600" dirty="0" smtClean="0">
                <a:solidFill>
                  <a:srgbClr val="6600FF"/>
                </a:solidFill>
                <a:hlinkClick r:id="rId6" tooltip="Германия"/>
              </a:rPr>
              <a:t>германской</a:t>
            </a:r>
            <a:r>
              <a:rPr lang="ru-RU" sz="2600" dirty="0" smtClean="0">
                <a:solidFill>
                  <a:srgbClr val="6600FF"/>
                </a:solidFill>
              </a:rPr>
              <a:t> традиции, а с XIX века получил популярность в </a:t>
            </a:r>
            <a:r>
              <a:rPr lang="ru-RU" sz="2600" dirty="0" smtClean="0">
                <a:solidFill>
                  <a:srgbClr val="6600FF"/>
                </a:solidFill>
                <a:hlinkClick r:id="rId7" tooltip="Россия"/>
              </a:rPr>
              <a:t>России</a:t>
            </a:r>
            <a:r>
              <a:rPr lang="ru-RU" sz="2600" dirty="0" smtClean="0">
                <a:solidFill>
                  <a:srgbClr val="6600FF"/>
                </a:solidFill>
              </a:rPr>
              <a:t>, англосаксонском мире и многих других странах. Новогодняя ёлка представляет собой </a:t>
            </a:r>
            <a:r>
              <a:rPr lang="ru-RU" sz="2600" dirty="0" smtClean="0">
                <a:solidFill>
                  <a:srgbClr val="6600FF"/>
                </a:solidFill>
                <a:hlinkClick r:id="rId8" tooltip="Хвойные"/>
              </a:rPr>
              <a:t>хвойное</a:t>
            </a:r>
            <a:r>
              <a:rPr lang="ru-RU" sz="2600" dirty="0" smtClean="0">
                <a:solidFill>
                  <a:srgbClr val="6600FF"/>
                </a:solidFill>
              </a:rPr>
              <a:t> дерево (</a:t>
            </a:r>
            <a:r>
              <a:rPr lang="ru-RU" sz="2600" dirty="0" smtClean="0">
                <a:solidFill>
                  <a:srgbClr val="6600FF"/>
                </a:solidFill>
                <a:hlinkClick r:id="rId9" tooltip="Ель"/>
              </a:rPr>
              <a:t>ель</a:t>
            </a:r>
            <a:r>
              <a:rPr lang="ru-RU" sz="2600" dirty="0" smtClean="0">
                <a:solidFill>
                  <a:srgbClr val="6600FF"/>
                </a:solidFill>
              </a:rPr>
              <a:t>, </a:t>
            </a:r>
            <a:r>
              <a:rPr lang="ru-RU" sz="2600" dirty="0" smtClean="0">
                <a:solidFill>
                  <a:srgbClr val="6600FF"/>
                </a:solidFill>
                <a:hlinkClick r:id="rId10" tooltip="Пихта"/>
              </a:rPr>
              <a:t>пихта</a:t>
            </a:r>
            <a:r>
              <a:rPr lang="ru-RU" sz="2600" dirty="0" smtClean="0">
                <a:solidFill>
                  <a:srgbClr val="6600FF"/>
                </a:solidFill>
              </a:rPr>
              <a:t>, </a:t>
            </a:r>
            <a:r>
              <a:rPr lang="ru-RU" sz="2600" dirty="0" smtClean="0">
                <a:solidFill>
                  <a:srgbClr val="6600FF"/>
                </a:solidFill>
                <a:hlinkClick r:id="rId11" tooltip="Сосна"/>
              </a:rPr>
              <a:t>сосна</a:t>
            </a:r>
            <a:r>
              <a:rPr lang="ru-RU" sz="2600" dirty="0" smtClean="0">
                <a:solidFill>
                  <a:srgbClr val="6600FF"/>
                </a:solidFill>
              </a:rPr>
              <a:t>) или искусственную его </a:t>
            </a:r>
            <a:r>
              <a:rPr lang="ru-RU" sz="2600" dirty="0" smtClean="0">
                <a:solidFill>
                  <a:srgbClr val="6600FF"/>
                </a:solidFill>
                <a:hlinkClick r:id="rId12" tooltip="Имитация"/>
              </a:rPr>
              <a:t>имитацию</a:t>
            </a:r>
            <a:r>
              <a:rPr lang="ru-RU" sz="2600" dirty="0" smtClean="0">
                <a:solidFill>
                  <a:srgbClr val="6600FF"/>
                </a:solidFill>
              </a:rPr>
              <a:t>, украшенное </a:t>
            </a:r>
            <a:r>
              <a:rPr lang="ru-RU" sz="2600" dirty="0" smtClean="0">
                <a:solidFill>
                  <a:srgbClr val="6600FF"/>
                </a:solidFill>
                <a:hlinkClick r:id="rId13" tooltip="Гирлянда"/>
              </a:rPr>
              <a:t>гирляндами</a:t>
            </a:r>
            <a:r>
              <a:rPr lang="ru-RU" sz="2600" dirty="0" smtClean="0">
                <a:solidFill>
                  <a:srgbClr val="6600FF"/>
                </a:solidFill>
              </a:rPr>
              <a:t>, специальными </a:t>
            </a:r>
            <a:r>
              <a:rPr lang="ru-RU" sz="2600" dirty="0" smtClean="0">
                <a:solidFill>
                  <a:srgbClr val="6600FF"/>
                </a:solidFill>
                <a:hlinkClick r:id="rId14" tooltip="Ёлочная игрушка"/>
              </a:rPr>
              <a:t>ёлочными игрушками</a:t>
            </a:r>
            <a:r>
              <a:rPr lang="ru-RU" sz="2600" dirty="0" smtClean="0">
                <a:solidFill>
                  <a:srgbClr val="6600FF"/>
                </a:solidFill>
              </a:rPr>
              <a:t> и </a:t>
            </a:r>
            <a:r>
              <a:rPr lang="ru-RU" sz="2600" dirty="0" smtClean="0">
                <a:solidFill>
                  <a:srgbClr val="6600FF"/>
                </a:solidFill>
                <a:hlinkClick r:id="rId15" tooltip="Свеча"/>
              </a:rPr>
              <a:t>свечами</a:t>
            </a:r>
            <a:r>
              <a:rPr lang="ru-RU" sz="2600" dirty="0" smtClean="0">
                <a:solidFill>
                  <a:srgbClr val="6600FF"/>
                </a:solidFill>
              </a:rPr>
              <a:t> или лампочками. Устанавливается на время проведения праздника в домах и на улицах.</a:t>
            </a:r>
            <a:endParaRPr lang="ru-RU" sz="2600" dirty="0">
              <a:solidFill>
                <a:srgbClr val="66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142844" y="6357958"/>
            <a:ext cx="8229600" cy="14287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dirty="0"/>
          </a:p>
        </p:txBody>
      </p:sp>
      <p:pic>
        <p:nvPicPr>
          <p:cNvPr id="6" name="Содержимое 3" descr="i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29454" y="5143512"/>
            <a:ext cx="2095483" cy="1714488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2214554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785794"/>
            <a:ext cx="4257676" cy="553880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6600FF"/>
                </a:solidFill>
              </a:rPr>
              <a:t>История ёлочных украшений в России во многом отражает историю самой России. От сладостей и стеклянных шаров с </a:t>
            </a:r>
            <a:r>
              <a:rPr lang="ru-RU" dirty="0" smtClean="0">
                <a:solidFill>
                  <a:srgbClr val="6600FF"/>
                </a:solidFill>
                <a:hlinkClick r:id="rId2" tooltip="Вифлеемская звезда"/>
              </a:rPr>
              <a:t>Вифлеемской звездой</a:t>
            </a:r>
            <a:r>
              <a:rPr lang="ru-RU" dirty="0" smtClean="0">
                <a:solidFill>
                  <a:srgbClr val="6600FF"/>
                </a:solidFill>
              </a:rPr>
              <a:t> на верхушке к бумажным самолётам и красноармейцам и красной звезде наверху первых советских ёлок. Бумажные снежинки и шары из перегоревших лампочек у ёлок военных ле</a:t>
            </a:r>
            <a:r>
              <a:rPr lang="ru-RU" u="sng" dirty="0" smtClean="0">
                <a:solidFill>
                  <a:srgbClr val="6600FF"/>
                </a:solidFill>
              </a:rPr>
              <a:t>т.</a:t>
            </a:r>
            <a:endParaRPr lang="ru-RU" dirty="0">
              <a:solidFill>
                <a:srgbClr val="6600FF"/>
              </a:solidFill>
            </a:endParaRPr>
          </a:p>
        </p:txBody>
      </p:sp>
      <p:pic>
        <p:nvPicPr>
          <p:cNvPr id="2051" name="Picture 3" descr="C:\Users\Александр\AppData\Local\Microsoft\Windows\Temporary Internet Files\Content.IE5\BQ9IXJTY\MC90039682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571612"/>
            <a:ext cx="2963892" cy="3370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53606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12858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dirty="0" smtClean="0"/>
              <a:t>Каждый год мы наряжаем праздничную елку. Украшаем ее игрушками, зажигаем гирлянды, ставим под дерево подарки.</a:t>
            </a:r>
          </a:p>
          <a:p>
            <a:pPr algn="ctr"/>
            <a:r>
              <a:rPr lang="ru-RU" sz="2400" dirty="0" smtClean="0"/>
              <a:t>А потом что?</a:t>
            </a:r>
          </a:p>
          <a:p>
            <a:endParaRPr lang="ru-RU" dirty="0"/>
          </a:p>
        </p:txBody>
      </p:sp>
      <p:pic>
        <p:nvPicPr>
          <p:cNvPr id="4" name="Рисунок 3" descr="IMG_2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0240"/>
            <a:ext cx="9144000" cy="485776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>
                <a:solidFill>
                  <a:srgbClr val="6600FF"/>
                </a:solidFill>
              </a:rPr>
              <a:t>В Германии рождественские и новогодние ёлки собирают и отправляют в зоопарки – животные их едят, играют, спят на них, даже купаются с ними! Хвоя для них не только витаминная еда, но и целебная подстилка.</a:t>
            </a:r>
          </a:p>
          <a:p>
            <a:pPr fontAlgn="base"/>
            <a:r>
              <a:rPr lang="ru-RU" dirty="0" smtClean="0">
                <a:solidFill>
                  <a:srgbClr val="6600FF"/>
                </a:solidFill>
              </a:rPr>
              <a:t>Крупные ёлки можно распилить на доски, как делали с кремлёвскими ёлками. Некоторые наши умельцы делают прекрасную мебель, подбирая выброшенные ёлки. В Ставрополе горожанам в обмен на ёлки пообещали и выдали сотню пальм в горшках, а собранные ёлки увезли в горы в заповедник – на корм горным козлам. В Скандинавии новогодние ёлки идут на обогрев домов (10% домов отапливается ими!), из них делают мебель, в Германии – специальные ножи для масла, в Австрии – топливные брикеты, в Америке – бумагу, во многих странах – компост для городских парков… В загородном жилье из ёлки можно сделать полезную мульчу, присыпать щепками землю у деревьев и цветов, чтобы исчезли сорняки. Хвойные спилы удобны для дорожек и бордюров.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04088"/>
            <a:ext cx="4186238" cy="6153912"/>
          </a:xfrm>
        </p:spPr>
        <p:txBody>
          <a:bodyPr>
            <a:noAutofit/>
          </a:bodyPr>
          <a:lstStyle/>
          <a:p>
            <a:r>
              <a:rPr lang="ru-RU" sz="2300" dirty="0" smtClean="0">
                <a:solidFill>
                  <a:srgbClr val="6600FF"/>
                </a:solidFill>
              </a:rPr>
              <a:t>В 30-е годы XIX века елки ставились на праздник только в домах петербургских немцев. А публично в столице елки ставились только в 1852 году. К концу XIX века елки стали главным украшением и городских и деревенских домов и в XX веке были неотделимы от зимних праздников вплоть до 1918, когда из-за принадлежности украшенной елки к Рождеству (то есть к религии) она была запрещена на целых 17 лет (до 1935 года). И только в 1949 году 1 января стал нерабочим днем.</a:t>
            </a:r>
            <a:endParaRPr lang="ru-RU" sz="2300" dirty="0">
              <a:solidFill>
                <a:srgbClr val="66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0"/>
            <a:ext cx="8229600" cy="9287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2" descr="C:\Users\Александр\AppData\Local\Microsoft\Windows\Temporary Internet Files\Content.IE5\BQ9IXJTY\MP90044028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714356"/>
            <a:ext cx="4000496" cy="6143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489</Words>
  <Application>Microsoft Office PowerPoint</Application>
  <PresentationFormat>Экран (4:3)</PresentationFormat>
  <Paragraphs>18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Поток</vt:lpstr>
      <vt:lpstr>Живая Ель  </vt:lpstr>
      <vt:lpstr>Проблема вырубки елей</vt:lpstr>
      <vt:lpstr>Ёлки растут на специальных делянках, для вырубки именно под Новый год предназначенных. Растут они лет 5-6, потом их рубят и снова делянку засаживают. Вот эти елки жалко- росли-росли и никому не пригодились, засохнут и будут выброшены</vt:lpstr>
      <vt:lpstr>Нового́дняя ёлка (Рождественская ёлка) — традиционный атрибут празднования Рождества и Нового года во многих странах мира. Возник в средневековой германской традиции, а с XIX века получил популярность в России, англосаксонском мире и многих других странах. Новогодняя ёлка представляет собой хвойное дерево (ель, пихта, сосна) или искусственную его имитацию, украшенное гирляндами, специальными ёлочными игрушками и свечами или лампочками. Устанавливается на время проведения праздника в домах и на улицах.</vt:lpstr>
      <vt:lpstr>Презентация PowerPoint</vt:lpstr>
      <vt:lpstr>Презентация PowerPoint</vt:lpstr>
      <vt:lpstr>Презентация PowerPoint</vt:lpstr>
      <vt:lpstr>Презентация PowerPoint</vt:lpstr>
      <vt:lpstr>В 30-е годы XIX века елки ставились на праздник только в домах петербургских немцев. А публично в столице елки ставились только в 1852 году. К концу XIX века елки стали главным украшением и городских и деревенских домов и в XX веке были неотделимы от зимних праздников вплоть до 1918, когда из-за принадлежности украшенной елки к Рождеству (то есть к религии) она была запрещена на целых 17 лет (до 1935 года). И только в 1949 году 1 января стал нерабочим днем.</vt:lpstr>
      <vt:lpstr>Презентация PowerPoint</vt:lpstr>
      <vt:lpstr>            </vt:lpstr>
      <vt:lpstr>И не забывайте Что Ёлки тоже живые и они все чувствуют!</vt:lpstr>
      <vt:lpstr>Презентация PowerPoint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Живая Ель</dc:title>
  <dc:creator>Александр</dc:creator>
  <cp:lastModifiedBy>Саша</cp:lastModifiedBy>
  <cp:revision>14</cp:revision>
  <dcterms:created xsi:type="dcterms:W3CDTF">2013-01-17T10:54:18Z</dcterms:created>
  <dcterms:modified xsi:type="dcterms:W3CDTF">2023-02-06T16:15:43Z</dcterms:modified>
</cp:coreProperties>
</file>