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4"/>
  </p:handoutMasterIdLst>
  <p:sldIdLst>
    <p:sldId id="259" r:id="rId3"/>
    <p:sldId id="260" r:id="rId4"/>
    <p:sldId id="265" r:id="rId5"/>
    <p:sldId id="286" r:id="rId6"/>
    <p:sldId id="271" r:id="rId7"/>
    <p:sldId id="262" r:id="rId8"/>
    <p:sldId id="273" r:id="rId9"/>
    <p:sldId id="274" r:id="rId10"/>
    <p:sldId id="275" r:id="rId11"/>
    <p:sldId id="263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2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Calibri" panose="020F0502020204030204" charset="0"/>
                <a:cs typeface="Calibri" panose="020F050202020403020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Calibri" panose="020F0502020204030204" charset="0"/>
                <a:cs typeface="Calibri" panose="020F0502020204030204" charset="0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Calibri" panose="020F0502020204030204" charset="0"/>
                <a:cs typeface="Calibri" panose="020F050202020403020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Calibri" panose="020F0502020204030204" charset="0"/>
                <a:cs typeface="Calibri" panose="020F0502020204030204" charset="0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Calibri" panose="020F0502020204030204" charset="0"/>
        <a:cs typeface="Calibri" panose="020F050202020403020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Calibri" panose="020F0502020204030204" charset="0"/>
        <a:cs typeface="Calibri" panose="020F050202020403020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Calibri" panose="020F0502020204030204" charset="0"/>
        <a:cs typeface="Calibri" panose="020F050202020403020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Calibri" panose="020F0502020204030204" charset="0"/>
        <a:cs typeface="Calibri" panose="020F050202020403020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Calibri" panose="020F0502020204030204" charset="0"/>
        <a:cs typeface="Calibri" panose="020F050202020403020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34925" y="4345305"/>
            <a:ext cx="12235815" cy="2608580"/>
            <a:chOff x="-55" y="6843"/>
            <a:chExt cx="19269" cy="4108"/>
          </a:xfrm>
        </p:grpSpPr>
        <p:pic>
          <p:nvPicPr>
            <p:cNvPr id="8" name="图片 7" descr="2"/>
            <p:cNvPicPr>
              <a:picLocks noChangeAspect="1"/>
            </p:cNvPicPr>
            <p:nvPr/>
          </p:nvPicPr>
          <p:blipFill>
            <a:blip r:embed="rId2"/>
            <a:srcRect l="18487" t="14021" r="44742" b="3693"/>
            <a:stretch>
              <a:fillRect/>
            </a:stretch>
          </p:blipFill>
          <p:spPr>
            <a:xfrm rot="16200000">
              <a:off x="10768" y="2505"/>
              <a:ext cx="4109" cy="12785"/>
            </a:xfrm>
            <a:prstGeom prst="rect">
              <a:avLst/>
            </a:prstGeom>
          </p:spPr>
        </p:pic>
        <p:pic>
          <p:nvPicPr>
            <p:cNvPr id="9" name="图片 8" descr="2"/>
            <p:cNvPicPr>
              <a:picLocks noChangeAspect="1"/>
            </p:cNvPicPr>
            <p:nvPr/>
          </p:nvPicPr>
          <p:blipFill>
            <a:blip r:embed="rId2"/>
            <a:srcRect l="18487" t="14021" r="44742" b="43983"/>
            <a:stretch>
              <a:fillRect/>
            </a:stretch>
          </p:blipFill>
          <p:spPr>
            <a:xfrm rot="5400000" flipH="1">
              <a:off x="1153" y="5635"/>
              <a:ext cx="4109" cy="6525"/>
            </a:xfrm>
            <a:prstGeom prst="rect">
              <a:avLst/>
            </a:prstGeom>
          </p:spPr>
        </p:pic>
      </p:grpSp>
      <p:pic>
        <p:nvPicPr>
          <p:cNvPr id="7" name="图片 6" descr="1"/>
          <p:cNvPicPr>
            <a:picLocks noChangeAspect="1"/>
          </p:cNvPicPr>
          <p:nvPr userDrawn="1"/>
        </p:nvPicPr>
        <p:blipFill>
          <a:blip r:embed="rId3"/>
          <a:srcRect l="8655" t="4324" r="8067" b="3801"/>
          <a:stretch>
            <a:fillRect/>
          </a:stretch>
        </p:blipFill>
        <p:spPr>
          <a:xfrm rot="16200000">
            <a:off x="2949575" y="-2225357"/>
            <a:ext cx="6294120" cy="11308715"/>
          </a:xfrm>
          <a:prstGeom prst="rect">
            <a:avLst/>
          </a:prstGeom>
        </p:spPr>
      </p:pic>
      <p:grpSp>
        <p:nvGrpSpPr>
          <p:cNvPr id="5" name="组合 4"/>
          <p:cNvGrpSpPr/>
          <p:nvPr userDrawn="1"/>
        </p:nvGrpSpPr>
        <p:grpSpPr>
          <a:xfrm>
            <a:off x="-24130" y="1174115"/>
            <a:ext cx="12227560" cy="4791710"/>
            <a:chOff x="-38" y="1489"/>
            <a:chExt cx="19256" cy="7546"/>
          </a:xfrm>
        </p:grpSpPr>
        <p:pic>
          <p:nvPicPr>
            <p:cNvPr id="6" name="图片 5" descr="5731a22f246dc"/>
            <p:cNvPicPr>
              <a:picLocks noChangeAspect="1"/>
            </p:cNvPicPr>
            <p:nvPr/>
          </p:nvPicPr>
          <p:blipFill>
            <a:blip r:embed="rId4"/>
            <a:srcRect l="29744"/>
            <a:stretch>
              <a:fillRect/>
            </a:stretch>
          </p:blipFill>
          <p:spPr>
            <a:xfrm>
              <a:off x="-38" y="1489"/>
              <a:ext cx="3021" cy="7546"/>
            </a:xfrm>
            <a:prstGeom prst="rect">
              <a:avLst/>
            </a:prstGeom>
          </p:spPr>
        </p:pic>
        <p:pic>
          <p:nvPicPr>
            <p:cNvPr id="11" name="图片 10" descr="5731a22f246dc"/>
            <p:cNvPicPr>
              <a:picLocks noChangeAspect="1"/>
            </p:cNvPicPr>
            <p:nvPr/>
          </p:nvPicPr>
          <p:blipFill>
            <a:blip r:embed="rId4"/>
            <a:srcRect l="30698"/>
            <a:stretch>
              <a:fillRect/>
            </a:stretch>
          </p:blipFill>
          <p:spPr>
            <a:xfrm flipH="1">
              <a:off x="16238" y="1489"/>
              <a:ext cx="2980" cy="7546"/>
            </a:xfrm>
            <a:prstGeom prst="rect">
              <a:avLst/>
            </a:prstGeom>
          </p:spPr>
        </p:pic>
      </p:grpSp>
      <p:pic>
        <p:nvPicPr>
          <p:cNvPr id="24" name="图片 23" descr="968b9846ca8c48317b7ebefbf5fae920"/>
          <p:cNvPicPr>
            <a:picLocks noChangeAspect="1"/>
          </p:cNvPicPr>
          <p:nvPr userDrawn="1"/>
        </p:nvPicPr>
        <p:blipFill>
          <a:blip r:embed="rId5"/>
          <a:srcRect l="14827" t="35859" r="18029" b="14394"/>
          <a:stretch>
            <a:fillRect/>
          </a:stretch>
        </p:blipFill>
        <p:spPr>
          <a:xfrm>
            <a:off x="6699250" y="1696085"/>
            <a:ext cx="3505200" cy="3465830"/>
          </a:xfrm>
          <a:prstGeom prst="rect">
            <a:avLst/>
          </a:prstGeom>
          <a:effectLst>
            <a:outerShdw blurRad="139700" dist="1397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34925" y="4345305"/>
            <a:ext cx="12235815" cy="2608580"/>
            <a:chOff x="-55" y="6843"/>
            <a:chExt cx="19269" cy="4108"/>
          </a:xfrm>
        </p:grpSpPr>
        <p:pic>
          <p:nvPicPr>
            <p:cNvPr id="8" name="图片 7" descr="2"/>
            <p:cNvPicPr>
              <a:picLocks noChangeAspect="1"/>
            </p:cNvPicPr>
            <p:nvPr/>
          </p:nvPicPr>
          <p:blipFill>
            <a:blip r:embed="rId2"/>
            <a:srcRect l="18487" t="14021" r="44742" b="3693"/>
            <a:stretch>
              <a:fillRect/>
            </a:stretch>
          </p:blipFill>
          <p:spPr>
            <a:xfrm rot="16200000">
              <a:off x="10768" y="2505"/>
              <a:ext cx="4109" cy="12785"/>
            </a:xfrm>
            <a:prstGeom prst="rect">
              <a:avLst/>
            </a:prstGeom>
          </p:spPr>
        </p:pic>
        <p:pic>
          <p:nvPicPr>
            <p:cNvPr id="9" name="图片 8" descr="2"/>
            <p:cNvPicPr>
              <a:picLocks noChangeAspect="1"/>
            </p:cNvPicPr>
            <p:nvPr/>
          </p:nvPicPr>
          <p:blipFill>
            <a:blip r:embed="rId2"/>
            <a:srcRect l="18487" t="14021" r="44742" b="43983"/>
            <a:stretch>
              <a:fillRect/>
            </a:stretch>
          </p:blipFill>
          <p:spPr>
            <a:xfrm rot="5400000" flipH="1">
              <a:off x="1153" y="5635"/>
              <a:ext cx="4109" cy="6525"/>
            </a:xfrm>
            <a:prstGeom prst="rect">
              <a:avLst/>
            </a:prstGeom>
          </p:spPr>
        </p:pic>
      </p:grpSp>
      <p:pic>
        <p:nvPicPr>
          <p:cNvPr id="7" name="图片 6" descr="1"/>
          <p:cNvPicPr>
            <a:picLocks noChangeAspect="1"/>
          </p:cNvPicPr>
          <p:nvPr userDrawn="1"/>
        </p:nvPicPr>
        <p:blipFill>
          <a:blip r:embed="rId3"/>
          <a:srcRect l="8655" t="4324" r="8067" b="3801"/>
          <a:stretch>
            <a:fillRect/>
          </a:stretch>
        </p:blipFill>
        <p:spPr>
          <a:xfrm rot="16200000">
            <a:off x="2949575" y="-2225357"/>
            <a:ext cx="6294120" cy="11308715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-24130" y="1174115"/>
            <a:ext cx="12227560" cy="4791710"/>
            <a:chOff x="-38" y="1489"/>
            <a:chExt cx="19256" cy="7546"/>
          </a:xfrm>
        </p:grpSpPr>
        <p:pic>
          <p:nvPicPr>
            <p:cNvPr id="12" name="图片 11" descr="5731a22f246dc"/>
            <p:cNvPicPr>
              <a:picLocks noChangeAspect="1"/>
            </p:cNvPicPr>
            <p:nvPr/>
          </p:nvPicPr>
          <p:blipFill>
            <a:blip r:embed="rId4"/>
            <a:srcRect l="29744"/>
            <a:stretch>
              <a:fillRect/>
            </a:stretch>
          </p:blipFill>
          <p:spPr>
            <a:xfrm>
              <a:off x="-38" y="1489"/>
              <a:ext cx="3021" cy="7546"/>
            </a:xfrm>
            <a:prstGeom prst="rect">
              <a:avLst/>
            </a:prstGeom>
          </p:spPr>
        </p:pic>
        <p:pic>
          <p:nvPicPr>
            <p:cNvPr id="13" name="图片 12" descr="5731a22f246dc"/>
            <p:cNvPicPr>
              <a:picLocks noChangeAspect="1"/>
            </p:cNvPicPr>
            <p:nvPr/>
          </p:nvPicPr>
          <p:blipFill>
            <a:blip r:embed="rId4"/>
            <a:srcRect l="30698"/>
            <a:stretch>
              <a:fillRect/>
            </a:stretch>
          </p:blipFill>
          <p:spPr>
            <a:xfrm flipH="1">
              <a:off x="16238" y="1489"/>
              <a:ext cx="2980" cy="754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34290" y="4744720"/>
            <a:ext cx="12235815" cy="2209800"/>
            <a:chOff x="-3535" y="6843"/>
            <a:chExt cx="22750" cy="4109"/>
          </a:xfrm>
        </p:grpSpPr>
        <p:pic>
          <p:nvPicPr>
            <p:cNvPr id="8" name="图片 7" descr="2"/>
            <p:cNvPicPr>
              <a:picLocks noChangeAspect="1"/>
            </p:cNvPicPr>
            <p:nvPr/>
          </p:nvPicPr>
          <p:blipFill>
            <a:blip r:embed="rId2"/>
            <a:srcRect l="18487" t="14021" r="44742" b="3693"/>
            <a:stretch>
              <a:fillRect/>
            </a:stretch>
          </p:blipFill>
          <p:spPr>
            <a:xfrm rot="16200000">
              <a:off x="10768" y="2505"/>
              <a:ext cx="4109" cy="12785"/>
            </a:xfrm>
            <a:prstGeom prst="rect">
              <a:avLst/>
            </a:prstGeom>
          </p:spPr>
        </p:pic>
        <p:pic>
          <p:nvPicPr>
            <p:cNvPr id="9" name="图片 8" descr="2"/>
            <p:cNvPicPr>
              <a:picLocks noChangeAspect="1"/>
            </p:cNvPicPr>
            <p:nvPr/>
          </p:nvPicPr>
          <p:blipFill>
            <a:blip r:embed="rId2"/>
            <a:srcRect l="18487" t="14021" r="44742" b="21585"/>
            <a:stretch>
              <a:fillRect/>
            </a:stretch>
          </p:blipFill>
          <p:spPr>
            <a:xfrm rot="5400000" flipH="1">
              <a:off x="-587" y="3895"/>
              <a:ext cx="4109" cy="10005"/>
            </a:xfrm>
            <a:prstGeom prst="rect">
              <a:avLst/>
            </a:prstGeom>
          </p:spPr>
        </p:pic>
      </p:grpSp>
      <p:pic>
        <p:nvPicPr>
          <p:cNvPr id="7" name="图片 6" descr="1"/>
          <p:cNvPicPr>
            <a:picLocks noChangeAspect="1"/>
          </p:cNvPicPr>
          <p:nvPr userDrawn="1"/>
        </p:nvPicPr>
        <p:blipFill>
          <a:blip r:embed="rId3"/>
          <a:srcRect l="8655" t="4324" r="8067" b="3801"/>
          <a:stretch>
            <a:fillRect/>
          </a:stretch>
        </p:blipFill>
        <p:spPr>
          <a:xfrm rot="16200000">
            <a:off x="2949575" y="-2225357"/>
            <a:ext cx="6294120" cy="11308715"/>
          </a:xfrm>
          <a:prstGeom prst="rect">
            <a:avLst/>
          </a:prstGeom>
        </p:spPr>
      </p:pic>
      <p:pic>
        <p:nvPicPr>
          <p:cNvPr id="12" name="图片 11" descr="5731a22f246dc"/>
          <p:cNvPicPr>
            <a:picLocks noChangeAspect="1"/>
          </p:cNvPicPr>
          <p:nvPr userDrawn="1"/>
        </p:nvPicPr>
        <p:blipFill>
          <a:blip r:embed="rId4"/>
          <a:srcRect l="29744"/>
          <a:stretch>
            <a:fillRect/>
          </a:stretch>
        </p:blipFill>
        <p:spPr>
          <a:xfrm>
            <a:off x="-34925" y="1732915"/>
            <a:ext cx="1446530" cy="3613785"/>
          </a:xfrm>
          <a:prstGeom prst="rect">
            <a:avLst/>
          </a:prstGeom>
        </p:spPr>
      </p:pic>
      <p:pic>
        <p:nvPicPr>
          <p:cNvPr id="13" name="图片 12" descr="5731a22f246dc"/>
          <p:cNvPicPr>
            <a:picLocks noChangeAspect="1"/>
          </p:cNvPicPr>
          <p:nvPr userDrawn="1"/>
        </p:nvPicPr>
        <p:blipFill>
          <a:blip r:embed="rId4"/>
          <a:srcRect l="30698"/>
          <a:stretch>
            <a:fillRect/>
          </a:stretch>
        </p:blipFill>
        <p:spPr>
          <a:xfrm flipH="1">
            <a:off x="10765155" y="1732915"/>
            <a:ext cx="1426845" cy="36137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ver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5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Calibri" panose="020F0502020204030204" charset="0"/>
                <a:cs typeface="Calibri" panose="020F0502020204030204" charset="0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Calibri" panose="020F0502020204030204" charset="0"/>
                <a:cs typeface="Calibri" panose="020F050202020403020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Calibri" panose="020F0502020204030204" charset="0"/>
                <a:cs typeface="Calibri" panose="020F0502020204030204" charset="0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charset="0"/>
          <a:ea typeface="Calibri" panose="020F0502020204030204" charset="0"/>
          <a:cs typeface="Calibri" panose="020F050202020403020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Calibri" panose="020F0502020204030204" charset="0"/>
          <a:cs typeface="Calibri" panose="020F050202020403020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Calibri" panose="020F0502020204030204" charset="0"/>
          <a:cs typeface="Calibri" panose="020F050202020403020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Calibri" panose="020F0502020204030204" charset="0"/>
          <a:cs typeface="Calibri" panose="020F050202020403020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Calibri" panose="020F0502020204030204" charset="0"/>
          <a:cs typeface="Calibri" panose="020F050202020403020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Calibri" panose="020F0502020204030204" charset="0"/>
          <a:cs typeface="Calibri" panose="020F050202020403020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830705" y="886460"/>
            <a:ext cx="8744585" cy="279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4400" b="0">
                <a:latin typeface="Calibri" panose="020F0502020204030204" charset="0"/>
                <a:ea typeface="SimSun" panose="02010600030101010101" pitchFamily="2" charset="-122"/>
              </a:rPr>
              <a:t>Методическая</a:t>
            </a:r>
            <a:r>
              <a:rPr lang="en-US" sz="4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4400" b="0">
                <a:latin typeface="Calibri" panose="020F0502020204030204" charset="0"/>
                <a:ea typeface="SimSun" panose="02010600030101010101" pitchFamily="2" charset="-122"/>
              </a:rPr>
              <a:t>разработка</a:t>
            </a:r>
            <a:endParaRPr lang="en-US" sz="4400" b="0">
              <a:latin typeface="Calibri" panose="020F0502020204030204" charset="0"/>
              <a:ea typeface="SimSun" panose="02010600030101010101" pitchFamily="2" charset="-122"/>
            </a:endParaRPr>
          </a:p>
          <a:p>
            <a:pPr indent="0" algn="ctr"/>
            <a:r>
              <a:rPr lang="en-US" sz="4400" b="1">
                <a:latin typeface="Calibri" panose="020F0502020204030204" charset="0"/>
                <a:ea typeface="SimSun" panose="02010600030101010101" pitchFamily="2" charset="-122"/>
              </a:rPr>
              <a:t>Консультация для родителей «Роль семьи в формировании здорового образа жизни»</a:t>
            </a:r>
            <a:endParaRPr lang="ru-RU" altLang="en-US" sz="4400"/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1745615" y="4092575"/>
            <a:ext cx="55213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b="1">
                <a:latin typeface="Calibri" panose="020F0502020204030204" charset="0"/>
                <a:ea typeface="SimSun" panose="02010600030101010101" pitchFamily="2" charset="-122"/>
              </a:rPr>
              <a:t>Автор проекта:Добромыслова Ольга Анатольевна</a:t>
            </a:r>
            <a:endParaRPr lang="ru-RU" altLang="en-US" b="1"/>
          </a:p>
        </p:txBody>
      </p:sp>
      <p:pic>
        <p:nvPicPr>
          <p:cNvPr id="3" name="Изображение 2" descr="b4ac0f719f0c33b95283d7df7c444bc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3835" y="3906520"/>
            <a:ext cx="26320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988185" y="1055370"/>
            <a:ext cx="892937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Таким образом, роль семьи в формировании ЗОЖ у ребёнка любого возраста огромна. Этим же занимаются и в дошкольном учреждении: прививают элементарные гигиенические навыки, навыки самообслуживания, культуры приёма пищи.</a:t>
            </a:r>
            <a:endParaRPr lang="ru-RU" alt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2002155" y="977900"/>
            <a:ext cx="781685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Условия, от которых зависит направленность формирования личности ребенка, а также его здоровье, закладываются в семье. То, что прививают ребенку с детства и отрочества в семье в сфере нравственных, этических и других начал, определяет все его дальнейшее поведение в жизни, отношение к себе, своему здоровью и здоровью окружающих.</a:t>
            </a:r>
            <a:endParaRPr lang="ru-RU" alt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774190" y="929005"/>
            <a:ext cx="8686165" cy="3815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В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раннем возрасте ребенок еще не способен осознанно и адекватно следовать элементарным нормам гигиены и санитарии, выполнять требования ЗОЖ, заботиться о своем здоровье и здоровье окружающих.</a:t>
            </a:r>
            <a:endParaRPr lang="en-US" sz="2800" b="0">
              <a:latin typeface="Calibri" panose="020F0502020204030204" charset="0"/>
              <a:ea typeface="SimSun" panose="02010600030101010101" pitchFamily="2" charset="-122"/>
            </a:endParaRPr>
          </a:p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Здоровье детей напрямую зависит от условий жизни в семье, санитарной грамотности, гигиенической культуры родителей и уровня их образования.</a:t>
            </a:r>
            <a:endParaRPr lang="en-US" sz="28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indent="0" algn="just"/>
            <a:r>
              <a:rPr lang="en-US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031365" y="1122680"/>
            <a:ext cx="814451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Готовность к здоровому образу жизни не возникает сама собой, а формируется у человека с ранних лет, прежде всего внутри семьи, в которой родился и воспитывался ребенок.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ЗОЖ служит укреплению всей семьи.</a:t>
            </a:r>
            <a:endParaRPr lang="ru-RU" altLang="en-US" sz="2800"/>
          </a:p>
        </p:txBody>
      </p:sp>
      <p:pic>
        <p:nvPicPr>
          <p:cNvPr id="2" name="Изображение 1" descr="rBVaVF0Uiv6AU0hqAAdChZaqBC40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66560" y="3368040"/>
            <a:ext cx="3409315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695450" y="913130"/>
            <a:ext cx="880110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Основной задачей для родителей является : формирование у ребенка нравственного отношения к своему здоровью, которое выражается в желании и потребности быть здоровым, вести ЗОЖ. Он должен осознать, что здоровье для человека важнейшая ценность, главное условие достижения любой жизненнойцели и каждый сам несет ответственность за сохранение и укрепление своего здоровья. В этом ничто не может заменить авторитет взрослого. Поэтому родители должны сами воспринять философию ЗОЖ и вступить на путь здоровья.</a:t>
            </a:r>
            <a:endParaRPr lang="ru-RU" alt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931035" y="795020"/>
            <a:ext cx="823087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Домашний режим дошкольника – одна из важных составляющих семейного воспитания, позволяющих сохранять высокий уровень работоспособности, отодвинуть утомление и исключить переутомление. Семья организует рациональный домашний режим – сон, оптимальный двигательный режим, рациональное питание, закаливание, личную гигиену, нравственное и этическое воспитание, отказ от разрушителей здоровья и т. д. Режим в детском саду должен соответствовать домашнему режиму.</a:t>
            </a:r>
            <a:endParaRPr lang="ru-RU" alt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546225" y="786130"/>
            <a:ext cx="905700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8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800" b="0">
                <a:latin typeface="Calibri" panose="020F0502020204030204" charset="0"/>
                <a:ea typeface="SimSun" panose="02010600030101010101" pitchFamily="2" charset="-122"/>
              </a:rPr>
              <a:t>Еще очень важная проблема, связанная со здоровьем детей – это просмотр телевизора и пользование компьютером. Компьютер и телевизор, несомненно, полезны для развития кругозора, памяти, внимания, мышления, координации ребенка, но при условии разумного подхода к выбору игр и передач, а также непрерывного времени пребывания ребенка перед экраном, которое не должно превышать 30 минут.</a:t>
            </a:r>
            <a:endParaRPr lang="ru-RU" altLang="en-US"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304290" y="464820"/>
            <a:ext cx="976884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2400" b="0">
                <a:latin typeface="Calibri" panose="020F05020202040302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Формируя здоровый образ жизни ребёнка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, семья должна привить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ребёнку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следующие основные знания, навыки и умения: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- знание правил личной гигиены, гигиены жилых и учебных помещений, одежды, обуви и др. ;- умение правильно строить режим дня и выполнять его;- умение анализировать опасные ситуации, прогнозировать последствия и находить выход из них;- умение взаимодействовать с окружающей средой, понимать, при каких условиях среда обитания (дом, класс, улица, дорога, лес) безопасна для жизни;- знание основных частей тела и внутренних органов, их расположение и роль в жизнедеятельности организма человека;- умение измерять рост, массу тела, определять частоту своего пульса и дыхания, понимание значения определения этих показателей для контроля за состоянием здоровья и его коррекции;</a:t>
            </a:r>
            <a:endParaRPr lang="ru-RU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417320" y="613410"/>
            <a:ext cx="944181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- понимание значения ЗОЖ для личного здоровья, хорошего самочувствия, успехов в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учёбе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;- умение правильно строить режим дня и выполнять его;- знание основных правил рационального питания с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учётом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</a:rPr>
              <a:t>возраста;</a:t>
            </a:r>
            <a:r>
              <a:rPr lang="en-US" sz="2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- понимание значения двигательной активности для развития здорового организма;- знание правил профилактики заболеваний позвоночника, стопы, органов зрения, слуха и других;- знание основных природных факторов, укрепляющих здоровье, и правил их использования;- знание правил сохранения здоровья от простудных и некоторых других инфекционных заболеваний;- умение анализировать опасные ситуации, прогнозировать последствия и находить выход из них.</a:t>
            </a:r>
            <a:endParaRPr lang="ru-RU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4039</Words>
  <Application>WPS Presentation</Application>
  <PresentationFormat>宽屏</PresentationFormat>
  <Paragraphs>39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SimSun</vt:lpstr>
      <vt:lpstr>Wingdings</vt:lpstr>
      <vt:lpstr>Calibri</vt:lpstr>
      <vt:lpstr>Times New Roman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PP</dc:creator>
  <cp:lastModifiedBy>Лёха</cp:lastModifiedBy>
  <cp:revision>50</cp:revision>
  <dcterms:created xsi:type="dcterms:W3CDTF">2017-11-14T07:10:00Z</dcterms:created>
  <dcterms:modified xsi:type="dcterms:W3CDTF">2023-02-06T17:31:12Z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BA2728AF778040A492D2AB01A938019F</vt:lpwstr>
  </property>
</Properties>
</file>