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0" r:id="rId3"/>
    <p:sldId id="257" r:id="rId4"/>
    <p:sldId id="27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7" r:id="rId14"/>
    <p:sldId id="267" r:id="rId15"/>
    <p:sldId id="268" r:id="rId16"/>
    <p:sldId id="269" r:id="rId17"/>
    <p:sldId id="270" r:id="rId18"/>
    <p:sldId id="272" r:id="rId19"/>
    <p:sldId id="288" r:id="rId20"/>
    <p:sldId id="273" r:id="rId21"/>
    <p:sldId id="274" r:id="rId22"/>
    <p:sldId id="277" r:id="rId23"/>
    <p:sldId id="278" r:id="rId24"/>
    <p:sldId id="282" r:id="rId25"/>
    <p:sldId id="283" r:id="rId26"/>
    <p:sldId id="284" r:id="rId27"/>
    <p:sldId id="285" r:id="rId28"/>
    <p:sldId id="286" r:id="rId29"/>
    <p:sldId id="289" r:id="rId30"/>
    <p:sldId id="279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65" autoAdjust="0"/>
    <p:restoredTop sz="94697"/>
  </p:normalViewPr>
  <p:slideViewPr>
    <p:cSldViewPr snapToGrid="0">
      <p:cViewPr varScale="1">
        <p:scale>
          <a:sx n="80" d="100"/>
          <a:sy n="80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A83CC-1ADA-4769-A9B1-0C22EF17FEF8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0911B-898E-4808-9177-99CA8E7DAB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250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E8B8D7-822D-4E8D-95AC-EAB8FF387E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F7CDC22-3E59-4AD0-B05A-099C0A0512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9609E8F-0F41-436E-9D78-43020FDB7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6A55DC6-22D6-4204-AA29-64A775EE6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42E49F-CB3F-4C1C-8CCC-C2E98E05D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0345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ACA875-E576-4596-AE13-D7340615E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13C9D73-7E31-4E36-968D-72F441DB5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23F2EA-A753-4D84-8A23-99A0E677E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EAB5EF6-CF73-49FB-A15B-00D6C7DF3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D4D2E35-94B6-4B11-A907-3FB717EE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167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26D2E49-69E9-4DDF-BA1A-0CAB13FBB4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44D3D95-B2BF-43DD-8D20-A1341E3B8C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ABBAE24-7C26-4674-8DA0-1F7DEDF27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64723B-20B2-4F04-B2F2-D4E3DCF3E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1712385-50E4-432E-9435-4B2365695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7141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959568-3E7E-45C6-B0AE-15CBFF0C1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7C5DB4-A640-499A-8726-3BD53E40E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D095806-DDB7-4F5D-BDF3-D3F3239D1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CA93731-B979-4F8B-B91A-8F00DB205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7DFFCCC-AA75-4A31-86E0-7D00F66A2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553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B703A9-1B25-4588-B023-E6F100E42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50E2FB0-E5A8-40B0-AF99-44E0B68FB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AD311C1-EAE5-46D8-97CC-133750C57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DA651E-00F7-421D-96CD-9BCF539F6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D2B721B-1E22-4633-AB69-33A0B43BC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761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65BDE2-23D0-4683-8FEE-058A0A444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68522A-5E0B-4579-AC4D-31AB86AE8F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37BE02D-F298-4874-B3EC-E853D75B40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9BEC0D0-DE3A-4405-BE41-164707355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7555C1D-9AF8-495F-8B1F-8B15A96D4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8469502-356B-4AC5-B420-7FA870068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433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4ADD65-BC9C-49E5-9AB1-41057E25C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85F8DA-BD92-4C95-BC0D-451436AAC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05FDCC1-745F-4778-A0A6-E4C3D783C7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3A22968-51D5-4D21-AF12-F7B97E7398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56D9BE2-CEAD-441D-96AA-D813EDE899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1163944-1F81-4BDA-A7B2-E095BB3D9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944E2C3-9436-49DC-B34B-11D0E7B21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95FB651-52A0-4AB5-B601-1933FC285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281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32DA64-13FD-4C95-A356-FEB321B83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B9DB5BF-482C-40AB-8B55-F0B8EF76D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001B71D-EA45-4075-8B8E-7DF146660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561461E-FE79-49C6-87E1-616CFDF7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7755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0E80463-6BBE-4692-A9D1-F997D155F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3913FEE-B756-411F-B344-CDA6A83D3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7987CE0-A51A-445A-8832-91929124F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4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1AE5D3-4259-4180-8C70-9C1168053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8E9D0E4-216C-42CB-B915-4510306BA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FB4D8AF-7B7C-4C18-9FB8-911085562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5D61709-8534-4F23-86DB-4B5618D51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D8429FB-A13A-424A-8F0E-431A53170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CC5A6DB-721B-4512-81FD-E6AFF56E4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394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1DFD8D-3E58-4513-B54E-E864446B1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68B2E7D-2F1F-40A5-9B5E-FE3889AC4F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4462CA7-87EA-46CA-BE77-2FC6E2F7E9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5B313BE-D3BD-4DEC-AC3F-F853E63F8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A72E2AC-8D1E-4164-901F-4C7887272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BA196C8-A82E-4393-ADA2-148D083C9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1291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0B3B393-D5A8-48A6-B1E0-64570151F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B92DAB8-BE96-434E-999D-B77654EC6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6B3A55B-B287-48FD-ACDC-19AD5E32AB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F1F17-7A04-4C5F-9F1E-4A729DD8084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599D634-AAE3-4BA1-A1F3-9F0EBC32BA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398F6FF-1DC9-462C-917F-ABA93C3F5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C4EE8-EDE0-4329-A78A-9BD6E647E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992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C82C265F-415D-4549-B046-EE5D89BB5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0427" y="0"/>
            <a:ext cx="7796662" cy="412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741902-1E71-4FCD-90A4-5136A1D26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859480"/>
            <a:ext cx="12192000" cy="2998519"/>
          </a:xfrm>
        </p:spPr>
        <p:txBody>
          <a:bodyPr>
            <a:normAutofit fontScale="90000"/>
          </a:bodyPr>
          <a:lstStyle/>
          <a:p>
            <a:r>
              <a:rPr lang="ru-RU" sz="4200" b="1" dirty="0"/>
              <a:t>НАУКА И СОВРЕМЕННАЯ ШКОЛА</a:t>
            </a:r>
            <a:br>
              <a:rPr lang="ru-RU" sz="4200" b="1" dirty="0"/>
            </a:br>
            <a:r>
              <a:rPr lang="ru-RU" sz="4200" b="1" dirty="0"/>
              <a:t>С чего начать путь в науку</a:t>
            </a:r>
            <a:r>
              <a:rPr lang="ru-RU" sz="4200" b="1" dirty="0" smtClean="0"/>
              <a:t>…</a:t>
            </a:r>
            <a:r>
              <a:rPr lang="ru-RU" sz="4500" b="1" dirty="0" smtClean="0"/>
              <a:t/>
            </a:r>
            <a:br>
              <a:rPr lang="ru-RU" sz="4500" b="1" dirty="0" smtClean="0"/>
            </a:br>
            <a:r>
              <a:rPr lang="ru-RU" sz="2000" b="1" i="1" dirty="0" smtClean="0"/>
              <a:t>презентацию подготовили аспиранты </a:t>
            </a:r>
            <a:r>
              <a:rPr lang="ru-RU" sz="2000" b="1" i="1" dirty="0" smtClean="0"/>
              <a:t>кафедры </a:t>
            </a:r>
            <a:r>
              <a:rPr lang="ru-RU" sz="3300" b="1" dirty="0"/>
              <a:t/>
            </a:r>
            <a:br>
              <a:rPr lang="ru-RU" sz="3300" b="1" dirty="0"/>
            </a:br>
            <a:r>
              <a:rPr lang="ru-RU" sz="2000" b="1" i="1" dirty="0" smtClean="0"/>
              <a:t>педагогики, психологии, общего и специального образования 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 smtClean="0"/>
              <a:t>Северо-Осетинского </a:t>
            </a:r>
            <a:r>
              <a:rPr lang="ru-RU" sz="2000" b="1" i="1" dirty="0" smtClean="0"/>
              <a:t>государственного педагогического института 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700" b="1" dirty="0" err="1" smtClean="0"/>
              <a:t>Алборова</a:t>
            </a:r>
            <a:r>
              <a:rPr lang="ru-RU" sz="2700" b="1" dirty="0" smtClean="0"/>
              <a:t> А., </a:t>
            </a:r>
            <a:r>
              <a:rPr lang="ru-RU" sz="2700" b="1" dirty="0" err="1" smtClean="0"/>
              <a:t>Саматеева</a:t>
            </a:r>
            <a:r>
              <a:rPr lang="ru-RU" sz="2700" b="1" dirty="0" smtClean="0"/>
              <a:t> М., Саидов А.</a:t>
            </a:r>
            <a:br>
              <a:rPr lang="ru-RU" sz="2700" b="1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400" dirty="0"/>
              <a:t> </a:t>
            </a:r>
            <a:r>
              <a:rPr lang="ru-RU" sz="2400" b="1" dirty="0"/>
              <a:t>г. Владикавказ 2023                                                                                                      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1358461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70D8AF-349F-49B4-9A6D-7F6CD8C12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такое научное сообщество?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ABE4E9B2-5ECF-4EC7-8C7F-4E8910695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304" y="1482654"/>
            <a:ext cx="11322297" cy="4351338"/>
          </a:xfrm>
        </p:spPr>
        <p:txBody>
          <a:bodyPr/>
          <a:lstStyle/>
          <a:p>
            <a:pPr marL="285750" indent="-285750"/>
            <a:r>
              <a:rPr lang="ru-RU" dirty="0"/>
              <a:t>Совокупность занимающихся наукой людей составляет научное сообщество</a:t>
            </a:r>
          </a:p>
          <a:p>
            <a:pPr marL="285750" indent="-285750"/>
            <a:r>
              <a:rPr lang="ru-RU" dirty="0"/>
              <a:t>Научное сообщество представляет собой сложную систему, а которой действуют  и государственные  учреждения  и общественные организации, и  неформальные группы</a:t>
            </a:r>
          </a:p>
          <a:p>
            <a:endParaRPr lang="ru-RU" dirty="0"/>
          </a:p>
        </p:txBody>
      </p:sp>
      <p:pic>
        <p:nvPicPr>
          <p:cNvPr id="12290" name="Picture 2" descr="https://uiec.ru/wp-content/uploads/2022/03/professionalnaya-perepodgotovka-po-kursu-menedzhment-v-administrativno-hozyaystvennoy-sfer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3346" y="3705618"/>
            <a:ext cx="5000264" cy="2781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21252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osi.ru/sites/default/files/round_ta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8533" y="3149368"/>
            <a:ext cx="3708632" cy="3708632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4B3548-9BC3-4604-A229-DD733B1BC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000" b="1" dirty="0"/>
              <a:t>Задачи научного сообщества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E961440-2BD4-4C2C-92F1-D6260C775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5" y="1772359"/>
            <a:ext cx="10810652" cy="4351338"/>
          </a:xfrm>
        </p:spPr>
        <p:txBody>
          <a:bodyPr/>
          <a:lstStyle/>
          <a:p>
            <a:pPr marL="285750" indent="-285750"/>
            <a:r>
              <a:rPr lang="ru-RU" sz="3300" dirty="0"/>
              <a:t>Признание или отрицание новых идей и теорий, обеспечивающее развитие научного знания</a:t>
            </a:r>
          </a:p>
          <a:p>
            <a:pPr marL="285750" indent="-285750"/>
            <a:r>
              <a:rPr lang="ru-RU" sz="3300" dirty="0"/>
              <a:t>Поддержка системы образование и подготовки новых научных работников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6071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EC468-8265-4AA3-BCA6-0EE85B398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Кто такие ученые?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279F6643-A0E6-48DA-A2B8-B3258C4FF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476" y="1466810"/>
            <a:ext cx="5886692" cy="4351338"/>
          </a:xfrm>
        </p:spPr>
        <p:txBody>
          <a:bodyPr>
            <a:normAutofit/>
          </a:bodyPr>
          <a:lstStyle/>
          <a:p>
            <a:r>
              <a:rPr lang="ru-RU" sz="4000" dirty="0"/>
              <a:t>Ученый – представитель науки,</a:t>
            </a:r>
          </a:p>
          <a:p>
            <a:r>
              <a:rPr lang="ru-RU" sz="4000" dirty="0"/>
              <a:t>Осуществляющий  осмысленную деятельность по формированию научной картины мира</a:t>
            </a:r>
          </a:p>
        </p:txBody>
      </p:sp>
      <p:pic>
        <p:nvPicPr>
          <p:cNvPr id="10242" name="Picture 2" descr="https://kartinkin.net/uploads/posts/2022-03/1647043973_6-kartinkin-net-p-uchenii-kartink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5914" y="2268598"/>
            <a:ext cx="4746515" cy="3169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86917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C4DDA-24CE-ACB2-AAD3-CA5E833D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4975" y="-138619"/>
            <a:ext cx="10515600" cy="864069"/>
          </a:xfrm>
        </p:spPr>
        <p:txBody>
          <a:bodyPr>
            <a:normAutofit/>
          </a:bodyPr>
          <a:lstStyle/>
          <a:p>
            <a:r>
              <a:rPr lang="ru-RU" sz="4000" dirty="0"/>
              <a:t>Выдающиеся ученые педагоги-психологи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AA0191B-EDFB-6E8F-9C10-C0C78ADA3A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033" y="603748"/>
            <a:ext cx="1515603" cy="217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363B2-DFF5-CEAD-68CB-4C24F8E8FBBC}"/>
              </a:ext>
            </a:extLst>
          </p:cNvPr>
          <p:cNvSpPr txBox="1"/>
          <p:nvPr/>
        </p:nvSpPr>
        <p:spPr>
          <a:xfrm>
            <a:off x="389683" y="2755953"/>
            <a:ext cx="1515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Константин Дмитриевич Ушинский </a:t>
            </a:r>
          </a:p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(1824 – 1870)</a:t>
            </a:r>
            <a:endParaRPr lang="ru-RU" sz="1400" dirty="0"/>
          </a:p>
        </p:txBody>
      </p:sp>
      <p:pic>
        <p:nvPicPr>
          <p:cNvPr id="1028" name="Picture 4" descr="выготский">
            <a:extLst>
              <a:ext uri="{FF2B5EF4-FFF2-40B4-BE49-F238E27FC236}">
                <a16:creationId xmlns:a16="http://schemas.microsoft.com/office/drawing/2014/main" xmlns="" id="{9FD066EB-67B9-0228-27A7-0790F8171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4109" y="587667"/>
            <a:ext cx="1574038" cy="217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8A2F59B-297B-B800-6928-EBB295245AE3}"/>
              </a:ext>
            </a:extLst>
          </p:cNvPr>
          <p:cNvSpPr txBox="1"/>
          <p:nvPr/>
        </p:nvSpPr>
        <p:spPr>
          <a:xfrm>
            <a:off x="2265078" y="2786536"/>
            <a:ext cx="151560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Лев Семенович Выготский </a:t>
            </a:r>
          </a:p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(1896 – 1934)</a:t>
            </a:r>
            <a:endParaRPr lang="ru-RU" sz="1400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A065ADA3-6A1E-C0A8-57E3-DBD901513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1586" y="589422"/>
            <a:ext cx="1481156" cy="217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18DA71E-A190-1AEA-73CB-4CCF2F961337}"/>
              </a:ext>
            </a:extLst>
          </p:cNvPr>
          <p:cNvSpPr txBox="1"/>
          <p:nvPr/>
        </p:nvSpPr>
        <p:spPr>
          <a:xfrm>
            <a:off x="4217016" y="2753757"/>
            <a:ext cx="16025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Антон Семенович Макаренко </a:t>
            </a:r>
          </a:p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(1888 – 1939)</a:t>
            </a:r>
            <a:endParaRPr lang="ru-RU" sz="1400" dirty="0"/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9C48428C-0541-AB66-C044-0F1E1392E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2110" y="603490"/>
            <a:ext cx="1545027" cy="215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81C5FD6-CF61-5A1A-792A-ADBC614C886C}"/>
              </a:ext>
            </a:extLst>
          </p:cNvPr>
          <p:cNvSpPr txBox="1"/>
          <p:nvPr/>
        </p:nvSpPr>
        <p:spPr>
          <a:xfrm>
            <a:off x="6107644" y="2786536"/>
            <a:ext cx="16945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Василий Александрович Сухомлинский  </a:t>
            </a:r>
          </a:p>
          <a:p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Circe"/>
              </a:rPr>
              <a:t>(1918 – 1970)</a:t>
            </a:r>
            <a:endParaRPr lang="ru-RU" sz="1400" dirty="0"/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xmlns="" id="{D3378D04-2D78-B3C3-BA29-D8637B840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979" y="3702351"/>
            <a:ext cx="1615134" cy="217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F191E53-3B7C-41BF-DD19-BAB6991F73AA}"/>
              </a:ext>
            </a:extLst>
          </p:cNvPr>
          <p:cNvSpPr txBox="1"/>
          <p:nvPr/>
        </p:nvSpPr>
        <p:spPr>
          <a:xfrm>
            <a:off x="374979" y="5846848"/>
            <a:ext cx="15156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Владимир</a:t>
            </a:r>
            <a:r>
              <a:rPr lang="ru-RU" sz="1400" dirty="0">
                <a:effectLst/>
                <a:latin typeface="Roboto,BoldItalic"/>
              </a:rPr>
              <a:t> </a:t>
            </a:r>
            <a:r>
              <a:rPr lang="ru-RU" sz="1400" dirty="0" err="1">
                <a:solidFill>
                  <a:srgbClr val="000000"/>
                </a:solidFill>
                <a:latin typeface="Circe"/>
              </a:rPr>
              <a:t>Михайлович</a:t>
            </a:r>
            <a:r>
              <a:rPr lang="ru-RU" sz="1400" dirty="0">
                <a:solidFill>
                  <a:srgbClr val="000000"/>
                </a:solidFill>
                <a:latin typeface="Circe"/>
              </a:rPr>
              <a:t> Бехтерев </a:t>
            </a:r>
          </a:p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(1857-1927) 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xmlns="" id="{7690342D-AD6A-6CCB-51CB-7CF2CFCA4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1150" y="626078"/>
            <a:ext cx="1928536" cy="211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90FD506-6042-A87B-1CAD-1E951D663F5E}"/>
              </a:ext>
            </a:extLst>
          </p:cNvPr>
          <p:cNvSpPr txBox="1"/>
          <p:nvPr/>
        </p:nvSpPr>
        <p:spPr>
          <a:xfrm>
            <a:off x="9978268" y="2786536"/>
            <a:ext cx="6098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Зигмунд</a:t>
            </a:r>
            <a:r>
              <a:rPr lang="ru-RU" sz="1400" dirty="0">
                <a:solidFill>
                  <a:srgbClr val="BCDBF2"/>
                </a:solidFill>
                <a:effectLst/>
                <a:latin typeface="Roboto,BoldItalic"/>
              </a:rPr>
              <a:t> </a:t>
            </a:r>
            <a:r>
              <a:rPr lang="ru-RU" sz="1400" dirty="0" err="1">
                <a:solidFill>
                  <a:srgbClr val="000000"/>
                </a:solidFill>
                <a:latin typeface="Circe"/>
              </a:rPr>
              <a:t>Фрейд</a:t>
            </a:r>
            <a:r>
              <a:rPr lang="ru-RU" sz="1400" dirty="0">
                <a:solidFill>
                  <a:srgbClr val="000000"/>
                </a:solidFill>
                <a:latin typeface="Circe"/>
              </a:rPr>
              <a:t> </a:t>
            </a:r>
          </a:p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(1856-1939) </a:t>
            </a:r>
          </a:p>
        </p:txBody>
      </p:sp>
      <p:pic>
        <p:nvPicPr>
          <p:cNvPr id="1038" name="Picture 14">
            <a:extLst>
              <a:ext uri="{FF2B5EF4-FFF2-40B4-BE49-F238E27FC236}">
                <a16:creationId xmlns:a16="http://schemas.microsoft.com/office/drawing/2014/main" xmlns="" id="{19B7412E-7E51-1B3B-5975-4353D3E14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8738" y="587668"/>
            <a:ext cx="1742944" cy="219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6798162-3178-5E66-BBB8-5ACB82FE4A6B}"/>
              </a:ext>
            </a:extLst>
          </p:cNvPr>
          <p:cNvSpPr txBox="1"/>
          <p:nvPr/>
        </p:nvSpPr>
        <p:spPr>
          <a:xfrm>
            <a:off x="8284155" y="2795961"/>
            <a:ext cx="2102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Жан Пиаже </a:t>
            </a:r>
          </a:p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(1896-1980) </a:t>
            </a: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xmlns="" id="{8F625209-B9E3-69C0-82E6-60747839A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2456" y="3732472"/>
            <a:ext cx="1473018" cy="206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4A6796C-D2B9-CE1B-FDFF-85F506C93613}"/>
              </a:ext>
            </a:extLst>
          </p:cNvPr>
          <p:cNvSpPr txBox="1"/>
          <p:nvPr/>
        </p:nvSpPr>
        <p:spPr>
          <a:xfrm>
            <a:off x="2344472" y="5800538"/>
            <a:ext cx="164584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Сеченов Иван</a:t>
            </a:r>
            <a:r>
              <a:rPr lang="ru-RU" sz="1800" dirty="0">
                <a:solidFill>
                  <a:srgbClr val="E5FFFF"/>
                </a:solidFill>
                <a:effectLst/>
                <a:latin typeface="Roboto,BoldItalic"/>
              </a:rPr>
              <a:t> </a:t>
            </a:r>
            <a:r>
              <a:rPr lang="ru-RU" sz="1400" dirty="0" err="1">
                <a:solidFill>
                  <a:srgbClr val="000000"/>
                </a:solidFill>
                <a:latin typeface="Circe"/>
              </a:rPr>
              <a:t>Михайлович</a:t>
            </a:r>
            <a:r>
              <a:rPr lang="ru-RU" sz="1400" dirty="0">
                <a:solidFill>
                  <a:srgbClr val="000000"/>
                </a:solidFill>
                <a:latin typeface="Circe"/>
              </a:rPr>
              <a:t> </a:t>
            </a:r>
          </a:p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(1829-1905) </a:t>
            </a:r>
          </a:p>
        </p:txBody>
      </p:sp>
      <p:pic>
        <p:nvPicPr>
          <p:cNvPr id="1042" name="Picture 18">
            <a:extLst>
              <a:ext uri="{FF2B5EF4-FFF2-40B4-BE49-F238E27FC236}">
                <a16:creationId xmlns:a16="http://schemas.microsoft.com/office/drawing/2014/main" xmlns="" id="{DA095208-108B-8727-2C5A-07D2378EF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1586" y="3730497"/>
            <a:ext cx="1626455" cy="211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9574DA1-CBE1-5F15-7DC6-2368012A304B}"/>
              </a:ext>
            </a:extLst>
          </p:cNvPr>
          <p:cNvSpPr txBox="1"/>
          <p:nvPr/>
        </p:nvSpPr>
        <p:spPr>
          <a:xfrm>
            <a:off x="4145316" y="5846848"/>
            <a:ext cx="19506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Леонтьев </a:t>
            </a:r>
            <a:r>
              <a:rPr lang="ru-RU" sz="1400" dirty="0">
                <a:solidFill>
                  <a:srgbClr val="000000"/>
                </a:solidFill>
                <a:effectLst/>
                <a:latin typeface="Circe"/>
              </a:rPr>
              <a:t>Алексей Николаевич</a:t>
            </a:r>
            <a:endParaRPr lang="ru-RU" sz="1400" dirty="0">
              <a:solidFill>
                <a:srgbClr val="000000"/>
              </a:solidFill>
              <a:latin typeface="Circe"/>
            </a:endParaRPr>
          </a:p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(1903-1979) </a:t>
            </a:r>
          </a:p>
        </p:txBody>
      </p:sp>
      <p:pic>
        <p:nvPicPr>
          <p:cNvPr id="1044" name="Picture 20">
            <a:extLst>
              <a:ext uri="{FF2B5EF4-FFF2-40B4-BE49-F238E27FC236}">
                <a16:creationId xmlns:a16="http://schemas.microsoft.com/office/drawing/2014/main" xmlns="" id="{7850A7FD-E1B4-6883-B573-479964E73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8238" y="3740643"/>
            <a:ext cx="2137379" cy="213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BB5A428-0AA1-EE67-D979-9FD5BFAA6E3F}"/>
              </a:ext>
            </a:extLst>
          </p:cNvPr>
          <p:cNvSpPr txBox="1"/>
          <p:nvPr/>
        </p:nvSpPr>
        <p:spPr>
          <a:xfrm>
            <a:off x="6044311" y="5846848"/>
            <a:ext cx="2102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 err="1">
                <a:solidFill>
                  <a:srgbClr val="000000"/>
                </a:solidFill>
                <a:latin typeface="Circe"/>
              </a:rPr>
              <a:t>Беррес</a:t>
            </a:r>
            <a:r>
              <a:rPr lang="ru-RU" sz="1400" dirty="0">
                <a:solidFill>
                  <a:srgbClr val="000000"/>
                </a:solidFill>
                <a:latin typeface="Circe"/>
              </a:rPr>
              <a:t> Скиннер </a:t>
            </a:r>
          </a:p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(1904-1990) </a:t>
            </a:r>
          </a:p>
        </p:txBody>
      </p:sp>
      <p:pic>
        <p:nvPicPr>
          <p:cNvPr id="1046" name="Picture 22">
            <a:extLst>
              <a:ext uri="{FF2B5EF4-FFF2-40B4-BE49-F238E27FC236}">
                <a16:creationId xmlns:a16="http://schemas.microsoft.com/office/drawing/2014/main" xmlns="" id="{F893C916-DA16-D7E0-AEC6-05B8BD63A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1779" y="3710060"/>
            <a:ext cx="1573794" cy="221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A880B05-C8DC-6D0B-82E3-1B3A6279CBC2}"/>
              </a:ext>
            </a:extLst>
          </p:cNvPr>
          <p:cNvSpPr txBox="1"/>
          <p:nvPr/>
        </p:nvSpPr>
        <p:spPr>
          <a:xfrm>
            <a:off x="8315104" y="5954569"/>
            <a:ext cx="15324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Иван Петрович Павлов</a:t>
            </a:r>
          </a:p>
          <a:p>
            <a:r>
              <a:rPr lang="ru-RU" sz="1400" dirty="0">
                <a:solidFill>
                  <a:srgbClr val="000000"/>
                </a:solidFill>
                <a:latin typeface="Circe"/>
              </a:rPr>
              <a:t>(1849-1936) </a:t>
            </a:r>
          </a:p>
        </p:txBody>
      </p:sp>
      <p:pic>
        <p:nvPicPr>
          <p:cNvPr id="1048" name="Picture 24" descr="Джон Дьюи">
            <a:extLst>
              <a:ext uri="{FF2B5EF4-FFF2-40B4-BE49-F238E27FC236}">
                <a16:creationId xmlns:a16="http://schemas.microsoft.com/office/drawing/2014/main" xmlns="" id="{B96F7180-D9BA-B60C-1300-0BE4D2A70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54658" y="3738527"/>
            <a:ext cx="1941284" cy="210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C1FD2EA9-84DE-69A8-178A-61DAA1ED3A88}"/>
              </a:ext>
            </a:extLst>
          </p:cNvPr>
          <p:cNvSpPr txBox="1"/>
          <p:nvPr/>
        </p:nvSpPr>
        <p:spPr>
          <a:xfrm>
            <a:off x="10149340" y="5923198"/>
            <a:ext cx="18621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dirty="0">
                <a:solidFill>
                  <a:srgbClr val="000000"/>
                </a:solidFill>
                <a:latin typeface="Circe"/>
              </a:rPr>
              <a:t>Джон Дьюи </a:t>
            </a:r>
          </a:p>
          <a:p>
            <a:pPr algn="l"/>
            <a:r>
              <a:rPr lang="ru-RU" sz="1400" dirty="0">
                <a:solidFill>
                  <a:srgbClr val="000000"/>
                </a:solidFill>
                <a:latin typeface="Circe"/>
              </a:rPr>
              <a:t>(1859–1952)</a:t>
            </a:r>
          </a:p>
        </p:txBody>
      </p:sp>
    </p:spTree>
    <p:extLst>
      <p:ext uri="{BB962C8B-B14F-4D97-AF65-F5344CB8AC3E}">
        <p14:creationId xmlns:p14="http://schemas.microsoft.com/office/powerpoint/2010/main" xmlns="" val="3462697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AA6609-2D0F-4308-894E-1BDE2D99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такое научный метод?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53E25E2-BC5C-4C71-952B-E0DF39BAC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326" y="1594131"/>
            <a:ext cx="8317376" cy="50150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dirty="0"/>
              <a:t>В структуру современного научного метода, то есть способа построения новых знаний, входят:</a:t>
            </a:r>
          </a:p>
          <a:p>
            <a:pPr marL="285750" indent="-285750"/>
            <a:r>
              <a:rPr lang="ru-RU" sz="3000" dirty="0"/>
              <a:t>наблюдение фактов</a:t>
            </a:r>
          </a:p>
          <a:p>
            <a:pPr marL="285750" indent="-285750"/>
            <a:r>
              <a:rPr lang="ru-RU" sz="3000" dirty="0"/>
              <a:t>количественное или качественное описание наблюдений </a:t>
            </a:r>
          </a:p>
          <a:p>
            <a:pPr marL="285750" indent="-285750"/>
            <a:r>
              <a:rPr lang="ru-RU" sz="3000" dirty="0"/>
              <a:t>анализ результатов наблюдения- вычленение значимого и второстепенного.</a:t>
            </a:r>
          </a:p>
          <a:p>
            <a:pPr marL="285750" indent="-285750"/>
            <a:r>
              <a:rPr lang="ru-RU" sz="3000" dirty="0"/>
              <a:t>обобщение и формирование гипотез </a:t>
            </a:r>
          </a:p>
          <a:p>
            <a:pPr marL="285750" indent="-285750"/>
            <a:r>
              <a:rPr lang="ru-RU" sz="3000" dirty="0"/>
              <a:t>прогноз: формулирование следствий из предположенной гипотезы </a:t>
            </a:r>
          </a:p>
          <a:p>
            <a:pPr marL="285750" indent="-285750"/>
            <a:r>
              <a:rPr lang="ru-RU" sz="3000" dirty="0"/>
              <a:t>проверка прогнозируемых следствий с помощью эксперимента</a:t>
            </a:r>
          </a:p>
          <a:p>
            <a:endParaRPr lang="ru-RU" dirty="0"/>
          </a:p>
        </p:txBody>
      </p:sp>
      <p:pic>
        <p:nvPicPr>
          <p:cNvPr id="4" name="Picture 2" descr="http://funik.ru/uploads/images/12_2014/13/2_714b881b80e10a00578acef0bcc39e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07" y="2407534"/>
            <a:ext cx="3994393" cy="28863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52454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media.baamboozle.com/uploads/images/709676/1660874041_149322_ur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8202" y="3298785"/>
            <a:ext cx="6327494" cy="3559215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6D9E52-680D-4FC4-9674-33CC432F8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такое гипотеза?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F41C6BD-D567-41EB-B840-E72CDF8BF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051" y="1582557"/>
            <a:ext cx="10886954" cy="4351338"/>
          </a:xfrm>
        </p:spPr>
        <p:txBody>
          <a:bodyPr>
            <a:normAutofit/>
          </a:bodyPr>
          <a:lstStyle/>
          <a:p>
            <a:pPr marL="285750" indent="-285750"/>
            <a:r>
              <a:rPr lang="ru-RU" sz="3000" dirty="0"/>
              <a:t>Гипотеза – предположение или догадка; утверждение, предполагающее доказательство</a:t>
            </a:r>
          </a:p>
          <a:p>
            <a:pPr marL="285750" indent="-285750"/>
            <a:r>
              <a:rPr lang="ru-RU" sz="3000" dirty="0"/>
              <a:t>Гипотеза считается научной, если она потенциально может быть проверена критическим экспериментом.</a:t>
            </a:r>
          </a:p>
        </p:txBody>
      </p:sp>
    </p:spTree>
    <p:extLst>
      <p:ext uri="{BB962C8B-B14F-4D97-AF65-F5344CB8AC3E}">
        <p14:creationId xmlns:p14="http://schemas.microsoft.com/office/powerpoint/2010/main" xmlns="" val="36035238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D66DBE-85FC-408A-87F4-F92808070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8090"/>
          </a:xfrm>
        </p:spPr>
        <p:txBody>
          <a:bodyPr/>
          <a:lstStyle/>
          <a:p>
            <a:pPr algn="ctr"/>
            <a:r>
              <a:rPr lang="ru-RU" b="1" dirty="0"/>
              <a:t>Направления исследований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49A60456-6EA7-49BB-8828-95ACA91EE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5894"/>
            <a:ext cx="10515600" cy="5463250"/>
          </a:xfrm>
        </p:spPr>
        <p:txBody>
          <a:bodyPr>
            <a:normAutofit/>
          </a:bodyPr>
          <a:lstStyle/>
          <a:p>
            <a:pPr marL="285750" indent="-285750"/>
            <a:r>
              <a:rPr lang="ru-RU" sz="3000" dirty="0"/>
              <a:t>Фундаментальные научные исследования – это глубокое и всестороннее исследование предмета с цель получения новых основополагающих знаний, выяснения закономерностей изучаемых явлений</a:t>
            </a:r>
          </a:p>
          <a:p>
            <a:pPr marL="285750" indent="-285750"/>
            <a:r>
              <a:rPr lang="ru-RU" sz="3000" dirty="0"/>
              <a:t>Прикладные научные исследования используют достижения фундаментальной науки для решения практических задач. Результатом исследования является создание и совершенствование новых технологий</a:t>
            </a:r>
          </a:p>
          <a:p>
            <a:pPr marL="285750" indent="-285750"/>
            <a:r>
              <a:rPr lang="ru-RU" sz="3000" dirty="0"/>
              <a:t>Научно-исследовательские и опытно-конструкторские разработки – соединения науки с производством Иногда полученные результаты могут привести к научно-технической революции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3943091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D53DB4-935C-49EC-A2EC-F9048376F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Связь школы и науки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E96B2B5-DDF4-44D1-AB19-013457D5B9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627" y="1690687"/>
            <a:ext cx="6857402" cy="4860583"/>
          </a:xfrm>
        </p:spPr>
        <p:txBody>
          <a:bodyPr/>
          <a:lstStyle/>
          <a:p>
            <a:pPr marL="285750" indent="-285750"/>
            <a:r>
              <a:rPr lang="ru-RU" sz="2900" dirty="0"/>
              <a:t>В школе закладываются основы фундаментальный знаний</a:t>
            </a:r>
          </a:p>
          <a:p>
            <a:pPr marL="285750" indent="-285750"/>
            <a:r>
              <a:rPr lang="ru-RU" sz="2900" dirty="0"/>
              <a:t>В школе есть возможность для начала научных изысканий в наиболее интересной для вас области знаний</a:t>
            </a:r>
          </a:p>
          <a:p>
            <a:pPr marL="285750" indent="-285750"/>
            <a:r>
              <a:rPr lang="ru-RU" sz="2900" dirty="0"/>
              <a:t>В школе мы можем начать создавать научные группы, работа в которых позволит превратить процесс обучения в захватывающий исследовательский проект</a:t>
            </a:r>
          </a:p>
          <a:p>
            <a:endParaRPr lang="ru-RU" dirty="0"/>
          </a:p>
        </p:txBody>
      </p:sp>
      <p:pic>
        <p:nvPicPr>
          <p:cNvPr id="6146" name="Picture 2" descr="https://back.stemford.org/api/content/cover/6410690722451365056?type=wall&amp;w=2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818" y="2071868"/>
            <a:ext cx="4930813" cy="3287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9425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EAD996-FEE0-465C-81C4-D67F3BD66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Зачем это нужно?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A2F33376-7AE3-4251-8E4F-966AA64F6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36" y="1446835"/>
            <a:ext cx="11075745" cy="5034988"/>
          </a:xfrm>
        </p:spPr>
        <p:txBody>
          <a:bodyPr>
            <a:normAutofit/>
          </a:bodyPr>
          <a:lstStyle/>
          <a:p>
            <a:pPr marL="285750" indent="-285750"/>
            <a:r>
              <a:rPr lang="ru-RU" dirty="0"/>
              <a:t>мы хотим пользоваться благами научно-технического прогресса</a:t>
            </a:r>
          </a:p>
          <a:p>
            <a:pPr marL="285750" indent="-285750"/>
            <a:r>
              <a:rPr lang="ru-RU" dirty="0"/>
              <a:t>жить в цивилизованном обществе</a:t>
            </a:r>
          </a:p>
          <a:p>
            <a:pPr marL="285750" indent="-285750"/>
            <a:r>
              <a:rPr lang="ru-RU" dirty="0"/>
              <a:t>нельзя полагаться только на уже имеющиеся результаты научно-технического прогресса</a:t>
            </a:r>
          </a:p>
          <a:p>
            <a:pPr marL="285750" indent="-285750"/>
            <a:r>
              <a:rPr lang="ru-RU" dirty="0"/>
              <a:t>высокие технологии и инновационные решения затрагивают все сферы жизни, включая медицину, образование, машиностроение, приборостроение и т.п.</a:t>
            </a:r>
          </a:p>
          <a:p>
            <a:pPr marL="285750" indent="-285750"/>
            <a:r>
              <a:rPr lang="ru-RU" dirty="0"/>
              <a:t>нашему обществу нужны высококвалифицированные специалисты</a:t>
            </a:r>
          </a:p>
          <a:p>
            <a:pPr marL="285750" indent="-285750"/>
            <a:r>
              <a:rPr lang="ru-RU" dirty="0"/>
              <a:t>будущий ученый вашего поколения может изобрести, например, чудо-лекарство, которое спасет жизни миллионам людей</a:t>
            </a:r>
          </a:p>
          <a:p>
            <a:pPr marL="285750" indent="-28575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9781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0443A9-3579-02D5-6B7B-32F9A0BBC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215" y="1825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/>
              <a:t>Для чего лично Вам нужно заниматься наукой?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C80211E-DF02-14B8-877D-05F0A8EC6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422" y="1009698"/>
            <a:ext cx="11479236" cy="557398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Занятие наукой дает человеку множество преимуществ, включая:</a:t>
            </a:r>
          </a:p>
          <a:p>
            <a:r>
              <a:rPr lang="ru-RU" dirty="0"/>
              <a:t>развитие критического мышления и умения анализировать информацию;</a:t>
            </a:r>
          </a:p>
          <a:p>
            <a:r>
              <a:rPr lang="ru-RU" dirty="0"/>
              <a:t>повышение квалификации и профессиональный рост;</a:t>
            </a:r>
          </a:p>
          <a:p>
            <a:r>
              <a:rPr lang="ru-RU" dirty="0"/>
              <a:t>понимание мира и природы вокруг нас;</a:t>
            </a:r>
          </a:p>
          <a:p>
            <a:r>
              <a:rPr lang="ru-RU" dirty="0"/>
              <a:t>возможность внести вклад в развитие человечества и повышение качества жизни;</a:t>
            </a:r>
          </a:p>
          <a:p>
            <a:r>
              <a:rPr lang="ru-RU" dirty="0"/>
              <a:t>развитие способностей к самостоятельному учению и постоянному развитию;</a:t>
            </a:r>
          </a:p>
          <a:p>
            <a:r>
              <a:rPr lang="ru-RU" dirty="0"/>
              <a:t>улучшение коммуникативных навыков, в том числе умение объяснять сложные концепции;</a:t>
            </a:r>
          </a:p>
          <a:p>
            <a:r>
              <a:rPr lang="ru-RU" dirty="0"/>
              <a:t>возможность участвовать в международном сотрудничестве и обмене знаниями;</a:t>
            </a:r>
          </a:p>
          <a:p>
            <a:r>
              <a:rPr lang="ru-RU" dirty="0"/>
              <a:t>улучшение экономической и социальной стабильности в обществе.</a:t>
            </a:r>
          </a:p>
        </p:txBody>
      </p:sp>
    </p:spTree>
    <p:extLst>
      <p:ext uri="{BB962C8B-B14F-4D97-AF65-F5344CB8AC3E}">
        <p14:creationId xmlns:p14="http://schemas.microsoft.com/office/powerpoint/2010/main" xmlns="" val="3946674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3426" y="365125"/>
            <a:ext cx="7230374" cy="32764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Наука — самое важное, самое прекрасное и нужное в жизни человека, она всегда была и будет высшим проявлением любви, только ею одною человек победит природу и себя.</a:t>
            </a:r>
            <a:endParaRPr lang="ru-RU" b="1" dirty="0"/>
          </a:p>
        </p:txBody>
      </p:sp>
      <p:pic>
        <p:nvPicPr>
          <p:cNvPr id="31746" name="Picture 2" descr="https://avatars.mds.yandex.net/i?id=00c43e2acbe08ba53c55e40e06dc14c0da7a83d8-825297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034" y="672860"/>
            <a:ext cx="3933645" cy="48825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06838" y="5003321"/>
            <a:ext cx="584870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>А.П. ЧЕХОВ</a:t>
            </a:r>
            <a:r>
              <a:rPr lang="ru-RU" sz="4400" b="1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  <a:t/>
            </a:r>
            <a:br>
              <a:rPr lang="ru-RU" sz="4400" b="1" dirty="0">
                <a:solidFill>
                  <a:prstClr val="black"/>
                </a:solidFill>
                <a:latin typeface="Calibri Light"/>
                <a:ea typeface="+mj-ea"/>
                <a:cs typeface="+mj-cs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3.infourok.ru/uploads/ex/049c/0001ece3-1187e1a8/hello_html_m71f95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2977" y="2853220"/>
            <a:ext cx="3129023" cy="2118107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2B6D5B-2A98-4757-AAB0-856963B32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2262"/>
          </a:xfrm>
        </p:spPr>
        <p:txBody>
          <a:bodyPr/>
          <a:lstStyle/>
          <a:p>
            <a:pPr algn="ctr"/>
            <a:r>
              <a:rPr lang="ru-RU" b="1" dirty="0"/>
              <a:t>С чего начать?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45985D8-1700-47B7-8CD4-77E111944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7490"/>
            <a:ext cx="9011856" cy="5174804"/>
          </a:xfrm>
        </p:spPr>
        <p:txBody>
          <a:bodyPr>
            <a:normAutofit fontScale="92500"/>
          </a:bodyPr>
          <a:lstStyle/>
          <a:p>
            <a:pPr marL="285750" indent="-285750"/>
            <a:r>
              <a:rPr lang="ru-RU" sz="3300" dirty="0"/>
              <a:t>определить область знаний, которая наиболее интересна</a:t>
            </a:r>
          </a:p>
          <a:p>
            <a:pPr marL="285750" indent="-285750"/>
            <a:r>
              <a:rPr lang="ru-RU" sz="3300" dirty="0"/>
              <a:t>не ограничиваться рамками школьной программы</a:t>
            </a:r>
          </a:p>
          <a:p>
            <a:pPr marL="285750" indent="-285750"/>
            <a:r>
              <a:rPr lang="ru-RU" sz="3300" dirty="0"/>
              <a:t>использовать возможности, которые предлагает современное информационное поле (научно-познавательные передачи, Интернет)</a:t>
            </a:r>
          </a:p>
          <a:p>
            <a:pPr marL="285750" indent="-285750"/>
            <a:r>
              <a:rPr lang="ru-RU" sz="3300" dirty="0"/>
              <a:t>создавать научные сообщества, объединенные общей идеей, инициировать проектную, исследовательскую деятельность в рамках школы</a:t>
            </a:r>
          </a:p>
          <a:p>
            <a:pPr marL="285750" indent="-285750"/>
            <a:r>
              <a:rPr lang="ru-RU" sz="3300" dirty="0"/>
              <a:t>сотрудничать с учителем – мы одна команда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03983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3C9DB9D-0A9A-4139-97DD-592DBAE88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DCB639A-3D83-29FE-22B9-0B9D4FA35F4C}"/>
              </a:ext>
            </a:extLst>
          </p:cNvPr>
          <p:cNvSpPr txBox="1"/>
          <p:nvPr/>
        </p:nvSpPr>
        <p:spPr>
          <a:xfrm>
            <a:off x="657101" y="258407"/>
            <a:ext cx="11033329" cy="6586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Что еще?</a:t>
            </a:r>
          </a:p>
          <a:p>
            <a:pPr algn="ctr"/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/>
              <a:t>Читайте научные статьи и книги, чтобы быть в курсе текущих исследований и открытий.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/>
              <a:t>Участвуйте в научных экспериментах и проектах, чтобы получить практический опыт.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/>
              <a:t>Задавайте вопросы и ищите ответы, чтобы удовлетворить свое любопытство к миру.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/>
              <a:t>Подумайте о том, чтобы посещать уроки интересующей вас науки и учиться у экспертов в этой области.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/>
              <a:t>Найдите научный направление: работайте под руководством научных руководителей.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/>
              <a:t>Публикуйте свои исследования: публикуйте статьи в научных журналах или представляйте свои результаты на конференциях.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/>
              <a:t>Продолжайте обучение: постоянно улучшайте свои знания и навыки.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875570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D3E4CE-5425-A012-F9F4-96B6C18D3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655"/>
            <a:ext cx="10515600" cy="9775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Стадии проведения научного исследования</a:t>
            </a:r>
            <a:r>
              <a:rPr lang="ru-RU" dirty="0"/>
              <a:t/>
            </a:r>
            <a:br>
              <a:rPr lang="ru-RU" dirty="0"/>
            </a:br>
            <a:r>
              <a:rPr lang="ru-RU" sz="2700" i="1" dirty="0"/>
              <a:t>Пример: Исследование влияния социальных сетей на молодежную культуру.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AE28CFD-CEF2-CA7F-0D8F-8A39EA4E4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688" y="1272464"/>
            <a:ext cx="11574684" cy="5417703"/>
          </a:xfrm>
        </p:spPr>
        <p:txBody>
          <a:bodyPr>
            <a:noAutofit/>
          </a:bodyPr>
          <a:lstStyle/>
          <a:p>
            <a:r>
              <a:rPr lang="ru-RU" sz="2500" dirty="0"/>
              <a:t>Формулирование исследовательской задачи: Исследование влияния социальных сетей на молодежную культуру.</a:t>
            </a:r>
          </a:p>
          <a:p>
            <a:r>
              <a:rPr lang="ru-RU" sz="2500" dirty="0"/>
              <a:t>Обзор литературы: изучение публикаций о влиянии социальных сетей на культуру и молодежные тенденции.</a:t>
            </a:r>
          </a:p>
          <a:p>
            <a:r>
              <a:rPr lang="ru-RU" sz="2500" dirty="0"/>
              <a:t>Построение методологии: разработка анкеты для сбора данных и выбор группы исследуемых (молодежь, активно использующая социальные сети).</a:t>
            </a:r>
          </a:p>
          <a:p>
            <a:r>
              <a:rPr lang="ru-RU" sz="2500" dirty="0"/>
              <a:t>Сбор данных: проведение опроса среди выбранной группы исследуемых.</a:t>
            </a:r>
          </a:p>
          <a:p>
            <a:r>
              <a:rPr lang="ru-RU" sz="2500" dirty="0"/>
              <a:t>Анализ данных: обработка и анализ собранных данных с использованием статистических методов.</a:t>
            </a:r>
          </a:p>
          <a:p>
            <a:r>
              <a:rPr lang="ru-RU" sz="2500" dirty="0"/>
              <a:t>Формулирование выводов и заключений: выявление тенденций и закономерностей влияния социальных сетей на молодежную культуру.</a:t>
            </a:r>
          </a:p>
          <a:p>
            <a:r>
              <a:rPr lang="ru-RU" sz="2500" dirty="0"/>
              <a:t>Публикация исследования: публикация результатов в научных журналах или конференциях, чтобы другие исследователи могли проанализировать и проверить результаты.</a:t>
            </a:r>
          </a:p>
        </p:txBody>
      </p:sp>
    </p:spTree>
    <p:extLst>
      <p:ext uri="{BB962C8B-B14F-4D97-AF65-F5344CB8AC3E}">
        <p14:creationId xmlns:p14="http://schemas.microsoft.com/office/powerpoint/2010/main" xmlns="" val="14298049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7" name="Rectangle 1032">
            <a:extLst>
              <a:ext uri="{FF2B5EF4-FFF2-40B4-BE49-F238E27FC236}">
                <a16:creationId xmlns:a16="http://schemas.microsoft.com/office/drawing/2014/main" xmlns="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76CF3F-5F0A-872C-742A-D1C44D41D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40"/>
            <a:ext cx="11018520" cy="999951"/>
          </a:xfrm>
        </p:spPr>
        <p:txBody>
          <a:bodyPr anchor="b">
            <a:normAutofit/>
          </a:bodyPr>
          <a:lstStyle/>
          <a:p>
            <a:pPr algn="ctr"/>
            <a:r>
              <a:rPr lang="ru-RU" sz="5400" b="1" dirty="0"/>
              <a:t>Куда обратиться за помощью?</a:t>
            </a:r>
          </a:p>
        </p:txBody>
      </p:sp>
      <p:sp>
        <p:nvSpPr>
          <p:cNvPr id="1038" name="sketchy line">
            <a:extLst>
              <a:ext uri="{FF2B5EF4-FFF2-40B4-BE49-F238E27FC236}">
                <a16:creationId xmlns:a16="http://schemas.microsoft.com/office/drawing/2014/main" xmlns="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9" name="Content Placeholder 1029">
            <a:extLst>
              <a:ext uri="{FF2B5EF4-FFF2-40B4-BE49-F238E27FC236}">
                <a16:creationId xmlns:a16="http://schemas.microsoft.com/office/drawing/2014/main" xmlns="" id="{AB071264-DD4B-5265-BBAA-62B8A3F17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769" y="1872319"/>
            <a:ext cx="6962626" cy="4119172"/>
          </a:xfrm>
        </p:spPr>
        <p:txBody>
          <a:bodyPr anchor="t">
            <a:normAutofit/>
          </a:bodyPr>
          <a:lstStyle/>
          <a:p>
            <a:pPr marL="0" indent="0" algn="just">
              <a:buNone/>
            </a:pPr>
            <a:r>
              <a:rPr lang="ru-RU" sz="2200" dirty="0"/>
              <a:t>Если вы хотите заниматься исследованиями и участвовать в научных проектах в области педагогики и психологии, а вам нужен научный наставник, то приглашаем вас на кафедру педагогики, психологии, общего и специального образования Северо-Осетинского государственного педагогического института</a:t>
            </a:r>
            <a:endParaRPr lang="en-US" sz="2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5F037DF9-7F18-84B9-A94F-55BA172E2D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5" r="-2" b="-2"/>
          <a:stretch/>
        </p:blipFill>
        <p:spPr bwMode="auto">
          <a:xfrm>
            <a:off x="7675658" y="2093976"/>
            <a:ext cx="4280990" cy="444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790" y="4124386"/>
            <a:ext cx="5775767" cy="254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12995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2746" t="12536" r="34586" b="60865"/>
          <a:stretch>
            <a:fillRect/>
          </a:stretch>
        </p:blipFill>
        <p:spPr bwMode="auto">
          <a:xfrm>
            <a:off x="2326511" y="1237401"/>
            <a:ext cx="7477246" cy="39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sun6-22.userapi.com/s/v1/if2/s2doxyG739nMqNkKBUgHWFFtMFlsMG9leIvD-rH_BMhYXqXrPZfH4roTCATVAKDpU1yPvYzP_w9_hbs5-tpgL7EH.jpg?size=259x262&amp;quality=96&amp;crop=20,20,259,262&amp;ava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8629" y="0"/>
            <a:ext cx="1580628" cy="1598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32746" t="38931" r="34586" b="35725"/>
          <a:stretch>
            <a:fillRect/>
          </a:stretch>
        </p:blipFill>
        <p:spPr bwMode="auto">
          <a:xfrm>
            <a:off x="1967697" y="1134320"/>
            <a:ext cx="8310623" cy="406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32746" t="64144" r="34586" b="6441"/>
          <a:stretch>
            <a:fillRect/>
          </a:stretch>
        </p:blipFill>
        <p:spPr bwMode="auto">
          <a:xfrm>
            <a:off x="1782502" y="1030147"/>
            <a:ext cx="8449518" cy="434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31916" t="55709" r="33538" b="12676"/>
          <a:stretch>
            <a:fillRect/>
          </a:stretch>
        </p:blipFill>
        <p:spPr bwMode="auto">
          <a:xfrm>
            <a:off x="1851948" y="891250"/>
            <a:ext cx="8322197" cy="490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31732" t="18630" r="33538" b="44180"/>
          <a:stretch>
            <a:fillRect/>
          </a:stretch>
        </p:blipFill>
        <p:spPr bwMode="auto">
          <a:xfrm>
            <a:off x="1944547" y="833378"/>
            <a:ext cx="8090704" cy="487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2" name="Rectangle 2056">
            <a:extLst>
              <a:ext uri="{FF2B5EF4-FFF2-40B4-BE49-F238E27FC236}">
                <a16:creationId xmlns:a16="http://schemas.microsoft.com/office/drawing/2014/main" xmlns="" id="{A29398BB-6F62-472B-88B2-8D942FEBFB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664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4" name="Group 2058">
            <a:extLst>
              <a:ext uri="{FF2B5EF4-FFF2-40B4-BE49-F238E27FC236}">
                <a16:creationId xmlns:a16="http://schemas.microsoft.com/office/drawing/2014/main" xmlns="" id="{A3C0D298-47AC-4912-8022-B969E5732C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66430" y="626107"/>
            <a:ext cx="1128382" cy="847206"/>
            <a:chOff x="5307830" y="325570"/>
            <a:chExt cx="1128382" cy="847206"/>
          </a:xfrm>
        </p:grpSpPr>
        <p:sp>
          <p:nvSpPr>
            <p:cNvPr id="2060" name="Freeform 5">
              <a:extLst>
                <a:ext uri="{FF2B5EF4-FFF2-40B4-BE49-F238E27FC236}">
                  <a16:creationId xmlns:a16="http://schemas.microsoft.com/office/drawing/2014/main" xmlns="" id="{F8ED9F95-2ADE-4C89-BD97-AF7DB8DB36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307830" y="577396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5">
              <a:extLst>
                <a:ext uri="{FF2B5EF4-FFF2-40B4-BE49-F238E27FC236}">
                  <a16:creationId xmlns:a16="http://schemas.microsoft.com/office/drawing/2014/main" xmlns="" id="{1DD52534-E915-42C0-890A-5B19A15B53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85720" y="325570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63" name="Freeform 5">
            <a:extLst>
              <a:ext uri="{FF2B5EF4-FFF2-40B4-BE49-F238E27FC236}">
                <a16:creationId xmlns:a16="http://schemas.microsoft.com/office/drawing/2014/main" xmlns="" id="{01F1CEA4-5DA0-41E1-A743-4F227AE62B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6958811" y="1645694"/>
            <a:ext cx="4689240" cy="411502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50800" cap="flat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65" name="Freeform: Shape 2064">
            <a:extLst>
              <a:ext uri="{FF2B5EF4-FFF2-40B4-BE49-F238E27FC236}">
                <a16:creationId xmlns:a16="http://schemas.microsoft.com/office/drawing/2014/main" xmlns="" id="{07D1A722-B699-4DA0-B7AC-F06CC81AD5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39502" y="626107"/>
            <a:ext cx="3154669" cy="2796247"/>
          </a:xfrm>
          <a:custGeom>
            <a:avLst/>
            <a:gdLst>
              <a:gd name="connsiteX0" fmla="*/ 853538 w 2991693"/>
              <a:gd name="connsiteY0" fmla="*/ 0 h 2651787"/>
              <a:gd name="connsiteX1" fmla="*/ 2141030 w 2991693"/>
              <a:gd name="connsiteY1" fmla="*/ 0 h 2651787"/>
              <a:gd name="connsiteX2" fmla="*/ 2324957 w 2991693"/>
              <a:gd name="connsiteY2" fmla="*/ 103466 h 2651787"/>
              <a:gd name="connsiteX3" fmla="*/ 2968702 w 2991693"/>
              <a:gd name="connsiteY3" fmla="*/ 1218596 h 2651787"/>
              <a:gd name="connsiteX4" fmla="*/ 2968702 w 2991693"/>
              <a:gd name="connsiteY4" fmla="*/ 1433192 h 2651787"/>
              <a:gd name="connsiteX5" fmla="*/ 2324957 w 2991693"/>
              <a:gd name="connsiteY5" fmla="*/ 2548321 h 2651787"/>
              <a:gd name="connsiteX6" fmla="*/ 2141030 w 2991693"/>
              <a:gd name="connsiteY6" fmla="*/ 2651787 h 2651787"/>
              <a:gd name="connsiteX7" fmla="*/ 853538 w 2991693"/>
              <a:gd name="connsiteY7" fmla="*/ 2651787 h 2651787"/>
              <a:gd name="connsiteX8" fmla="*/ 669612 w 2991693"/>
              <a:gd name="connsiteY8" fmla="*/ 2548321 h 2651787"/>
              <a:gd name="connsiteX9" fmla="*/ 25866 w 2991693"/>
              <a:gd name="connsiteY9" fmla="*/ 1433192 h 2651787"/>
              <a:gd name="connsiteX10" fmla="*/ 25866 w 2991693"/>
              <a:gd name="connsiteY10" fmla="*/ 1218596 h 2651787"/>
              <a:gd name="connsiteX11" fmla="*/ 669612 w 2991693"/>
              <a:gd name="connsiteY11" fmla="*/ 103466 h 2651787"/>
              <a:gd name="connsiteX12" fmla="*/ 853538 w 2991693"/>
              <a:gd name="connsiteY12" fmla="*/ 0 h 265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91693" h="2651787">
                <a:moveTo>
                  <a:pt x="853538" y="0"/>
                </a:moveTo>
                <a:cubicBezTo>
                  <a:pt x="2141030" y="0"/>
                  <a:pt x="2141030" y="0"/>
                  <a:pt x="2141030" y="0"/>
                </a:cubicBezTo>
                <a:cubicBezTo>
                  <a:pt x="2206170" y="0"/>
                  <a:pt x="2290471" y="45985"/>
                  <a:pt x="2324957" y="103466"/>
                </a:cubicBezTo>
                <a:cubicBezTo>
                  <a:pt x="2968702" y="1218596"/>
                  <a:pt x="2968702" y="1218596"/>
                  <a:pt x="2968702" y="1218596"/>
                </a:cubicBezTo>
                <a:cubicBezTo>
                  <a:pt x="2999357" y="1279909"/>
                  <a:pt x="2999357" y="1371878"/>
                  <a:pt x="2968702" y="1433192"/>
                </a:cubicBezTo>
                <a:cubicBezTo>
                  <a:pt x="2324957" y="2548321"/>
                  <a:pt x="2324957" y="2548321"/>
                  <a:pt x="2324957" y="2548321"/>
                </a:cubicBezTo>
                <a:cubicBezTo>
                  <a:pt x="2290471" y="2605803"/>
                  <a:pt x="2206170" y="2651787"/>
                  <a:pt x="2141030" y="2651787"/>
                </a:cubicBezTo>
                <a:lnTo>
                  <a:pt x="853538" y="2651787"/>
                </a:lnTo>
                <a:cubicBezTo>
                  <a:pt x="784566" y="2651787"/>
                  <a:pt x="700266" y="2605803"/>
                  <a:pt x="669612" y="2548321"/>
                </a:cubicBezTo>
                <a:cubicBezTo>
                  <a:pt x="25866" y="1433192"/>
                  <a:pt x="25866" y="1433192"/>
                  <a:pt x="25866" y="1433192"/>
                </a:cubicBezTo>
                <a:cubicBezTo>
                  <a:pt x="-8621" y="1371878"/>
                  <a:pt x="-8621" y="1279909"/>
                  <a:pt x="25866" y="1218596"/>
                </a:cubicBezTo>
                <a:cubicBezTo>
                  <a:pt x="669612" y="103466"/>
                  <a:pt x="669612" y="103466"/>
                  <a:pt x="669612" y="103466"/>
                </a:cubicBezTo>
                <a:cubicBezTo>
                  <a:pt x="700266" y="45985"/>
                  <a:pt x="784566" y="0"/>
                  <a:pt x="853538" y="0"/>
                </a:cubicBezTo>
                <a:close/>
              </a:path>
            </a:pathLst>
          </a:custGeom>
          <a:noFill/>
          <a:ln w="50800" cap="flat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73E3DF-0D21-FEB0-2871-9F2B2DEEBD8A}"/>
              </a:ext>
            </a:extLst>
          </p:cNvPr>
          <p:cNvSpPr txBox="1"/>
          <p:nvPr/>
        </p:nvSpPr>
        <p:spPr>
          <a:xfrm>
            <a:off x="966430" y="3450865"/>
            <a:ext cx="6006864" cy="15664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>
                <a:latin typeface="+mj-lt"/>
                <a:ea typeface="+mj-ea"/>
                <a:cs typeface="+mj-cs"/>
              </a:rPr>
              <a:t>Конкурсы и проекты для начинающих ученых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1ACA1D53-1F56-03CF-4EBF-AB6410CC9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93601" y="1100995"/>
            <a:ext cx="1846470" cy="184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29FC6467-3A3C-2431-146B-A18D0D281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946675" y="2346450"/>
            <a:ext cx="2713512" cy="271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1554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4818F988-B9C9-48E6-8703-60E478DDE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7364" y="3826276"/>
            <a:ext cx="5389732" cy="303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79799AB-9C8F-4AFC-8A59-61EDF51E2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такое наука?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08BF4EB-0740-40DD-9428-3934760D9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6835"/>
            <a:ext cx="10736484" cy="4730128"/>
          </a:xfrm>
        </p:spPr>
        <p:txBody>
          <a:bodyPr>
            <a:normAutofit/>
          </a:bodyPr>
          <a:lstStyle/>
          <a:p>
            <a:r>
              <a:rPr lang="ru-RU" sz="3200" dirty="0"/>
              <a:t>Наука – область человеческой деятельности, направленная на выработку и систематизацию объективных знаний о действительности.</a:t>
            </a:r>
          </a:p>
          <a:p>
            <a:r>
              <a:rPr lang="ru-RU" sz="3200" dirty="0"/>
              <a:t>Объективность – характеристика факторов или процессов, которые не зависят от воли или желания человека или человечества.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14294497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925550"/>
            <a:ext cx="12192000" cy="1325563"/>
          </a:xfrm>
        </p:spPr>
        <p:txBody>
          <a:bodyPr/>
          <a:lstStyle/>
          <a:p>
            <a:r>
              <a:rPr lang="ru-RU" b="1" dirty="0" smtClean="0"/>
              <a:t>БЛАГОДАРИМ </a:t>
            </a:r>
            <a:r>
              <a:rPr lang="ru-RU" b="1" dirty="0"/>
              <a:t>ЗА ВНИМАНИЕ!</a:t>
            </a:r>
          </a:p>
        </p:txBody>
      </p:sp>
      <p:pic>
        <p:nvPicPr>
          <p:cNvPr id="34820" name="Picture 4" descr="https://upload2.schoolrm.ru/resize_cache/1470490/c3bed4c46e3bebf9034448fed65e7b8e/iblock/c73/c73254a6d59089574711e3c6c054a8da/0be849433f95163f2dde902c6368994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0815" y="260431"/>
            <a:ext cx="6124254" cy="459319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9919" y="167585"/>
            <a:ext cx="43173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презентацию подготовили аспиранты кафедры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педагогики, психологии, общего и специального образования </a:t>
            </a:r>
            <a:b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Северо-Осетинского государственного педагогического института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Алборова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А., 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Саматеева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М., 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Саидов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А.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C12771ED-FA0E-4ADC-A2EE-D736E2BD02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30" r="11924" b="3906"/>
          <a:stretch/>
        </p:blipFill>
        <p:spPr bwMode="auto">
          <a:xfrm>
            <a:off x="7115674" y="2644498"/>
            <a:ext cx="4505308" cy="421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7C9B98-B98B-43A0-A51D-B97AB20A8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лежит в основе науки?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BC3CF65-69F1-4D37-BE6A-876C421C3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300" dirty="0"/>
              <a:t>Сбор фактов</a:t>
            </a:r>
          </a:p>
          <a:p>
            <a:r>
              <a:rPr lang="ru-RU" sz="3300" dirty="0"/>
              <a:t>Их постоянное обновление и упорядочение</a:t>
            </a:r>
          </a:p>
          <a:p>
            <a:r>
              <a:rPr lang="ru-RU" sz="3300" dirty="0"/>
              <a:t>Критический анализ</a:t>
            </a:r>
          </a:p>
          <a:p>
            <a:r>
              <a:rPr lang="ru-RU" sz="3300" dirty="0"/>
              <a:t>Выработка новых знаний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3907215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10735A-0521-49F8-9FBF-E5152EB54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такое факт?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3A180F6-6C4B-4866-B803-4C5FDA23B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300" dirty="0"/>
              <a:t>Факт (лат. </a:t>
            </a:r>
            <a:r>
              <a:rPr lang="en-US" sz="3300" dirty="0"/>
              <a:t>Factum –</a:t>
            </a:r>
            <a:r>
              <a:rPr lang="ru-RU" sz="3300" dirty="0"/>
              <a:t> свершившееся) – в широком смысле может выступать синонимом истины; событие или результат; реально, а не вымышленное.</a:t>
            </a:r>
          </a:p>
        </p:txBody>
      </p:sp>
      <p:pic>
        <p:nvPicPr>
          <p:cNvPr id="17410" name="Picture 2" descr="https://sun9-31.userapi.com/c837528/v837528231/a56d/RRGC7GDIT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0679" y="4049485"/>
            <a:ext cx="8245187" cy="20742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8401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39C0FE-BE6E-4C2D-9191-9817CA7FA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включает в себя понятие «наука»?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1735A71-1022-48B5-87B7-D5CA4D77F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218" y="1609666"/>
            <a:ext cx="5798916" cy="4953180"/>
          </a:xfrm>
        </p:spPr>
        <p:txBody>
          <a:bodyPr/>
          <a:lstStyle/>
          <a:p>
            <a:pPr marL="285750" indent="-285750"/>
            <a:r>
              <a:rPr lang="ru-RU" sz="3300" dirty="0"/>
              <a:t>Методы научно-исследовательской работы</a:t>
            </a:r>
          </a:p>
          <a:p>
            <a:pPr marL="285750" indent="-285750"/>
            <a:r>
              <a:rPr lang="ru-RU" sz="3300" dirty="0"/>
              <a:t>Понятийный аппарат</a:t>
            </a:r>
          </a:p>
          <a:p>
            <a:pPr marL="285750" indent="-285750"/>
            <a:r>
              <a:rPr lang="ru-RU" sz="3300" dirty="0"/>
              <a:t>Всю сумму накопленных ранее научных знаний</a:t>
            </a:r>
          </a:p>
          <a:p>
            <a:pPr marL="285750" indent="-285750"/>
            <a:r>
              <a:rPr lang="ru-RU" sz="3300" dirty="0"/>
              <a:t>Научные учреждения, экспериментальное и лабораторное оборудование</a:t>
            </a:r>
          </a:p>
          <a:p>
            <a:endParaRPr lang="ru-RU" dirty="0"/>
          </a:p>
        </p:txBody>
      </p:sp>
      <p:pic>
        <p:nvPicPr>
          <p:cNvPr id="5" name="Picture 4" descr="http://xn--80aaldbpnm0d.xn--p1ai/wp-content/uploads/2015/11/li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8432" y="1307964"/>
            <a:ext cx="3047968" cy="2285976"/>
          </a:xfrm>
          <a:prstGeom prst="rect">
            <a:avLst/>
          </a:prstGeom>
          <a:noFill/>
        </p:spPr>
      </p:pic>
      <p:pic>
        <p:nvPicPr>
          <p:cNvPr id="7" name="Picture 6" descr="http://sch1381.mskobr.ru/images/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8528" y="3283815"/>
            <a:ext cx="3689481" cy="3574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3873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5511E1-5C73-4742-BED1-BD60FF34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История вопроса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A8CAC78-F667-4442-A68D-8EA4AB0DB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11" y="1342664"/>
            <a:ext cx="11694289" cy="4535269"/>
          </a:xfrm>
        </p:spPr>
        <p:txBody>
          <a:bodyPr/>
          <a:lstStyle/>
          <a:p>
            <a:pPr marL="285750" indent="-285750"/>
            <a:r>
              <a:rPr lang="ru-RU" sz="3300" dirty="0"/>
              <a:t>С развитием письменности в странах древних цивилизаций накапливались и осмысливались эмпирические знания  о природе, человеке и обществе</a:t>
            </a:r>
          </a:p>
          <a:p>
            <a:pPr marL="285750" indent="-285750"/>
            <a:r>
              <a:rPr lang="ru-RU" sz="3300" dirty="0"/>
              <a:t>На основе полученных знаний возникали зачатки математики, логики, геометрии, астрономии, медицины</a:t>
            </a:r>
          </a:p>
          <a:p>
            <a:endParaRPr lang="ru-RU" dirty="0"/>
          </a:p>
        </p:txBody>
      </p:sp>
      <p:pic>
        <p:nvPicPr>
          <p:cNvPr id="15366" name="Picture 6" descr="http://images.myshared.ru/17/1140338/slide_6.jpg"/>
          <p:cNvPicPr>
            <a:picLocks noChangeAspect="1" noChangeArrowheads="1"/>
          </p:cNvPicPr>
          <p:nvPr/>
        </p:nvPicPr>
        <p:blipFill>
          <a:blip r:embed="rId2" cstate="print"/>
          <a:srcRect t="21266" r="2396" b="11089"/>
          <a:stretch>
            <a:fillRect/>
          </a:stretch>
        </p:blipFill>
        <p:spPr bwMode="auto">
          <a:xfrm>
            <a:off x="3159889" y="3801627"/>
            <a:ext cx="5879939" cy="3056373"/>
          </a:xfrm>
          <a:prstGeom prst="rect">
            <a:avLst/>
          </a:prstGeom>
          <a:noFill/>
        </p:spPr>
      </p:pic>
      <p:pic>
        <p:nvPicPr>
          <p:cNvPr id="5" name="Picture 4" descr="http://www.ladykiss.ru/wp-content/uploads/2015/02/health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3749" y="5393803"/>
            <a:ext cx="1590956" cy="1464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37027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www.zitate.eu/imagecache/3/7/a/1/1/37a114d20616dbded6022215ec393ec9d01db45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6923" y="4259284"/>
            <a:ext cx="4777055" cy="2230885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92DC7C-B74E-4CD5-B78D-62255B2AC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История вопроса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A893353-A290-4BB3-8367-482CAABBE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820" y="1474114"/>
            <a:ext cx="10955864" cy="4351338"/>
          </a:xfrm>
        </p:spPr>
        <p:txBody>
          <a:bodyPr>
            <a:normAutofit/>
          </a:bodyPr>
          <a:lstStyle/>
          <a:p>
            <a:pPr marL="285750" indent="-285750"/>
            <a:r>
              <a:rPr lang="ru-RU" sz="3300" dirty="0"/>
              <a:t>Предшественниками современных учёных были философы Древней Греции и Рима, для которых размышления и поиск истины становятся основным занятием</a:t>
            </a:r>
          </a:p>
          <a:p>
            <a:pPr marL="285750" indent="-285750"/>
            <a:r>
              <a:rPr lang="ru-RU" sz="3300" dirty="0"/>
              <a:t>В Древней Греции появляются варианты классификации знаний</a:t>
            </a:r>
          </a:p>
        </p:txBody>
      </p:sp>
      <p:pic>
        <p:nvPicPr>
          <p:cNvPr id="14338" name="Picture 2" descr="https://www.artwall.ru/files/products/poster_p-368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4562" y="4085769"/>
            <a:ext cx="3261448" cy="2772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27549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7C0D4B-66E2-45B8-8C0E-D607B808B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История вопроса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C63FA9C-D645-4C97-9B44-0AEFC2D25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257" y="1351062"/>
            <a:ext cx="6511725" cy="5350679"/>
          </a:xfrm>
        </p:spPr>
        <p:txBody>
          <a:bodyPr>
            <a:normAutofit/>
          </a:bodyPr>
          <a:lstStyle/>
          <a:p>
            <a:pPr marL="285750" indent="-285750"/>
            <a:r>
              <a:rPr lang="ru-RU" sz="3200" dirty="0"/>
              <a:t>Наука в современной понимания начала складываться с </a:t>
            </a:r>
            <a:r>
              <a:rPr lang="en-US" sz="3200" dirty="0"/>
              <a:t>XVI-XVII </a:t>
            </a:r>
            <a:r>
              <a:rPr lang="ru-RU" sz="3200" dirty="0"/>
              <a:t>веков</a:t>
            </a:r>
          </a:p>
          <a:p>
            <a:pPr marL="285750" indent="-285750"/>
            <a:r>
              <a:rPr lang="ru-RU" sz="3200" dirty="0"/>
              <a:t>В ходе исторического развития ее влияние вышло за рамки развития техники и технологии</a:t>
            </a:r>
          </a:p>
          <a:p>
            <a:pPr marL="285750" indent="-285750"/>
            <a:r>
              <a:rPr lang="ru-RU" sz="3200" dirty="0"/>
              <a:t>Наука превратилась в важнейший социальный, гуманитарный институт, оказывающий значительное влияние на сферы общества и культуры</a:t>
            </a:r>
            <a:endParaRPr lang="en-US" sz="3200" dirty="0"/>
          </a:p>
          <a:p>
            <a:endParaRPr lang="ru-RU" dirty="0"/>
          </a:p>
        </p:txBody>
      </p:sp>
      <p:pic>
        <p:nvPicPr>
          <p:cNvPr id="13314" name="Picture 2" descr="https://ic.pics.livejournal.com/chervonec_001/72877696/2956461/295646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0342" y="2293318"/>
            <a:ext cx="4751032" cy="3265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995601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1025</Words>
  <Application>Microsoft Office PowerPoint</Application>
  <PresentationFormat>Произвольный</PresentationFormat>
  <Paragraphs>129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НАУКА И СОВРЕМЕННАЯ ШКОЛА С чего начать путь в науку… презентацию подготовили аспиранты кафедры  педагогики, психологии, общего и специального образования  Северо-Осетинского государственного педагогического института   Алборова А., Саматеева М., Саидов А.   г. Владикавказ 2023                                                                                                      </vt:lpstr>
      <vt:lpstr>   Наука — самое важное, самое прекрасное и нужное в жизни человека, она всегда была и будет высшим проявлением любви, только ею одною человек победит природу и себя.</vt:lpstr>
      <vt:lpstr>Что такое наука?</vt:lpstr>
      <vt:lpstr>Что лежит в основе науки?</vt:lpstr>
      <vt:lpstr>Что такое факт?</vt:lpstr>
      <vt:lpstr>Что включает в себя понятие «наука»?</vt:lpstr>
      <vt:lpstr>История вопроса</vt:lpstr>
      <vt:lpstr>История вопроса</vt:lpstr>
      <vt:lpstr>История вопроса</vt:lpstr>
      <vt:lpstr>Что такое научное сообщество?</vt:lpstr>
      <vt:lpstr>Задачи научного сообщества</vt:lpstr>
      <vt:lpstr>Кто такие ученые?</vt:lpstr>
      <vt:lpstr>Выдающиеся ученые педагоги-психологи</vt:lpstr>
      <vt:lpstr>Что такое научный метод?</vt:lpstr>
      <vt:lpstr>Что такое гипотеза?</vt:lpstr>
      <vt:lpstr>Направления исследований</vt:lpstr>
      <vt:lpstr>Связь школы и науки</vt:lpstr>
      <vt:lpstr>Зачем это нужно?</vt:lpstr>
      <vt:lpstr>Для чего лично Вам нужно заниматься наукой?</vt:lpstr>
      <vt:lpstr>С чего начать?</vt:lpstr>
      <vt:lpstr>Слайд 21</vt:lpstr>
      <vt:lpstr>Стадии проведения научного исследования Пример: Исследование влияния социальных сетей на молодежную культуру.</vt:lpstr>
      <vt:lpstr>Куда обратиться за помощью?</vt:lpstr>
      <vt:lpstr>Слайд 24</vt:lpstr>
      <vt:lpstr>Слайд 25</vt:lpstr>
      <vt:lpstr>Слайд 26</vt:lpstr>
      <vt:lpstr>Слайд 27</vt:lpstr>
      <vt:lpstr>Слайд 28</vt:lpstr>
      <vt:lpstr>Слайд 29</vt:lpstr>
      <vt:lpstr>БЛАГОДАРИМ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personal</cp:lastModifiedBy>
  <cp:revision>29</cp:revision>
  <dcterms:created xsi:type="dcterms:W3CDTF">2023-02-04T05:21:52Z</dcterms:created>
  <dcterms:modified xsi:type="dcterms:W3CDTF">2023-02-06T17:40:38Z</dcterms:modified>
</cp:coreProperties>
</file>