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393" r:id="rId3"/>
    <p:sldId id="402" r:id="rId5"/>
    <p:sldId id="396" r:id="rId6"/>
    <p:sldId id="403" r:id="rId7"/>
    <p:sldId id="397" r:id="rId8"/>
    <p:sldId id="399" r:id="rId9"/>
    <p:sldId id="404" r:id="rId10"/>
    <p:sldId id="406" r:id="rId11"/>
    <p:sldId id="408" r:id="rId12"/>
    <p:sldId id="409" r:id="rId13"/>
    <p:sldId id="410" r:id="rId14"/>
    <p:sldId id="414" r:id="rId15"/>
    <p:sldId id="415" r:id="rId16"/>
    <p:sldId id="416" r:id="rId17"/>
  </p:sldIdLst>
  <p:sldSz cx="12192000" cy="6858000"/>
  <p:notesSz cx="6858000" cy="9144000"/>
  <p:embeddedFontLs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6B9D"/>
    <a:srgbClr val="FFFFFF"/>
    <a:srgbClr val="2F6C5F"/>
    <a:srgbClr val="140724"/>
    <a:srgbClr val="2E1151"/>
    <a:srgbClr val="5569B9"/>
    <a:srgbClr val="34F4FD"/>
    <a:srgbClr val="DCDCCF"/>
    <a:srgbClr val="6B8EA2"/>
    <a:srgbClr val="719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53.xml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" panose="020B0604020202020204" pitchFamily="34" charset="0"/>
              </a:defRPr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" panose="020B0604020202020204" pitchFamily="34" charset="0"/>
              </a:defRPr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Arial" panose="020B0604020202020204" pitchFamily="34" charset="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Arial" panose="020B0604020202020204" pitchFamily="34" charset="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Arial" panose="020B0604020202020204" pitchFamily="34" charset="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Arial" panose="020B0604020202020204" pitchFamily="34" charset="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Arial" panose="020B0604020202020204" pitchFamily="34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4436">
            <a:off x="6300718" y="-2601021"/>
            <a:ext cx="8977380" cy="5533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4436">
            <a:off x="-3474272" y="5204830"/>
            <a:ext cx="8977380" cy="5533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37499" y="279742"/>
            <a:ext cx="11517001" cy="62988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等腰三角形 5"/>
          <p:cNvSpPr>
            <a:spLocks noChangeAspect="1"/>
          </p:cNvSpPr>
          <p:nvPr userDrawn="1"/>
        </p:nvSpPr>
        <p:spPr>
          <a:xfrm flipV="1">
            <a:off x="5916046" y="279742"/>
            <a:ext cx="359906" cy="31028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rush"/>
      </p:transition>
    </mc:Choice>
    <mc:Fallback>
      <p:transition spd="slow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756213" y="0"/>
            <a:ext cx="5435788" cy="6858003"/>
          </a:xfrm>
          <a:custGeom>
            <a:avLst/>
            <a:gdLst>
              <a:gd name="connsiteX0" fmla="*/ 2130130 w 5435788"/>
              <a:gd name="connsiteY0" fmla="*/ 0 h 6858002"/>
              <a:gd name="connsiteX1" fmla="*/ 5435788 w 5435788"/>
              <a:gd name="connsiteY1" fmla="*/ 0 h 6858002"/>
              <a:gd name="connsiteX2" fmla="*/ 5435788 w 5435788"/>
              <a:gd name="connsiteY2" fmla="*/ 6858002 h 6858002"/>
              <a:gd name="connsiteX3" fmla="*/ 0 w 5435788"/>
              <a:gd name="connsiteY3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788" h="6858002">
                <a:moveTo>
                  <a:pt x="2130130" y="0"/>
                </a:moveTo>
                <a:lnTo>
                  <a:pt x="5435788" y="0"/>
                </a:lnTo>
                <a:lnTo>
                  <a:pt x="5435788" y="6858002"/>
                </a:lnTo>
                <a:lnTo>
                  <a:pt x="0" y="6858002"/>
                </a:ln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/>
    </mc:Choice>
    <mc:Fallback>
      <p:transition spd="slow" advTm="5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31000">
                <a:schemeClr val="accent1">
                  <a:lumMod val="5000"/>
                  <a:lumOff val="95000"/>
                  <a:alpha val="19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.xml"/><Relationship Id="rId18" Type="http://schemas.openxmlformats.org/officeDocument/2006/relationships/tags" Target="../tags/tag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rial" panose="020B0604020202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40.xml"/><Relationship Id="rId12" Type="http://schemas.openxmlformats.org/officeDocument/2006/relationships/image" Target="../media/image13.jpeg"/><Relationship Id="rId11" Type="http://schemas.openxmlformats.org/officeDocument/2006/relationships/image" Target="../media/image12.jpeg"/><Relationship Id="rId10" Type="http://schemas.openxmlformats.org/officeDocument/2006/relationships/image" Target="../media/image11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image" Target="../media/image5.jpeg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3" Type="http://schemas.openxmlformats.org/officeDocument/2006/relationships/slideLayout" Target="../slideLayouts/slideLayout14.xml"/><Relationship Id="rId12" Type="http://schemas.openxmlformats.org/officeDocument/2006/relationships/tags" Target="../tags/tag52.xml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13.xml"/><Relationship Id="rId7" Type="http://schemas.openxmlformats.org/officeDocument/2006/relationships/image" Target="../media/image7.jpe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2215515" y="2022475"/>
            <a:ext cx="76752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sz="3600" b="1" i="1">
                <a:latin typeface="Times New Roman" panose="02020603050405020304" charset="0"/>
                <a:cs typeface="Calibri" panose="020F0502020204030204" charset="0"/>
              </a:rPr>
              <a:t>Творческо-познавательный проект «Ёжик в ботинках»</a:t>
            </a:r>
            <a:endParaRPr lang="ru-RU" altLang="en-US" sz="3600" b="1" i="1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022340" y="3668395"/>
            <a:ext cx="386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charset="0"/>
                <a:cs typeface="Calibri" panose="020F0502020204030204" charset="0"/>
              </a:rPr>
              <a:t>Автор проекта:Добромыслова Ольга Анатольевна</a:t>
            </a:r>
            <a:endParaRPr lang="ru-RU" altLang="en-US"/>
          </a:p>
        </p:txBody>
      </p:sp>
      <p:pic>
        <p:nvPicPr>
          <p:cNvPr id="7" name="Замещающая рамка рисунка 6" descr="IMG-20221125-WA0008"/>
          <p:cNvPicPr>
            <a:picLocks noChangeAspect="1"/>
          </p:cNvPicPr>
          <p:nvPr>
            <p:ph type="pic" sz="quarter" idx="10"/>
          </p:nvPr>
        </p:nvPicPr>
        <p:blipFill>
          <a:blip r:embed="rId2"/>
          <a:srcRect l="4148" t="18926" r="20519" b="10398"/>
          <a:stretch>
            <a:fillRect/>
          </a:stretch>
        </p:blipFill>
        <p:spPr>
          <a:xfrm>
            <a:off x="3008630" y="3221355"/>
            <a:ext cx="2292350" cy="24771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619760" y="590550"/>
            <a:ext cx="106686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>
                <a:latin typeface="Times New Roman" panose="02020603050405020304" charset="0"/>
                <a:cs typeface="Calibri" panose="020F0502020204030204" charset="0"/>
              </a:rPr>
              <a:t>Приложение </a:t>
            </a:r>
            <a:r>
              <a:rPr lang="ru-RU" altLang="en-US" sz="2000">
                <a:latin typeface="Times New Roman" panose="02020603050405020304" charset="0"/>
                <a:cs typeface="Calibri" panose="020F0502020204030204" charset="0"/>
              </a:rPr>
              <a:t>1</a:t>
            </a:r>
            <a:endParaRPr lang="en-US" sz="2000">
              <a:latin typeface="Times New Roman" panose="02020603050405020304" charset="0"/>
              <a:cs typeface="Calibri" panose="020F0502020204030204" charset="0"/>
            </a:endParaRPr>
          </a:p>
          <a:p>
            <a:pPr indent="0" algn="ctr"/>
            <a:endParaRPr lang="en-US" b="1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 algn="ctr"/>
            <a:r>
              <a:rPr lang="en-US" sz="2400" b="1">
                <a:solidFill>
                  <a:srgbClr val="000000"/>
                </a:solidFill>
                <a:latin typeface="Times New Roman" panose="02020603050405020304" charset="0"/>
              </a:rPr>
              <a:t>Методическая разработка НОД по рисованию и пластинографии «Ёжик в ботинках»</a:t>
            </a:r>
            <a:endParaRPr lang="en-US" b="1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0"/>
            <a:endParaRPr lang="en-US" b="0" i="1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Цель: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закрепить понятие «обувь» в образе «ёжика в ботинках».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Задачи: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1. Развивать познавательный интерес.2. Учить работать кистью и пользоваться гуашью.3. Учить аккуратно раскрашивать шаблон.4. Учить раскатывать пластилин разнообразными движениями.5. Учить создавать образ ёжика.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Материал: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шаблон «ёжик в ботинках», гуашь, кисть, непроливайка, салфетки, пластилин, доска.Данная НОД проводится на двух занятиях.</a:t>
            </a:r>
            <a:endParaRPr lang="ru-RU" altLang="en-US" sz="20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548005" y="890270"/>
            <a:ext cx="111252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Ход образовательной деятельности:</a:t>
            </a:r>
            <a:endParaRPr lang="en-US" sz="2000" b="0" i="1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I часть - рисование</a:t>
            </a:r>
            <a:endParaRPr lang="en-US" sz="2000" b="0" i="1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ru-RU" alt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   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Педагог предлагает вспомнить детям о том, какую обувь они знают. Рассмотреть предложенный образец «ёжика в ботинках».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ru-RU" alt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   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Рассказать, что сегодня мы будем раскрашивать ёжика с помощью гуаши. Напоминает, что для этого надо кисточку опустить в воду и набрать немного краски. Показывает на примере, как это надо сделать. Добавляет, что раскрашиваем мы только ёжика и штанишки.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Пауза.</a:t>
            </a:r>
            <a:endParaRPr lang="en-US" sz="2000" b="0" i="1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ru-RU" alt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   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Дети приступают к выполнению задания. Педагог помогает - показывает как намочить кисточку и опустить в краску, далее раскрашивать части шаблона.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ru-RU" alt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   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После этого рисунки собираются, им высохнуть и оставляют на следующее занятие.</a:t>
            </a:r>
            <a:endParaRPr lang="ru-RU" altLang="en-US" sz="20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Замещающая рамка рисунка 1" descr="IMG-20221123-WA0001"/>
          <p:cNvPicPr>
            <a:picLocks noChangeAspect="1"/>
          </p:cNvPicPr>
          <p:nvPr>
            <p:ph type="pic" sz="quarter" idx="10"/>
          </p:nvPr>
        </p:nvPicPr>
        <p:blipFill>
          <a:blip r:embed="rId7"/>
          <a:srcRect t="38037"/>
          <a:stretch>
            <a:fillRect/>
          </a:stretch>
        </p:blipFill>
        <p:spPr>
          <a:xfrm>
            <a:off x="213995" y="598805"/>
            <a:ext cx="2734945" cy="2207895"/>
          </a:xfrm>
          <a:prstGeom prst="roundRect">
            <a:avLst/>
          </a:prstGeom>
        </p:spPr>
      </p:pic>
      <p:pic>
        <p:nvPicPr>
          <p:cNvPr id="3" name="Изображение 2" descr="IMG-20221123-WA0006"/>
          <p:cNvPicPr>
            <a:picLocks noChangeAspect="1"/>
          </p:cNvPicPr>
          <p:nvPr/>
        </p:nvPicPr>
        <p:blipFill>
          <a:blip r:embed="rId8"/>
          <a:srcRect l="9704" t="12889" r="18852" b="9981"/>
          <a:stretch>
            <a:fillRect/>
          </a:stretch>
        </p:blipFill>
        <p:spPr>
          <a:xfrm>
            <a:off x="213995" y="3308350"/>
            <a:ext cx="2506980" cy="2837180"/>
          </a:xfrm>
          <a:prstGeom prst="roundRect">
            <a:avLst/>
          </a:prstGeom>
        </p:spPr>
      </p:pic>
      <p:pic>
        <p:nvPicPr>
          <p:cNvPr id="5" name="Изображение 4" descr="IMG-20221123-WA0010"/>
          <p:cNvPicPr>
            <a:picLocks noChangeAspect="1"/>
          </p:cNvPicPr>
          <p:nvPr/>
        </p:nvPicPr>
        <p:blipFill>
          <a:blip r:embed="rId9"/>
          <a:srcRect t="27444"/>
          <a:stretch>
            <a:fillRect/>
          </a:stretch>
        </p:blipFill>
        <p:spPr>
          <a:xfrm>
            <a:off x="3509645" y="598805"/>
            <a:ext cx="2620645" cy="2207895"/>
          </a:xfrm>
          <a:prstGeom prst="roundRect">
            <a:avLst/>
          </a:prstGeom>
        </p:spPr>
      </p:pic>
      <p:pic>
        <p:nvPicPr>
          <p:cNvPr id="8" name="Изображение 7" descr="IMG-20221123-WA0012"/>
          <p:cNvPicPr>
            <a:picLocks noChangeAspect="1"/>
          </p:cNvPicPr>
          <p:nvPr/>
        </p:nvPicPr>
        <p:blipFill>
          <a:blip r:embed="rId10"/>
          <a:srcRect t="29731"/>
          <a:stretch>
            <a:fillRect/>
          </a:stretch>
        </p:blipFill>
        <p:spPr>
          <a:xfrm>
            <a:off x="3154680" y="3308985"/>
            <a:ext cx="2815590" cy="2836545"/>
          </a:xfrm>
          <a:prstGeom prst="roundRect">
            <a:avLst/>
          </a:prstGeom>
        </p:spPr>
      </p:pic>
      <p:pic>
        <p:nvPicPr>
          <p:cNvPr id="11" name="Изображение 10" descr="WhatsApp Image 2022-11-24 at 14.40.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62720" y="2387600"/>
            <a:ext cx="2913380" cy="3754120"/>
          </a:xfrm>
          <a:prstGeom prst="roundRect">
            <a:avLst/>
          </a:prstGeom>
        </p:spPr>
      </p:pic>
      <p:pic>
        <p:nvPicPr>
          <p:cNvPr id="15" name="Изображение 14" descr="IMG-20221123-WA0018"/>
          <p:cNvPicPr>
            <a:picLocks noChangeAspect="1"/>
          </p:cNvPicPr>
          <p:nvPr/>
        </p:nvPicPr>
        <p:blipFill>
          <a:blip r:embed="rId12"/>
          <a:srcRect l="13852" t="23685" r="25235" b="21417"/>
          <a:stretch>
            <a:fillRect/>
          </a:stretch>
        </p:blipFill>
        <p:spPr>
          <a:xfrm>
            <a:off x="6403975" y="598805"/>
            <a:ext cx="2594610" cy="3594735"/>
          </a:xfrm>
          <a:prstGeom prst="round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405130" y="781685"/>
            <a:ext cx="106724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II часть - пластилинография</a:t>
            </a:r>
            <a:endParaRPr lang="en-US" sz="2000" b="0" i="1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ru-RU" alt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   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На этом занятии педагог опять же вызывает интерес дошкольников повторением пройденного материала.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ru-RU" alt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     </a:t>
            </a:r>
            <a:r>
              <a:rPr lang="en-US" sz="2000" b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Напоминает, что в прошлый раз мы раскрашивали ёжика, а сегодня, с помощью пластилина, сделаем ему глазки, пуговки и украсим ботинки.</a:t>
            </a:r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endParaRPr lang="en-US" sz="2000" b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</a:endParaRPr>
          </a:p>
          <a:p>
            <a:pPr indent="0"/>
            <a:r>
              <a:rPr lang="en-US" sz="2000" b="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</a:rPr>
              <a:t>Пауза</a:t>
            </a:r>
            <a:endParaRPr lang="ru-RU" altLang="en-US" sz="2000" i="1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405130" y="3605530"/>
            <a:ext cx="106730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2000" i="1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+mn-ea"/>
              </a:rPr>
              <a:t>Показ педагога.</a:t>
            </a:r>
            <a:endParaRPr lang="en-US" sz="2000" i="1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  <a:sym typeface="+mn-ea"/>
            </a:endParaRPr>
          </a:p>
          <a:p>
            <a:pPr indent="0"/>
            <a:endParaRPr lang="en-US" sz="200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  <a:sym typeface="+mn-ea"/>
            </a:endParaRPr>
          </a:p>
          <a:p>
            <a:pPr indent="0"/>
            <a:r>
              <a:rPr lang="ru-RU" altLang="en-US" sz="200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+mn-ea"/>
              </a:rPr>
              <a:t>   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+mn-ea"/>
              </a:rPr>
              <a:t>В процессе занятия, педагог помогает детям.</a:t>
            </a:r>
            <a:endParaRPr lang="en-US" sz="200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  <a:sym typeface="+mn-ea"/>
            </a:endParaRPr>
          </a:p>
          <a:p>
            <a:pPr indent="0"/>
            <a:endParaRPr lang="en-US" sz="200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  <a:sym typeface="+mn-ea"/>
            </a:endParaRPr>
          </a:p>
          <a:p>
            <a:pPr indent="0"/>
            <a:r>
              <a:rPr lang="ru-RU" altLang="en-US" sz="200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+mn-ea"/>
              </a:rPr>
              <a:t>   </a:t>
            </a:r>
            <a:r>
              <a:rPr lang="en-US" sz="200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+mn-ea"/>
              </a:rPr>
              <a:t>Далее все работы помещаются на магнитную доску. Педагог всех хвалит и напоминает, что на этой неделе мы изучали с вами для чего нужна обувь и какая она бывает.</a:t>
            </a:r>
            <a:endParaRPr lang="ru-RU" altLang="en-US" sz="20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Замещающая рамка рисунка 1" descr="IMG-20221125-WA0008"/>
          <p:cNvPicPr>
            <a:picLocks noChangeAspect="1"/>
          </p:cNvPicPr>
          <p:nvPr>
            <p:ph type="pic" sz="quarter" idx="10"/>
          </p:nvPr>
        </p:nvPicPr>
        <p:blipFill>
          <a:blip r:embed="rId7"/>
          <a:srcRect l="2765" t="17056" r="16901" b="8935"/>
          <a:stretch>
            <a:fillRect/>
          </a:stretch>
        </p:blipFill>
        <p:spPr>
          <a:xfrm>
            <a:off x="459105" y="1570355"/>
            <a:ext cx="2606040" cy="3080385"/>
          </a:xfrm>
          <a:prstGeom prst="roundRect">
            <a:avLst/>
          </a:prstGeom>
        </p:spPr>
      </p:pic>
      <p:pic>
        <p:nvPicPr>
          <p:cNvPr id="3" name="Изображение 2" descr="IMG-20221125-WA0001"/>
          <p:cNvPicPr>
            <a:picLocks noChangeAspect="1"/>
          </p:cNvPicPr>
          <p:nvPr/>
        </p:nvPicPr>
        <p:blipFill>
          <a:blip r:embed="rId8"/>
          <a:srcRect t="32639" r="5272" b="13935"/>
          <a:stretch>
            <a:fillRect/>
          </a:stretch>
        </p:blipFill>
        <p:spPr>
          <a:xfrm>
            <a:off x="3225165" y="570230"/>
            <a:ext cx="3220085" cy="2423795"/>
          </a:xfrm>
          <a:prstGeom prst="roundRect">
            <a:avLst/>
          </a:prstGeom>
        </p:spPr>
      </p:pic>
      <p:pic>
        <p:nvPicPr>
          <p:cNvPr id="5" name="Изображение 4" descr="IMG-20221125-WA0002"/>
          <p:cNvPicPr>
            <a:picLocks noChangeAspect="1"/>
          </p:cNvPicPr>
          <p:nvPr/>
        </p:nvPicPr>
        <p:blipFill>
          <a:blip r:embed="rId9"/>
          <a:srcRect t="28065" r="3333" b="3537"/>
          <a:stretch>
            <a:fillRect/>
          </a:stretch>
        </p:blipFill>
        <p:spPr>
          <a:xfrm>
            <a:off x="7669530" y="570865"/>
            <a:ext cx="2734945" cy="2423160"/>
          </a:xfrm>
          <a:prstGeom prst="roundRect">
            <a:avLst/>
          </a:prstGeom>
        </p:spPr>
      </p:pic>
      <p:pic>
        <p:nvPicPr>
          <p:cNvPr id="8" name="Изображение 7" descr="IMG-20221125-WA0004"/>
          <p:cNvPicPr>
            <a:picLocks noChangeAspect="1"/>
          </p:cNvPicPr>
          <p:nvPr/>
        </p:nvPicPr>
        <p:blipFill>
          <a:blip r:embed="rId10"/>
          <a:srcRect l="13025" t="35139" b="9148"/>
          <a:stretch>
            <a:fillRect/>
          </a:stretch>
        </p:blipFill>
        <p:spPr>
          <a:xfrm>
            <a:off x="3215005" y="3279140"/>
            <a:ext cx="3230880" cy="2908300"/>
          </a:xfrm>
          <a:prstGeom prst="roundRect">
            <a:avLst/>
          </a:prstGeom>
        </p:spPr>
      </p:pic>
      <p:pic>
        <p:nvPicPr>
          <p:cNvPr id="11" name="Изображение 10" descr="IMG-20221125-WA0006"/>
          <p:cNvPicPr>
            <a:picLocks noChangeAspect="1"/>
          </p:cNvPicPr>
          <p:nvPr/>
        </p:nvPicPr>
        <p:blipFill>
          <a:blip r:embed="rId11"/>
          <a:srcRect t="28685" r="21346" b="14130"/>
          <a:stretch>
            <a:fillRect/>
          </a:stretch>
        </p:blipFill>
        <p:spPr>
          <a:xfrm>
            <a:off x="7050405" y="3056890"/>
            <a:ext cx="3972560" cy="3352165"/>
          </a:xfrm>
          <a:prstGeom prst="round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Текстовое поле 99"/>
          <p:cNvSpPr txBox="1"/>
          <p:nvPr/>
        </p:nvSpPr>
        <p:spPr>
          <a:xfrm>
            <a:off x="2122805" y="1153160"/>
            <a:ext cx="7945755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 i="1">
                <a:latin typeface="Times New Roman" panose="02020603050405020304" charset="0"/>
                <a:cs typeface="Calibri" panose="020F0502020204030204" charset="0"/>
              </a:rPr>
              <a:t>Цели и задачи</a:t>
            </a:r>
            <a:endParaRPr lang="en-US" sz="2400" b="1" i="1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en-US" sz="2000" b="0" i="1">
                <a:latin typeface="Times New Roman" panose="02020603050405020304" charset="0"/>
                <a:cs typeface="Calibri" panose="020F0502020204030204" charset="0"/>
              </a:rPr>
              <a:t>Цель: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 расширить представления дошкольников о видах «ОБУВИ». </a:t>
            </a:r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en-US" sz="2000" b="0" i="1">
                <a:latin typeface="Times New Roman" panose="02020603050405020304" charset="0"/>
                <a:cs typeface="Calibri" panose="020F0502020204030204" charset="0"/>
              </a:rPr>
              <a:t>Задачи: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1. Развивать познавательный интерес.2. Учить пользоваться художественными средствами для создания образа «ёжика».3. Развивать и обогащать словарный запас.</a:t>
            </a:r>
            <a:endParaRPr lang="ru-RU" altLang="en-US" sz="2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Текстовое поле 99"/>
          <p:cNvSpPr txBox="1"/>
          <p:nvPr/>
        </p:nvSpPr>
        <p:spPr>
          <a:xfrm>
            <a:off x="148590" y="505460"/>
            <a:ext cx="11781155" cy="2276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 i="1">
                <a:latin typeface="Times New Roman" panose="02020603050405020304" charset="0"/>
                <a:cs typeface="Calibri" panose="020F0502020204030204" charset="0"/>
              </a:rPr>
              <a:t>Постановка проблемы</a:t>
            </a:r>
            <a:endParaRPr lang="en-US" sz="2400" b="1" i="1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Поскольку тема недели называлась «Ботинки и сапожки», педагоги поставили перед собой цель - объяснить дошкольникам понятие «ОБУВЬ». В процессе реализации проекта дети познают новое  об окружающем их мире, используя полученные знания в творчестве. Обогатится словарный запас, поскольку большинство дошкольников не знают название обуви и её применение, педагоги использовали различные методы и приёмы, чтобы осуществить выполнение задач.</a:t>
            </a:r>
            <a:endParaRPr lang="ru-RU" altLang="en-US" sz="2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Текстовое поле 99"/>
          <p:cNvSpPr txBox="1"/>
          <p:nvPr/>
        </p:nvSpPr>
        <p:spPr>
          <a:xfrm>
            <a:off x="2159000" y="1156970"/>
            <a:ext cx="5080000" cy="4123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 i="1">
                <a:latin typeface="Times New Roman" panose="02020603050405020304" charset="0"/>
                <a:cs typeface="Calibri" panose="020F0502020204030204" charset="0"/>
              </a:rPr>
              <a:t>Методы и приёмы</a:t>
            </a:r>
            <a:endParaRPr lang="en-US" sz="2400" b="1" i="1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en-US" sz="2000" b="0" i="1">
                <a:latin typeface="Times New Roman" panose="02020603050405020304" charset="0"/>
                <a:cs typeface="Calibri" panose="020F0502020204030204" charset="0"/>
              </a:rPr>
              <a:t>Методы:</a:t>
            </a:r>
            <a:endParaRPr lang="en-US" sz="2000" b="0" i="1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-беседа;-наблюдение;-игра.</a:t>
            </a:r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en-US" sz="2000" b="0" i="1">
                <a:latin typeface="Times New Roman" panose="02020603050405020304" charset="0"/>
                <a:cs typeface="Calibri" panose="020F0502020204030204" charset="0"/>
              </a:rPr>
              <a:t>Игра: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- рисование</a:t>
            </a:r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.</a:t>
            </a:r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en-US" sz="2000" b="0" i="1">
                <a:latin typeface="Times New Roman" panose="02020603050405020304" charset="0"/>
                <a:cs typeface="Calibri" panose="020F0502020204030204" charset="0"/>
              </a:rPr>
              <a:t>Лепка</a:t>
            </a:r>
            <a:r>
              <a:rPr lang="ru-RU" altLang="en-US" sz="2000" b="0" i="1">
                <a:latin typeface="Times New Roman" panose="02020603050405020304" charset="0"/>
                <a:cs typeface="Calibri" panose="020F0502020204030204" charset="0"/>
              </a:rPr>
              <a:t>: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-развитие речи;-конструирование.</a:t>
            </a:r>
            <a:endParaRPr lang="ru-RU" altLang="en-US" sz="2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233680" y="678815"/>
            <a:ext cx="5350510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 i="1">
                <a:latin typeface="Times New Roman" panose="02020603050405020304" charset="0"/>
                <a:cs typeface="Calibri" panose="020F0502020204030204" charset="0"/>
              </a:rPr>
              <a:t>Ожидаемые результаты</a:t>
            </a:r>
            <a:endParaRPr lang="en-US" sz="2400" b="1" i="1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При выполнении поставленных задач у дошкольников повысится познавательный интерес, они могут научиться распознавать различные виды «ОБУВИ». Научатся использовать художественные средства для детального изучения понятия «ОБУВЬ», а также обогатят словарный запас.</a:t>
            </a:r>
            <a:endParaRPr lang="ru-RU" altLang="en-US" sz="2000"/>
          </a:p>
        </p:txBody>
      </p:sp>
      <p:pic>
        <p:nvPicPr>
          <p:cNvPr id="7" name="Замещающая рамка рисунка 6" descr="obuv9"/>
          <p:cNvPicPr>
            <a:picLocks noChangeAspect="1"/>
          </p:cNvPicPr>
          <p:nvPr>
            <p:ph type="pic" sz="quarter" idx="10"/>
          </p:nvPr>
        </p:nvPicPr>
        <p:blipFill>
          <a:blip r:embed="rId7"/>
          <a:stretch>
            <a:fillRect/>
          </a:stretch>
        </p:blipFill>
        <p:spPr>
          <a:xfrm>
            <a:off x="6656070" y="489585"/>
            <a:ext cx="4522470" cy="57467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Текстовое поле 99"/>
          <p:cNvSpPr txBox="1"/>
          <p:nvPr/>
        </p:nvSpPr>
        <p:spPr>
          <a:xfrm>
            <a:off x="2101850" y="1108075"/>
            <a:ext cx="78879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sz="2400" b="1" i="1">
                <a:latin typeface="Times New Roman" panose="02020603050405020304" charset="0"/>
                <a:cs typeface="Calibri" panose="020F0502020204030204" charset="0"/>
              </a:rPr>
              <a:t>План - график мероприятий</a:t>
            </a:r>
            <a:r>
              <a:rPr lang="en-US" sz="2400" b="0">
                <a:latin typeface="Times New Roman" panose="02020603050405020304" charset="0"/>
                <a:cs typeface="Calibri" panose="020F0502020204030204" charset="0"/>
              </a:rPr>
              <a:t>I этап - предварительный</a:t>
            </a:r>
            <a:endParaRPr lang="en-US" sz="24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sz="24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На этом этапе педагоги выяснили, что знают дети о видах обуви. Изучили литературу и подготовили материал для реализации проекта.</a:t>
            </a:r>
            <a:endParaRPr lang="ru-RU" altLang="en-US" sz="2000"/>
          </a:p>
        </p:txBody>
      </p:sp>
      <p:graphicFrame>
        <p:nvGraphicFramePr>
          <p:cNvPr id="2" name="Замещающая рамка рисунка 1"/>
          <p:cNvGraphicFramePr/>
          <p:nvPr>
            <p:ph type="pic" sz="quarter" idx="10"/>
          </p:nvPr>
        </p:nvGraphicFramePr>
        <p:xfrm>
          <a:off x="3268980" y="3545205"/>
          <a:ext cx="5654040" cy="17894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27020"/>
                <a:gridCol w="2827020"/>
              </a:tblGrid>
              <a:tr h="5695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Что такое знаю?</a:t>
                      </a:r>
                      <a:endParaRPr lang="en-US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Что я хочу узнать?</a:t>
                      </a:r>
                      <a:endParaRPr lang="en-US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5283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ru-RU" alt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1.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Что такое обувь?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ru-RU" alt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1.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Виды обуви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6915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ru-RU" alt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2.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Куда обувь надевают?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PA-文本框 8"/>
          <p:cNvSpPr txBox="1"/>
          <p:nvPr>
            <p:custDataLst>
              <p:tags r:id="rId2"/>
            </p:custDataLst>
          </p:nvPr>
        </p:nvSpPr>
        <p:spPr>
          <a:xfrm>
            <a:off x="5176722" y="3103895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A-文本框 9"/>
          <p:cNvSpPr txBox="1"/>
          <p:nvPr>
            <p:custDataLst>
              <p:tags r:id="rId3"/>
            </p:custDataLst>
          </p:nvPr>
        </p:nvSpPr>
        <p:spPr>
          <a:xfrm>
            <a:off x="6339974" y="4005298"/>
            <a:ext cx="5778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A-文本框 12"/>
          <p:cNvSpPr txBox="1"/>
          <p:nvPr>
            <p:custDataLst>
              <p:tags r:id="rId4"/>
            </p:custDataLst>
          </p:nvPr>
        </p:nvSpPr>
        <p:spPr>
          <a:xfrm>
            <a:off x="9214718" y="4313477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PA-矩形 13"/>
          <p:cNvSpPr/>
          <p:nvPr>
            <p:custDataLst>
              <p:tags r:id="rId5"/>
            </p:custDataLst>
          </p:nvPr>
        </p:nvSpPr>
        <p:spPr>
          <a:xfrm>
            <a:off x="6445250" y="4635500"/>
            <a:ext cx="4577715" cy="81026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 one indebted for others,while many people don't know how to cherish others.No one indebted for others,while many people don't know how to cherish others.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7" name="PA-文本框 16"/>
          <p:cNvSpPr txBox="1"/>
          <p:nvPr>
            <p:custDataLst>
              <p:tags r:id="rId6"/>
            </p:custDataLst>
          </p:nvPr>
        </p:nvSpPr>
        <p:spPr>
          <a:xfrm>
            <a:off x="1201960" y="2077914"/>
            <a:ext cx="18630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 TITLE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3556000" y="5219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sz="2400" b="0">
                <a:latin typeface="Times New Roman" panose="02020603050405020304" charset="0"/>
                <a:cs typeface="Calibri" panose="020F0502020204030204" charset="0"/>
              </a:rPr>
              <a:t>II этап - основной</a:t>
            </a:r>
            <a:endParaRPr lang="en-US" altLang="en-US" sz="2400" b="0">
              <a:latin typeface="Times New Roman" panose="02020603050405020304" charset="0"/>
              <a:cs typeface="Calibri" panose="020F0502020204030204" charset="0"/>
            </a:endParaRPr>
          </a:p>
        </p:txBody>
      </p:sp>
      <p:graphicFrame>
        <p:nvGraphicFramePr>
          <p:cNvPr id="2" name="Замещающая рамка рисунка 1"/>
          <p:cNvGraphicFramePr/>
          <p:nvPr>
            <p:ph type="pic" sz="quarter" idx="10"/>
          </p:nvPr>
        </p:nvGraphicFramePr>
        <p:xfrm>
          <a:off x="414655" y="1457960"/>
          <a:ext cx="11363325" cy="44519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2480"/>
                <a:gridCol w="3702050"/>
                <a:gridCol w="5598795"/>
              </a:tblGrid>
              <a:tr h="4051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Дата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Название НОД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Цель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914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21.11.22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ФКЦМ «Обувь»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Формировать представление о понятии «Обувь»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609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22.11.22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Развитие речи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Учить подбирать прилагательное к слову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825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23.11.22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Рисование «Ёжик в ботинках»</a:t>
                      </a:r>
                      <a:r>
                        <a:rPr lang="ru-RU" alt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 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(I часть)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Закрепить понятие «Обувь» в образе «Ёжика в ботинках»(приложение 1)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24.11.22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Конструирование 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Учить использовать подручный материал для изображения обуви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8966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25.11.22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Лепка «Ёжик в ботинках»</a:t>
                      </a:r>
                      <a:r>
                        <a:rPr lang="ru-RU" alt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(II часть)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Закрепить понятие «Обувь» в образе «Ёжика в ботинках»(приложение 1)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3" grpId="0"/>
      <p:bldP spid="1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Текстовое поле 99"/>
          <p:cNvSpPr txBox="1"/>
          <p:nvPr/>
        </p:nvSpPr>
        <p:spPr>
          <a:xfrm>
            <a:off x="3556000" y="12630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sz="2400" b="0">
                <a:latin typeface="Times New Roman" panose="02020603050405020304" charset="0"/>
                <a:cs typeface="Calibri" panose="020F0502020204030204" charset="0"/>
              </a:rPr>
              <a:t>III этап - заключительный</a:t>
            </a:r>
            <a:endParaRPr lang="ru-RU" altLang="en-US" sz="2400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344420" y="1723390"/>
            <a:ext cx="760349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Подведя итоги проведения проекта педагоги пришли к выводу, что большинство детей усвоили полученный материал, закреплённый в НОД по рисованию и пластилинографии (лепке). (приложение 1)</a:t>
            </a:r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Теперь дошкольники получили ответы на свои вопросы, обогатился их словарный запас, повысилась познавательная инициатива.</a:t>
            </a:r>
            <a:endParaRPr lang="ru-RU" altLang="en-US" sz="2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Текстовое поле 2"/>
          <p:cNvSpPr txBox="1"/>
          <p:nvPr/>
        </p:nvSpPr>
        <p:spPr>
          <a:xfrm>
            <a:off x="2586990" y="1475105"/>
            <a:ext cx="710438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 i="1">
                <a:latin typeface="Times New Roman" panose="02020603050405020304" charset="0"/>
                <a:cs typeface="Calibri" panose="020F0502020204030204" charset="0"/>
              </a:rPr>
              <a:t>Оценка результатов</a:t>
            </a:r>
            <a:endParaRPr lang="en-US" sz="2400" b="1" i="1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endParaRPr lang="en-US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Педагоги считают, что достигли цели и выполнили задачи проекта.</a:t>
            </a:r>
            <a:endParaRPr lang="en-US" sz="2000" b="0">
              <a:latin typeface="Times New Roman" panose="02020603050405020304" charset="0"/>
              <a:cs typeface="Calibri" panose="020F0502020204030204" charset="0"/>
            </a:endParaRPr>
          </a:p>
          <a:p>
            <a:pPr indent="0"/>
            <a:r>
              <a:rPr lang="ru-RU" altLang="en-US" sz="2000" b="0">
                <a:latin typeface="Times New Roman" panose="02020603050405020304" charset="0"/>
                <a:cs typeface="Calibri" panose="020F0502020204030204" charset="0"/>
              </a:rPr>
              <a:t>     </a:t>
            </a:r>
            <a:r>
              <a:rPr lang="en-US" sz="2000" b="0">
                <a:latin typeface="Times New Roman" panose="02020603050405020304" charset="0"/>
                <a:cs typeface="Calibri" panose="020F0502020204030204" charset="0"/>
              </a:rPr>
              <a:t>Отчёт составлен в форме презентации.</a:t>
            </a:r>
            <a:endParaRPr lang="ru-RU" altLang="en-US" sz="2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PA" val="v5.2.5"/>
</p:tagLst>
</file>

<file path=ppt/tags/tag11.xml><?xml version="1.0" encoding="utf-8"?>
<p:tagLst xmlns:p="http://schemas.openxmlformats.org/presentationml/2006/main">
  <p:tag name="PA" val="v5.2.5"/>
</p:tagLst>
</file>

<file path=ppt/tags/tag12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PA" val="v5.2.5"/>
</p:tagLst>
</file>

<file path=ppt/tags/tag17.xml><?xml version="1.0" encoding="utf-8"?>
<p:tagLst xmlns:p="http://schemas.openxmlformats.org/presentationml/2006/main">
  <p:tag name="PA" val="v5.2.5"/>
</p:tagLst>
</file>

<file path=ppt/tags/tag18.xml><?xml version="1.0" encoding="utf-8"?>
<p:tagLst xmlns:p="http://schemas.openxmlformats.org/presentationml/2006/main">
  <p:tag name="PA" val="v5.2.5"/>
</p:tagLst>
</file>

<file path=ppt/tags/tag19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PA" val="v5.2.5"/>
</p:tagLst>
</file>

<file path=ppt/tags/tag24.xml><?xml version="1.0" encoding="utf-8"?>
<p:tagLst xmlns:p="http://schemas.openxmlformats.org/presentationml/2006/main">
  <p:tag name="PA" val="v5.2.5"/>
</p:tagLst>
</file>

<file path=ppt/tags/tag25.xml><?xml version="1.0" encoding="utf-8"?>
<p:tagLst xmlns:p="http://schemas.openxmlformats.org/presentationml/2006/main">
  <p:tag name="PA" val="v5.2.5"/>
</p:tagLst>
</file>

<file path=ppt/tags/tag26.xml><?xml version="1.0" encoding="utf-8"?>
<p:tagLst xmlns:p="http://schemas.openxmlformats.org/presentationml/2006/main">
  <p:tag name="PA" val="v5.2.5"/>
</p:tagLst>
</file>

<file path=ppt/tags/tag27.xml><?xml version="1.0" encoding="utf-8"?>
<p:tagLst xmlns:p="http://schemas.openxmlformats.org/presentationml/2006/main">
  <p:tag name="PA" val="v5.2.5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PA" val="v5.2.5"/>
</p:tagLst>
</file>

<file path=ppt/tags/tag31.xml><?xml version="1.0" encoding="utf-8"?>
<p:tagLst xmlns:p="http://schemas.openxmlformats.org/presentationml/2006/main">
  <p:tag name="PA" val="v5.2.5"/>
</p:tagLst>
</file>

<file path=ppt/tags/tag32.xml><?xml version="1.0" encoding="utf-8"?>
<p:tagLst xmlns:p="http://schemas.openxmlformats.org/presentationml/2006/main">
  <p:tag name="PA" val="v5.2.5"/>
</p:tagLst>
</file>

<file path=ppt/tags/tag33.xml><?xml version="1.0" encoding="utf-8"?>
<p:tagLst xmlns:p="http://schemas.openxmlformats.org/presentationml/2006/main">
  <p:tag name="PA" val="v5.2.5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p="http://schemas.openxmlformats.org/presentationml/2006/main">
  <p:tag name="PA" val="v5.2.5"/>
</p:tagLst>
</file>

<file path=ppt/tags/tag36.xml><?xml version="1.0" encoding="utf-8"?>
<p:tagLst xmlns:p="http://schemas.openxmlformats.org/presentationml/2006/main">
  <p:tag name="PA" val="v5.2.5"/>
</p:tagLst>
</file>

<file path=ppt/tags/tag37.xml><?xml version="1.0" encoding="utf-8"?>
<p:tagLst xmlns:p="http://schemas.openxmlformats.org/presentationml/2006/main">
  <p:tag name="PA" val="v5.2.5"/>
</p:tagLst>
</file>

<file path=ppt/tags/tag38.xml><?xml version="1.0" encoding="utf-8"?>
<p:tagLst xmlns:p="http://schemas.openxmlformats.org/presentationml/2006/main">
  <p:tag name="PA" val="v5.2.5"/>
</p:tagLst>
</file>

<file path=ppt/tags/tag39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1.xml><?xml version="1.0" encoding="utf-8"?>
<p:tagLst xmlns:p="http://schemas.openxmlformats.org/presentationml/2006/main">
  <p:tag name="PA" val="v5.2.5"/>
</p:tagLst>
</file>

<file path=ppt/tags/tag42.xml><?xml version="1.0" encoding="utf-8"?>
<p:tagLst xmlns:p="http://schemas.openxmlformats.org/presentationml/2006/main">
  <p:tag name="PA" val="v5.2.5"/>
</p:tagLst>
</file>

<file path=ppt/tags/tag43.xml><?xml version="1.0" encoding="utf-8"?>
<p:tagLst xmlns:p="http://schemas.openxmlformats.org/presentationml/2006/main">
  <p:tag name="PA" val="v5.2.5"/>
</p:tagLst>
</file>

<file path=ppt/tags/tag44.xml><?xml version="1.0" encoding="utf-8"?>
<p:tagLst xmlns:p="http://schemas.openxmlformats.org/presentationml/2006/main">
  <p:tag name="PA" val="v5.2.5"/>
</p:tagLst>
</file>

<file path=ppt/tags/tag45.xml><?xml version="1.0" encoding="utf-8"?>
<p:tagLst xmlns:p="http://schemas.openxmlformats.org/presentationml/2006/main">
  <p:tag name="PA" val="v5.2.5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7.xml><?xml version="1.0" encoding="utf-8"?>
<p:tagLst xmlns:p="http://schemas.openxmlformats.org/presentationml/2006/main">
  <p:tag name="PA" val="v5.2.5"/>
</p:tagLst>
</file>

<file path=ppt/tags/tag48.xml><?xml version="1.0" encoding="utf-8"?>
<p:tagLst xmlns:p="http://schemas.openxmlformats.org/presentationml/2006/main">
  <p:tag name="PA" val="v5.2.5"/>
</p:tagLst>
</file>

<file path=ppt/tags/tag49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0.xml><?xml version="1.0" encoding="utf-8"?>
<p:tagLst xmlns:p="http://schemas.openxmlformats.org/presentationml/2006/main">
  <p:tag name="PA" val="v5.2.5"/>
</p:tagLst>
</file>

<file path=ppt/tags/tag51.xml><?xml version="1.0" encoding="utf-8"?>
<p:tagLst xmlns:p="http://schemas.openxmlformats.org/presentationml/2006/main">
  <p:tag name="PA" val="v5.2.5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3.xml><?xml version="1.0" encoding="utf-8"?>
<p:tagLst xmlns:p="http://schemas.openxmlformats.org/presentationml/2006/main">
  <p:tag name="KSO_WM_DOC_GUID" val="{7d311b73-f9d3-4b91-b6f8-c98d9cfd796f}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自定义 1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5352</Words>
  <Application>WPS Presentation</Application>
  <PresentationFormat>宽屏</PresentationFormat>
  <Paragraphs>211</Paragraphs>
  <Slides>14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Лёха</cp:lastModifiedBy>
  <cp:revision>1028</cp:revision>
  <dcterms:created xsi:type="dcterms:W3CDTF">2018-03-01T02:03:00Z</dcterms:created>
  <dcterms:modified xsi:type="dcterms:W3CDTF">2023-02-06T17:06:51Z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1049-11.2.0.11440</vt:lpwstr>
  </property>
  <property fmtid="{D5CDD505-2E9C-101B-9397-08002B2CF9AE}" pid="3" name="KSORubyTemplateID">
    <vt:lpwstr>2</vt:lpwstr>
  </property>
  <property fmtid="{D5CDD505-2E9C-101B-9397-08002B2CF9AE}" pid="4" name="ICV">
    <vt:lpwstr>A8E20A01EFC142A7876E0805739811E5</vt:lpwstr>
  </property>
</Properties>
</file>