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5" r:id="rId3"/>
    <p:sldId id="268" r:id="rId4"/>
    <p:sldId id="269" r:id="rId5"/>
    <p:sldId id="270" r:id="rId6"/>
    <p:sldId id="271" r:id="rId7"/>
    <p:sldId id="277" r:id="rId8"/>
    <p:sldId id="274" r:id="rId9"/>
    <p:sldId id="276" r:id="rId10"/>
    <p:sldId id="279" r:id="rId11"/>
    <p:sldId id="275" r:id="rId12"/>
    <p:sldId id="278" r:id="rId13"/>
    <p:sldId id="272" r:id="rId14"/>
    <p:sldId id="273" r:id="rId15"/>
    <p:sldId id="28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43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8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3656F-48A3-4291-9819-275F6066549D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74E7-48AE-4342-9B17-C7F237FE4A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458261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3656F-48A3-4291-9819-275F6066549D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74E7-48AE-4342-9B17-C7F237FE4A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9946918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3656F-48A3-4291-9819-275F6066549D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74E7-48AE-4342-9B17-C7F237FE4A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152419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3656F-48A3-4291-9819-275F6066549D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74E7-48AE-4342-9B17-C7F237FE4A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8293613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3656F-48A3-4291-9819-275F6066549D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74E7-48AE-4342-9B17-C7F237FE4A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448787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3656F-48A3-4291-9819-275F6066549D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74E7-48AE-4342-9B17-C7F237FE4A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58316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3656F-48A3-4291-9819-275F6066549D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74E7-48AE-4342-9B17-C7F237FE4A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936563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3656F-48A3-4291-9819-275F6066549D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74E7-48AE-4342-9B17-C7F237FE4A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56856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3656F-48A3-4291-9819-275F6066549D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74E7-48AE-4342-9B17-C7F237FE4A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695697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3656F-48A3-4291-9819-275F6066549D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74E7-48AE-4342-9B17-C7F237FE4A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359967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3656F-48A3-4291-9819-275F6066549D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DD74E7-48AE-4342-9B17-C7F237FE4A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7283885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3656F-48A3-4291-9819-275F6066549D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DD74E7-48AE-4342-9B17-C7F237FE4A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923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4379"/>
            <a:ext cx="11839458" cy="17862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113" y="2075041"/>
            <a:ext cx="11930887" cy="210214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27133" y="5316173"/>
            <a:ext cx="4932091" cy="1450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9058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94690"/>
            <a:ext cx="12192000" cy="895100"/>
          </a:xfrm>
        </p:spPr>
        <p:txBody>
          <a:bodyPr>
            <a:noAutofit/>
          </a:bodyPr>
          <a:lstStyle/>
          <a:p>
            <a:r>
              <a:rPr lang="ru-RU" sz="4800" dirty="0" smtClean="0"/>
              <a:t>СИНОНИМЫ К ИМЕНАМ ПРИЛАГАТЕЛЬНЫМ: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1321" y="1674749"/>
            <a:ext cx="10475495" cy="5831890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/>
              <a:t>Ветхая</a:t>
            </a:r>
            <a:r>
              <a:rPr lang="ru-RU" sz="3600" dirty="0" smtClean="0"/>
              <a:t> (землянка) – старая, разрушенная.</a:t>
            </a:r>
          </a:p>
          <a:p>
            <a:pPr algn="l"/>
            <a:r>
              <a:rPr lang="ru-RU" sz="3600" b="1" dirty="0" smtClean="0"/>
              <a:t>Дорогой</a:t>
            </a:r>
            <a:r>
              <a:rPr lang="ru-RU" sz="3600" dirty="0" smtClean="0"/>
              <a:t> (откуп) – большой.</a:t>
            </a:r>
          </a:p>
          <a:p>
            <a:pPr algn="l"/>
            <a:r>
              <a:rPr lang="ru-RU" sz="3600" b="1" dirty="0" smtClean="0"/>
              <a:t>Ласковое</a:t>
            </a:r>
            <a:r>
              <a:rPr lang="ru-RU" sz="3600" dirty="0" smtClean="0"/>
              <a:t> (слово) – доброе.</a:t>
            </a:r>
          </a:p>
          <a:p>
            <a:pPr algn="l"/>
            <a:r>
              <a:rPr lang="ru-RU" sz="3600" b="1" dirty="0" smtClean="0"/>
              <a:t>Великое</a:t>
            </a:r>
            <a:r>
              <a:rPr lang="ru-RU" sz="3600" dirty="0" smtClean="0"/>
              <a:t> (чудо) – большое.</a:t>
            </a:r>
          </a:p>
          <a:p>
            <a:pPr algn="l"/>
            <a:r>
              <a:rPr lang="ru-RU" sz="3600" b="1" dirty="0" smtClean="0"/>
              <a:t>Грозная</a:t>
            </a:r>
            <a:r>
              <a:rPr lang="ru-RU" sz="3600" dirty="0" smtClean="0"/>
              <a:t> (стража) — строгая, суровая.</a:t>
            </a:r>
          </a:p>
          <a:p>
            <a:pPr algn="l"/>
            <a:r>
              <a:rPr lang="ru-RU" sz="3600" b="1" dirty="0" smtClean="0"/>
              <a:t>Сварливая</a:t>
            </a:r>
            <a:r>
              <a:rPr lang="ru-RU" sz="3600" dirty="0" smtClean="0"/>
              <a:t>, </a:t>
            </a:r>
            <a:r>
              <a:rPr lang="ru-RU" sz="3600" b="1" dirty="0" smtClean="0"/>
              <a:t>проклятая</a:t>
            </a:r>
            <a:r>
              <a:rPr lang="ru-RU" sz="3600" dirty="0" smtClean="0"/>
              <a:t> баба - постоянно ворчащая, высказывающая недовольство</a:t>
            </a:r>
          </a:p>
          <a:p>
            <a:pPr algn="l"/>
            <a:r>
              <a:rPr lang="ru-RU" sz="3600" b="1" dirty="0" smtClean="0"/>
              <a:t>Заморские</a:t>
            </a:r>
            <a:r>
              <a:rPr lang="ru-RU" sz="3600" dirty="0" smtClean="0"/>
              <a:t> вины - зарубежные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39253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822136"/>
            <a:ext cx="12192000" cy="895100"/>
          </a:xfrm>
        </p:spPr>
        <p:txBody>
          <a:bodyPr>
            <a:noAutofit/>
          </a:bodyPr>
          <a:lstStyle/>
          <a:p>
            <a:r>
              <a:rPr lang="ru-RU" sz="4800" dirty="0" smtClean="0"/>
              <a:t>АНТОНИМЫ К ИМЕНАМ ПРИЛАГАТЕЛЬНЫМ:</a:t>
            </a:r>
            <a:br>
              <a:rPr lang="ru-RU" sz="4800" dirty="0" smtClean="0"/>
            </a:b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07824" y="1991555"/>
            <a:ext cx="10475495" cy="4866445"/>
          </a:xfrm>
        </p:spPr>
        <p:txBody>
          <a:bodyPr>
            <a:normAutofit/>
          </a:bodyPr>
          <a:lstStyle/>
          <a:p>
            <a:pPr algn="l"/>
            <a:r>
              <a:rPr lang="ru-RU" sz="4000" b="1" dirty="0" smtClean="0"/>
              <a:t>Дорогой</a:t>
            </a:r>
            <a:r>
              <a:rPr lang="ru-RU" sz="4000" dirty="0" smtClean="0"/>
              <a:t> (откуп) – дешёвый.</a:t>
            </a:r>
          </a:p>
          <a:p>
            <a:pPr algn="l"/>
            <a:r>
              <a:rPr lang="ru-RU" sz="4000" b="1" dirty="0" smtClean="0"/>
              <a:t>Ласковое</a:t>
            </a:r>
            <a:r>
              <a:rPr lang="ru-RU" sz="4000" dirty="0" smtClean="0"/>
              <a:t> (слово) – грубое, неприветливое.</a:t>
            </a:r>
          </a:p>
          <a:p>
            <a:pPr algn="l"/>
            <a:r>
              <a:rPr lang="ru-RU" sz="4000" b="1" dirty="0" smtClean="0"/>
              <a:t>Великое</a:t>
            </a:r>
            <a:r>
              <a:rPr lang="ru-RU" sz="4000" dirty="0" smtClean="0"/>
              <a:t> (чудо) – маленькое.</a:t>
            </a:r>
          </a:p>
          <a:p>
            <a:pPr algn="l"/>
            <a:r>
              <a:rPr lang="ru-RU" sz="4000" b="1" dirty="0" smtClean="0"/>
              <a:t>Новое</a:t>
            </a:r>
            <a:r>
              <a:rPr lang="ru-RU" sz="4000" dirty="0" smtClean="0"/>
              <a:t> (корыто) — старое.</a:t>
            </a:r>
          </a:p>
          <a:p>
            <a:pPr algn="l"/>
            <a:r>
              <a:rPr lang="ru-RU" sz="4000" b="1" dirty="0" smtClean="0"/>
              <a:t>Ветхая</a:t>
            </a:r>
            <a:r>
              <a:rPr lang="ru-RU" sz="4000" dirty="0" smtClean="0"/>
              <a:t> землянка – новая, крепкая.</a:t>
            </a:r>
          </a:p>
          <a:p>
            <a:pPr algn="l"/>
            <a:r>
              <a:rPr lang="ru-RU" sz="4000" b="1" dirty="0" smtClean="0"/>
              <a:t>Усердные</a:t>
            </a:r>
            <a:r>
              <a:rPr lang="ru-RU" sz="4000" dirty="0" smtClean="0"/>
              <a:t> слуги – ленивые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23370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0233" y="-67899"/>
            <a:ext cx="11842864" cy="771579"/>
          </a:xfrm>
        </p:spPr>
        <p:txBody>
          <a:bodyPr>
            <a:noAutofit/>
          </a:bodyPr>
          <a:lstStyle/>
          <a:p>
            <a:r>
              <a:rPr lang="ru-RU" sz="4000" dirty="0" smtClean="0"/>
              <a:t>УСТАРЕВШИЕ ФОРМЫ - ИМЕНА СУЩЕСТВИТЕЛЬНЫЕ</a:t>
            </a:r>
            <a:endParaRPr lang="ru-RU" sz="40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2507717"/>
              </p:ext>
            </p:extLst>
          </p:nvPr>
        </p:nvGraphicFramePr>
        <p:xfrm>
          <a:off x="-3" y="681514"/>
          <a:ext cx="12192002" cy="61764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1">
                  <a:extLst>
                    <a:ext uri="{9D8B030D-6E8A-4147-A177-3AD203B41FA5}">
                      <a16:colId xmlns:a16="http://schemas.microsoft.com/office/drawing/2014/main" val="2112253928"/>
                    </a:ext>
                  </a:extLst>
                </a:gridCol>
                <a:gridCol w="6096001">
                  <a:extLst>
                    <a:ext uri="{9D8B030D-6E8A-4147-A177-3AD203B41FA5}">
                      <a16:colId xmlns:a16="http://schemas.microsoft.com/office/drawing/2014/main" val="25201804"/>
                    </a:ext>
                  </a:extLst>
                </a:gridCol>
              </a:tblGrid>
              <a:tr h="510842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СЛОВО</a:t>
                      </a:r>
                      <a:endParaRPr lang="ru-RU" sz="2400" dirty="0"/>
                    </a:p>
                  </a:txBody>
                  <a:tcPr marL="87533" marR="87533" marT="43767" marB="4376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ТОЛКОВАНИЕ</a:t>
                      </a:r>
                      <a:endParaRPr lang="ru-RU" sz="2400" dirty="0"/>
                    </a:p>
                  </a:txBody>
                  <a:tcPr marL="87533" marR="87533" marT="43767" marB="43767"/>
                </a:tc>
                <a:extLst>
                  <a:ext uri="{0D108BD9-81ED-4DB2-BD59-A6C34878D82A}">
                    <a16:rowId xmlns:a16="http://schemas.microsoft.com/office/drawing/2014/main" val="730268792"/>
                  </a:ext>
                </a:extLst>
              </a:tr>
              <a:tr h="3760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Изба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513" marR="7051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Деревянный крестьянский </a:t>
                      </a:r>
                      <a:r>
                        <a:rPr lang="ru-RU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дом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513" marR="70513" marT="0" marB="0" anchor="ctr"/>
                </a:tc>
                <a:extLst>
                  <a:ext uri="{0D108BD9-81ED-4DB2-BD59-A6C34878D82A}">
                    <a16:rowId xmlns:a16="http://schemas.microsoft.com/office/drawing/2014/main" val="3955561897"/>
                  </a:ext>
                </a:extLst>
              </a:tr>
              <a:tr h="3760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Старче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513" marR="7051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Старый человек, </a:t>
                      </a:r>
                      <a:r>
                        <a:rPr lang="ru-RU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старик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513" marR="70513" marT="0" marB="0" anchor="ctr"/>
                </a:tc>
                <a:extLst>
                  <a:ext uri="{0D108BD9-81ED-4DB2-BD59-A6C34878D82A}">
                    <a16:rowId xmlns:a16="http://schemas.microsoft.com/office/drawing/2014/main" val="2601868730"/>
                  </a:ext>
                </a:extLst>
              </a:tr>
              <a:tr h="3760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Кичка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513" marR="7051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Старинный женский головной </a:t>
                      </a:r>
                      <a:r>
                        <a:rPr lang="ru-RU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убор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513" marR="70513" marT="0" marB="0" anchor="ctr"/>
                </a:tc>
                <a:extLst>
                  <a:ext uri="{0D108BD9-81ED-4DB2-BD59-A6C34878D82A}">
                    <a16:rowId xmlns:a16="http://schemas.microsoft.com/office/drawing/2014/main" val="2490665845"/>
                  </a:ext>
                </a:extLst>
              </a:tr>
              <a:tr h="3760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Маковка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513" marR="7051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Макушка </a:t>
                      </a:r>
                      <a:r>
                        <a:rPr lang="ru-RU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головы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513" marR="70513" marT="0" marB="0" anchor="ctr"/>
                </a:tc>
                <a:extLst>
                  <a:ext uri="{0D108BD9-81ED-4DB2-BD59-A6C34878D82A}">
                    <a16:rowId xmlns:a16="http://schemas.microsoft.com/office/drawing/2014/main" val="1507953540"/>
                  </a:ext>
                </a:extLst>
              </a:tr>
              <a:tr h="7602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Простофиля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513" marR="7051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Простак, глупый, несообразительный </a:t>
                      </a:r>
                      <a:r>
                        <a:rPr lang="ru-RU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человек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513" marR="70513" marT="0" marB="0" anchor="ctr"/>
                </a:tc>
                <a:extLst>
                  <a:ext uri="{0D108BD9-81ED-4DB2-BD59-A6C34878D82A}">
                    <a16:rowId xmlns:a16="http://schemas.microsoft.com/office/drawing/2014/main" val="711223489"/>
                  </a:ext>
                </a:extLst>
              </a:tr>
              <a:tr h="3760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Землянка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513" marR="7051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Углублённое в землю </a:t>
                      </a:r>
                      <a:r>
                        <a:rPr lang="ru-RU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жилище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513" marR="70513" marT="0" marB="0" anchor="ctr"/>
                </a:tc>
                <a:extLst>
                  <a:ext uri="{0D108BD9-81ED-4DB2-BD59-A6C34878D82A}">
                    <a16:rowId xmlns:a16="http://schemas.microsoft.com/office/drawing/2014/main" val="983394533"/>
                  </a:ext>
                </a:extLst>
              </a:tr>
              <a:tr h="3760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Чупрун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513" marR="7051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Чуб, </a:t>
                      </a:r>
                      <a:r>
                        <a:rPr lang="ru-RU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хохол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513" marR="70513" marT="0" marB="0" anchor="ctr"/>
                </a:tc>
                <a:extLst>
                  <a:ext uri="{0D108BD9-81ED-4DB2-BD59-A6C34878D82A}">
                    <a16:rowId xmlns:a16="http://schemas.microsoft.com/office/drawing/2014/main" val="838010755"/>
                  </a:ext>
                </a:extLst>
              </a:tr>
              <a:tr h="7602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Душегрейка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513" marR="7051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Тёплая короткая кофта без рукавов, со сборками </a:t>
                      </a:r>
                      <a:r>
                        <a:rPr lang="ru-RU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сзади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513" marR="70513" marT="0" marB="0" anchor="ctr"/>
                </a:tc>
                <a:extLst>
                  <a:ext uri="{0D108BD9-81ED-4DB2-BD59-A6C34878D82A}">
                    <a16:rowId xmlns:a16="http://schemas.microsoft.com/office/drawing/2014/main" val="865046176"/>
                  </a:ext>
                </a:extLst>
              </a:tr>
              <a:tr h="7602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Терем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513" marR="7051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 дом с башенкой, надстройка над </a:t>
                      </a:r>
                      <a:r>
                        <a:rPr lang="ru-RU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домом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513" marR="70513" marT="0" marB="0" anchor="ctr"/>
                </a:tc>
                <a:extLst>
                  <a:ext uri="{0D108BD9-81ED-4DB2-BD59-A6C34878D82A}">
                    <a16:rowId xmlns:a16="http://schemas.microsoft.com/office/drawing/2014/main" val="1218906795"/>
                  </a:ext>
                </a:extLst>
              </a:tr>
              <a:tr h="3760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Корысть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513" marR="7051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Выгода, </a:t>
                      </a:r>
                      <a:r>
                        <a:rPr lang="ru-RU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польза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513" marR="70513" marT="0" marB="0" anchor="ctr"/>
                </a:tc>
                <a:extLst>
                  <a:ext uri="{0D108BD9-81ED-4DB2-BD59-A6C34878D82A}">
                    <a16:rowId xmlns:a16="http://schemas.microsoft.com/office/drawing/2014/main" val="2215355899"/>
                  </a:ext>
                </a:extLst>
              </a:tr>
              <a:tr h="3760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Невежа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513" marR="7051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Грубый, невоспитанный </a:t>
                      </a:r>
                      <a:r>
                        <a:rPr lang="ru-RU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человек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513" marR="70513" marT="0" marB="0" anchor="ctr"/>
                </a:tc>
                <a:extLst>
                  <a:ext uri="{0D108BD9-81ED-4DB2-BD59-A6C34878D82A}">
                    <a16:rowId xmlns:a16="http://schemas.microsoft.com/office/drawing/2014/main" val="2103725300"/>
                  </a:ext>
                </a:extLst>
              </a:tr>
              <a:tr h="3760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Владычица</a:t>
                      </a:r>
                      <a:endParaRPr lang="ru-RU" sz="14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513" marR="7051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Повелительница,  </a:t>
                      </a:r>
                      <a:r>
                        <a:rPr lang="ru-RU" sz="20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властелина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513" marR="70513" marT="0" marB="0" anchor="ctr"/>
                </a:tc>
                <a:extLst>
                  <a:ext uri="{0D108BD9-81ED-4DB2-BD59-A6C34878D82A}">
                    <a16:rowId xmlns:a16="http://schemas.microsoft.com/office/drawing/2014/main" val="14496564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64736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1518697"/>
          </a:xfrm>
        </p:spPr>
        <p:txBody>
          <a:bodyPr>
            <a:noAutofit/>
          </a:bodyPr>
          <a:lstStyle/>
          <a:p>
            <a:r>
              <a:rPr lang="ru-RU" sz="4800" dirty="0" smtClean="0"/>
              <a:t>УСТАРЕВШИЕ ФОРМЫ МНОЖЕСТВЕННОГО ЧИСЛА ИМЁН СУЩЕСТВИТЕЛЬНЫХ:</a:t>
            </a:r>
            <a:endParaRPr lang="ru-RU" sz="4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150234"/>
              </p:ext>
            </p:extLst>
          </p:nvPr>
        </p:nvGraphicFramePr>
        <p:xfrm>
          <a:off x="0" y="1491224"/>
          <a:ext cx="12192000" cy="53393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4109452827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1747138642"/>
                    </a:ext>
                  </a:extLst>
                </a:gridCol>
              </a:tblGrid>
              <a:tr h="702488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СЛОВО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ТОЛКОВАНИЕ</a:t>
                      </a:r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7285188"/>
                  </a:ext>
                </a:extLst>
              </a:tr>
              <a:tr h="7024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err="1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Жемчуги</a:t>
                      </a:r>
                      <a:endParaRPr lang="ru-RU" sz="2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Драгоценности (жемчуг)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 anchor="ctr"/>
                </a:tc>
                <a:extLst>
                  <a:ext uri="{0D108BD9-81ED-4DB2-BD59-A6C34878D82A}">
                    <a16:rowId xmlns:a16="http://schemas.microsoft.com/office/drawing/2014/main" val="354379509"/>
                  </a:ext>
                </a:extLst>
              </a:tr>
              <a:tr h="112437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Палаты</a:t>
                      </a:r>
                      <a:endParaRPr lang="ru-RU" sz="2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Залы во дворце, обширные богатые </a:t>
                      </a:r>
                      <a:r>
                        <a:rPr lang="ru-RU" sz="3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здания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 anchor="ctr"/>
                </a:tc>
                <a:extLst>
                  <a:ext uri="{0D108BD9-81ED-4DB2-BD59-A6C34878D82A}">
                    <a16:rowId xmlns:a16="http://schemas.microsoft.com/office/drawing/2014/main" val="2832792148"/>
                  </a:ext>
                </a:extLst>
              </a:tr>
              <a:tr h="7024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 посылках </a:t>
                      </a:r>
                      <a:endParaRPr lang="ru-RU" sz="2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 службе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 anchor="ctr"/>
                </a:tc>
                <a:extLst>
                  <a:ext uri="{0D108BD9-81ED-4DB2-BD59-A6C34878D82A}">
                    <a16:rowId xmlns:a16="http://schemas.microsoft.com/office/drawing/2014/main" val="3451526467"/>
                  </a:ext>
                </a:extLst>
              </a:tr>
              <a:tr h="7024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Вороты</a:t>
                      </a:r>
                      <a:endParaRPr lang="ru-RU" sz="2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Ворота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 anchor="ctr"/>
                </a:tc>
                <a:extLst>
                  <a:ext uri="{0D108BD9-81ED-4DB2-BD59-A6C34878D82A}">
                    <a16:rowId xmlns:a16="http://schemas.microsoft.com/office/drawing/2014/main" val="3458350962"/>
                  </a:ext>
                </a:extLst>
              </a:tr>
              <a:tr h="7024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Перстни</a:t>
                      </a:r>
                      <a:endParaRPr lang="ru-RU" sz="2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Пальцы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 anchor="ctr"/>
                </a:tc>
                <a:extLst>
                  <a:ext uri="{0D108BD9-81ED-4DB2-BD59-A6C34878D82A}">
                    <a16:rowId xmlns:a16="http://schemas.microsoft.com/office/drawing/2014/main" val="1033730203"/>
                  </a:ext>
                </a:extLst>
              </a:tr>
              <a:tr h="7024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Очи</a:t>
                      </a:r>
                      <a:endParaRPr lang="ru-RU" sz="20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 anchor="ctr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Глаза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 anchor="ctr"/>
                </a:tc>
                <a:extLst>
                  <a:ext uri="{0D108BD9-81ED-4DB2-BD59-A6C34878D82A}">
                    <a16:rowId xmlns:a16="http://schemas.microsoft.com/office/drawing/2014/main" val="1184844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90656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41120" y="-199506"/>
            <a:ext cx="9144000" cy="1995054"/>
          </a:xfrm>
        </p:spPr>
        <p:txBody>
          <a:bodyPr>
            <a:noAutofit/>
          </a:bodyPr>
          <a:lstStyle/>
          <a:p>
            <a:r>
              <a:rPr lang="ru-RU" dirty="0" smtClean="0"/>
              <a:t>ВЫВОДЫ: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97527"/>
            <a:ext cx="12191999" cy="5373521"/>
          </a:xfrm>
        </p:spPr>
        <p:txBody>
          <a:bodyPr>
            <a:no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ru-RU" sz="2800" dirty="0" smtClean="0"/>
              <a:t>Имя прилагательное «прилагается» к имени существительному, согласуется с ним в роде, числе и падеже, чтобы сделать его ярче, красочнее, выразительнее.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800" dirty="0" smtClean="0"/>
              <a:t>В «Сказке о рыбаке и рыбке» прилагательные передают цвет (море, рыбка); состояние предмета (землянка, корыто): материал, из которого изготовлен предмет (труба, душегрейка); внешний вид (стража); характер героев (старуха).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800" dirty="0" smtClean="0"/>
              <a:t>Выбор прилагательных у автора очень точно передает состояние и настроение героев и помогает нам правильно понять смысл сказки.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800" dirty="0" smtClean="0"/>
              <a:t>Устаревшие слова переносят наше сознание в стародавние времена и приближают авторский текст к народной сказке.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800" dirty="0" smtClean="0"/>
              <a:t>Данная сказка - образец мастерского владения русским языком.</a:t>
            </a:r>
          </a:p>
        </p:txBody>
      </p:sp>
    </p:spTree>
    <p:extLst>
      <p:ext uri="{BB962C8B-B14F-4D97-AF65-F5344CB8AC3E}">
        <p14:creationId xmlns:p14="http://schemas.microsoft.com/office/powerpoint/2010/main" val="9810444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8900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458369"/>
            <a:ext cx="9144000" cy="895100"/>
          </a:xfrm>
        </p:spPr>
        <p:txBody>
          <a:bodyPr>
            <a:noAutofit/>
          </a:bodyPr>
          <a:lstStyle/>
          <a:p>
            <a:r>
              <a:rPr lang="ru-RU" dirty="0" smtClean="0"/>
              <a:t>ЦЕЛИ ПРОЕКТА: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4820" y="1484479"/>
            <a:ext cx="10475495" cy="4563395"/>
          </a:xfrm>
        </p:spPr>
        <p:txBody>
          <a:bodyPr>
            <a:normAutofit lnSpcReduction="10000"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ru-RU" sz="3200" dirty="0" smtClean="0"/>
              <a:t>Усвоить знания об имени прилагательном на примере произведения </a:t>
            </a:r>
            <a:r>
              <a:rPr lang="ru-RU" sz="3200" dirty="0" err="1" smtClean="0"/>
              <a:t>А.С.Пушкина</a:t>
            </a:r>
            <a:r>
              <a:rPr lang="ru-RU" sz="3200" dirty="0" smtClean="0"/>
              <a:t> "Сказка о рыбаке и рыбке".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3200" dirty="0" smtClean="0"/>
              <a:t>Научиться находить требуемые имена прилагательные в тексте сказки;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3200" dirty="0" smtClean="0"/>
              <a:t>Определить имена прилагательные, к которым можно подобрать синонимы, антонимы и употребленные в переносном значении;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3200" dirty="0" smtClean="0"/>
              <a:t>Выделить устаревшие слова и определить их значение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3200" dirty="0" smtClean="0"/>
              <a:t>Установить, какую роль играют имена прилагательные в произведении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66890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49295"/>
            <a:ext cx="9144000" cy="1167816"/>
          </a:xfrm>
        </p:spPr>
        <p:txBody>
          <a:bodyPr/>
          <a:lstStyle/>
          <a:p>
            <a:r>
              <a:rPr lang="ru-RU" dirty="0" smtClean="0"/>
              <a:t>ЗАДАЧИ ПРОЕКТА: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266405"/>
            <a:ext cx="9144000" cy="4957931"/>
          </a:xfrm>
        </p:spPr>
        <p:txBody>
          <a:bodyPr>
            <a:normAutofit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ru-RU" sz="3200" dirty="0" smtClean="0"/>
              <a:t>Закрепить и обобщить знания об имени прилагательном.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3200" dirty="0" smtClean="0"/>
              <a:t>Найти требуемые прилагательные и выписать их.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3200" dirty="0" smtClean="0"/>
              <a:t>Подобрать синонимы и антонимы.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3200" dirty="0" smtClean="0"/>
              <a:t>Выбрать из текста имена прилагательные, употребленные в переносном значении.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3200" dirty="0" smtClean="0"/>
              <a:t>Научиться получать новые знания из дополнительных источников </a:t>
            </a: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8493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-184239"/>
            <a:ext cx="9144000" cy="1167816"/>
          </a:xfrm>
        </p:spPr>
        <p:txBody>
          <a:bodyPr>
            <a:normAutofit/>
          </a:bodyPr>
          <a:lstStyle/>
          <a:p>
            <a:r>
              <a:rPr lang="ru-RU" dirty="0" smtClean="0"/>
              <a:t>ОБ АВТОРЕ И ЕГО </a:t>
            </a:r>
            <a:r>
              <a:rPr lang="ru-RU" dirty="0" smtClean="0"/>
              <a:t>СКАЗКЕ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81138" y="983577"/>
            <a:ext cx="8438146" cy="4188647"/>
          </a:xfrm>
        </p:spPr>
        <p:txBody>
          <a:bodyPr>
            <a:noAutofit/>
          </a:bodyPr>
          <a:lstStyle/>
          <a:p>
            <a:pPr algn="r"/>
            <a:r>
              <a:rPr lang="ru-RU" sz="2800" dirty="0" smtClean="0"/>
              <a:t>Великий русский поэт и писатель Александр Сергеевич Пушкин родился в Москве 6 июня 1799г. С раннего детства Пушкин рос и воспитывался в литературной среде. Отец Александра Сергеевича был ценителем литературы, имел большую библиотеку, дядя был известным поэтом, в гостях у которого часто бывали многие известные деятели литературы того времени. Огромное влияние на будущего поэта оказала его няня, Арина Родионовна, которая рассказывала ему в детстве сказки, былины и народные сказания. Сказки для детей А. С. Пушкин начал писать в 1830 –</a:t>
            </a:r>
            <a:r>
              <a:rPr lang="ru-RU" sz="2800" dirty="0" err="1" smtClean="0"/>
              <a:t>ые</a:t>
            </a:r>
            <a:r>
              <a:rPr lang="ru-RU" sz="2800" dirty="0" smtClean="0"/>
              <a:t> годы: Сказка о золотом петушке, Сказка о мёртвой царевне и о семи богатырях, Сказка о рыбаке и рыбке. 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3731" y="1496281"/>
            <a:ext cx="3807585" cy="4136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8486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895100"/>
          </a:xfrm>
        </p:spPr>
        <p:txBody>
          <a:bodyPr>
            <a:noAutofit/>
          </a:bodyPr>
          <a:lstStyle/>
          <a:p>
            <a:r>
              <a:rPr lang="ru-RU" sz="5400" dirty="0" smtClean="0"/>
              <a:t>МЫ ЗНАЕМ, ЧТО…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56148" y="1113389"/>
            <a:ext cx="12304294" cy="200252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ИМЯ ПРИЛАГАТЕЛЬНОЕ – ЭТО САМОСТОЯТЕЛЬНАЯ ЧАСТЬ РЕЧИ, КОТОРАЯ ОБОЗНАЧАЕТ ПРИЗНАК ПРЕДМЕТА И ОТВЕЧАЕТ НА ВОПРОСЫ КАКОЙ? КАКАЯ? КАКОЕ? КАКИЕ?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115" y="2789150"/>
            <a:ext cx="1210376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Имена прилагательные изменяются по родам (в единственном числе), числам, падежам: синее, ветхая, разбитое, морская, золотая, человеческий, ласковое, великое, новое, сварливая, кирпичная, белёная, дубовые.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023" y="4851253"/>
            <a:ext cx="1213986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Имя прилагательное всегда стоит в том же роде, числе и падеже, что и имя существительное, с которым имя прилагательное связано по смыслу.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7042052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732572"/>
            <a:ext cx="12192000" cy="2951747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r>
              <a:rPr lang="ru-RU" sz="3600" dirty="0" smtClean="0"/>
              <a:t>Чаще всего встречаются в сказке имена прилагательные: </a:t>
            </a:r>
          </a:p>
          <a:p>
            <a:r>
              <a:rPr lang="ru-RU" sz="3600" dirty="0" smtClean="0"/>
              <a:t>«Золотая» (о рыбке) - 15 раз, «Синее» (о море) - 11 раз.</a:t>
            </a:r>
          </a:p>
          <a:p>
            <a:r>
              <a:rPr lang="ru-RU" sz="3600" dirty="0" smtClean="0"/>
              <a:t>Спрашиваете почему? -  Золотая рыбка и старый рыбак - главные герои сказочной истории. Живет рыбка в море и рыбак рыбачит в море, которое всегда почти синего цвета. 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12821" y="681728"/>
            <a:ext cx="1156635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В тексте встречаются 72 имени прилагательных:</a:t>
            </a:r>
          </a:p>
          <a:p>
            <a:pPr algn="ctr"/>
            <a:r>
              <a:rPr lang="ru-RU" sz="3600" dirty="0" smtClean="0"/>
              <a:t>ветхая    столбовая   новое    морская   сварливая   тесовые   красные   вольная    царские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2233834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976989"/>
            <a:ext cx="12192000" cy="6096728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Синее</a:t>
            </a:r>
            <a:r>
              <a:rPr lang="ru-RU" sz="3200" dirty="0" smtClean="0"/>
              <a:t> море, </a:t>
            </a:r>
            <a:r>
              <a:rPr lang="ru-RU" sz="3200" b="1" dirty="0" smtClean="0"/>
              <a:t>ветхая</a:t>
            </a:r>
            <a:r>
              <a:rPr lang="ru-RU" sz="3200" dirty="0" smtClean="0"/>
              <a:t> землянка, </a:t>
            </a:r>
            <a:r>
              <a:rPr lang="ru-RU" sz="3200" b="1" dirty="0" smtClean="0"/>
              <a:t>морская</a:t>
            </a:r>
            <a:r>
              <a:rPr lang="ru-RU" sz="3200" dirty="0" smtClean="0"/>
              <a:t> трава, </a:t>
            </a:r>
            <a:r>
              <a:rPr lang="ru-RU" sz="3200" b="1" dirty="0" smtClean="0"/>
              <a:t>золотая</a:t>
            </a:r>
            <a:r>
              <a:rPr lang="ru-RU" sz="3200" dirty="0" smtClean="0"/>
              <a:t> рыбка, </a:t>
            </a:r>
            <a:r>
              <a:rPr lang="ru-RU" sz="3200" b="1" dirty="0" smtClean="0"/>
              <a:t>человечий</a:t>
            </a:r>
            <a:r>
              <a:rPr lang="ru-RU" sz="3200" dirty="0" smtClean="0"/>
              <a:t> голос, </a:t>
            </a:r>
            <a:r>
              <a:rPr lang="ru-RU" sz="3200" b="1" dirty="0" smtClean="0"/>
              <a:t>дорогой</a:t>
            </a:r>
            <a:r>
              <a:rPr lang="ru-RU" sz="3200" dirty="0" smtClean="0"/>
              <a:t> откуп, </a:t>
            </a:r>
            <a:r>
              <a:rPr lang="ru-RU" sz="3200" b="1" dirty="0" smtClean="0"/>
              <a:t>ласковое</a:t>
            </a:r>
            <a:r>
              <a:rPr lang="ru-RU" sz="3200" dirty="0" smtClean="0"/>
              <a:t> слово, </a:t>
            </a:r>
            <a:r>
              <a:rPr lang="ru-RU" sz="3200" b="1" dirty="0" smtClean="0"/>
              <a:t>великое</a:t>
            </a:r>
            <a:r>
              <a:rPr lang="ru-RU" sz="3200" dirty="0" smtClean="0"/>
              <a:t> чудо, </a:t>
            </a:r>
            <a:r>
              <a:rPr lang="ru-RU" sz="3200" b="1" dirty="0" smtClean="0"/>
              <a:t>разбитое</a:t>
            </a:r>
            <a:r>
              <a:rPr lang="ru-RU" sz="3200" dirty="0" smtClean="0"/>
              <a:t> корыто, </a:t>
            </a:r>
            <a:r>
              <a:rPr lang="ru-RU" sz="3200" b="1" dirty="0" smtClean="0"/>
              <a:t>сварливая</a:t>
            </a:r>
            <a:r>
              <a:rPr lang="ru-RU" sz="3200" dirty="0" smtClean="0"/>
              <a:t> баба, </a:t>
            </a:r>
            <a:r>
              <a:rPr lang="ru-RU" sz="3200" b="1" dirty="0" smtClean="0"/>
              <a:t>белёная</a:t>
            </a:r>
            <a:r>
              <a:rPr lang="ru-RU" sz="3200" dirty="0" smtClean="0"/>
              <a:t> труба, </a:t>
            </a:r>
            <a:r>
              <a:rPr lang="ru-RU" sz="3200" b="1" dirty="0" smtClean="0"/>
              <a:t>дубовые</a:t>
            </a:r>
            <a:r>
              <a:rPr lang="ru-RU" sz="3200" dirty="0" smtClean="0"/>
              <a:t> тесовые </a:t>
            </a:r>
            <a:r>
              <a:rPr lang="ru-RU" sz="3200" b="1" dirty="0" smtClean="0"/>
              <a:t>расписные</a:t>
            </a:r>
            <a:r>
              <a:rPr lang="ru-RU" sz="3200" dirty="0" smtClean="0"/>
              <a:t>  </a:t>
            </a:r>
            <a:r>
              <a:rPr lang="ru-RU" sz="3200" dirty="0" err="1" smtClean="0"/>
              <a:t>воро́ты</a:t>
            </a:r>
            <a:r>
              <a:rPr lang="ru-RU" sz="3200" dirty="0" smtClean="0"/>
              <a:t>, </a:t>
            </a:r>
            <a:r>
              <a:rPr lang="ru-RU" sz="3200" b="1" dirty="0" smtClean="0"/>
              <a:t>чёрная</a:t>
            </a:r>
            <a:r>
              <a:rPr lang="ru-RU" sz="3200" dirty="0" smtClean="0"/>
              <a:t> крестьянка, </a:t>
            </a:r>
            <a:r>
              <a:rPr lang="ru-RU" sz="3200" b="1" dirty="0" smtClean="0"/>
              <a:t>столбовая</a:t>
            </a:r>
            <a:r>
              <a:rPr lang="ru-RU" sz="3200" dirty="0" smtClean="0"/>
              <a:t> дворянка, </a:t>
            </a:r>
            <a:r>
              <a:rPr lang="ru-RU" sz="3200" b="1" dirty="0" smtClean="0"/>
              <a:t>высокий</a:t>
            </a:r>
            <a:r>
              <a:rPr lang="ru-RU" sz="3200" dirty="0" smtClean="0"/>
              <a:t> терем, </a:t>
            </a:r>
            <a:r>
              <a:rPr lang="ru-RU" sz="3200" b="1" dirty="0" smtClean="0"/>
              <a:t>дорогая</a:t>
            </a:r>
            <a:r>
              <a:rPr lang="ru-RU" sz="3200" dirty="0" smtClean="0"/>
              <a:t> соболья душегрейка, </a:t>
            </a:r>
            <a:r>
              <a:rPr lang="ru-RU" sz="3200" b="1" dirty="0" err="1" smtClean="0"/>
              <a:t>парчёвая</a:t>
            </a:r>
            <a:r>
              <a:rPr lang="ru-RU" sz="3200" dirty="0" smtClean="0"/>
              <a:t> </a:t>
            </a:r>
            <a:r>
              <a:rPr lang="ru-RU" sz="3200" dirty="0" smtClean="0"/>
              <a:t>кичка, </a:t>
            </a:r>
            <a:r>
              <a:rPr lang="ru-RU" sz="3200" b="1" dirty="0" smtClean="0"/>
              <a:t>золотые</a:t>
            </a:r>
            <a:r>
              <a:rPr lang="ru-RU" sz="3200" dirty="0" smtClean="0"/>
              <a:t> перстни, </a:t>
            </a:r>
            <a:r>
              <a:rPr lang="ru-RU" sz="3200" b="1" dirty="0" smtClean="0"/>
              <a:t>красные</a:t>
            </a:r>
            <a:r>
              <a:rPr lang="ru-RU" sz="3200" dirty="0" smtClean="0"/>
              <a:t> сапожки, </a:t>
            </a:r>
            <a:r>
              <a:rPr lang="ru-RU" sz="3200" b="1" dirty="0" smtClean="0"/>
              <a:t>усердные</a:t>
            </a:r>
            <a:r>
              <a:rPr lang="ru-RU" sz="3200" dirty="0" smtClean="0"/>
              <a:t> слуги, </a:t>
            </a:r>
            <a:r>
              <a:rPr lang="ru-RU" sz="3200" b="1" dirty="0" smtClean="0"/>
              <a:t>вольная</a:t>
            </a:r>
            <a:r>
              <a:rPr lang="ru-RU" sz="3200" dirty="0" smtClean="0"/>
              <a:t> царица, </a:t>
            </a:r>
            <a:r>
              <a:rPr lang="ru-RU" sz="3200" b="1" dirty="0" smtClean="0"/>
              <a:t>целое</a:t>
            </a:r>
            <a:r>
              <a:rPr lang="ru-RU" sz="3200" dirty="0" smtClean="0"/>
              <a:t> царство, </a:t>
            </a:r>
            <a:r>
              <a:rPr lang="ru-RU" sz="3200" b="1" dirty="0" smtClean="0"/>
              <a:t>царские</a:t>
            </a:r>
            <a:r>
              <a:rPr lang="ru-RU" sz="3200" dirty="0" smtClean="0"/>
              <a:t> палаты, </a:t>
            </a:r>
            <a:r>
              <a:rPr lang="ru-RU" sz="3200" b="1" dirty="0" smtClean="0"/>
              <a:t>заморские</a:t>
            </a:r>
            <a:r>
              <a:rPr lang="ru-RU" sz="3200" dirty="0" smtClean="0"/>
              <a:t> вины, </a:t>
            </a:r>
            <a:r>
              <a:rPr lang="ru-RU" sz="3200" b="1" dirty="0" smtClean="0"/>
              <a:t>печатный</a:t>
            </a:r>
            <a:r>
              <a:rPr lang="ru-RU" sz="3200" dirty="0" smtClean="0"/>
              <a:t> пряник, </a:t>
            </a:r>
            <a:r>
              <a:rPr lang="ru-RU" sz="3200" b="1" dirty="0" smtClean="0"/>
              <a:t>грозная</a:t>
            </a:r>
            <a:r>
              <a:rPr lang="ru-RU" sz="3200" dirty="0" smtClean="0"/>
              <a:t> стража, </a:t>
            </a:r>
            <a:r>
              <a:rPr lang="ru-RU" sz="3200" b="1" dirty="0" smtClean="0"/>
              <a:t>старый</a:t>
            </a:r>
            <a:r>
              <a:rPr lang="ru-RU" sz="3200" dirty="0" smtClean="0"/>
              <a:t> </a:t>
            </a:r>
            <a:r>
              <a:rPr lang="ru-RU" sz="3200" b="1" dirty="0" smtClean="0"/>
              <a:t>прямой</a:t>
            </a:r>
            <a:r>
              <a:rPr lang="ru-RU" sz="3200" dirty="0" smtClean="0"/>
              <a:t> невежа, </a:t>
            </a:r>
            <a:r>
              <a:rPr lang="ru-RU" sz="3200" b="1" dirty="0" smtClean="0"/>
              <a:t>морская</a:t>
            </a:r>
            <a:r>
              <a:rPr lang="ru-RU" sz="3200" dirty="0" smtClean="0"/>
              <a:t> владычица, </a:t>
            </a:r>
            <a:r>
              <a:rPr lang="ru-RU" sz="3200" b="1" dirty="0" smtClean="0"/>
              <a:t>чёрная</a:t>
            </a:r>
            <a:r>
              <a:rPr lang="ru-RU" sz="3200" dirty="0" smtClean="0"/>
              <a:t> буря, </a:t>
            </a:r>
            <a:r>
              <a:rPr lang="ru-RU" sz="3200" b="1" dirty="0" smtClean="0"/>
              <a:t>сердитые</a:t>
            </a:r>
            <a:r>
              <a:rPr lang="ru-RU" sz="3200" dirty="0" smtClean="0"/>
              <a:t> волны.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-462743" y="222663"/>
            <a:ext cx="131174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Словосочетания, составленные из имени существительного и  подходящего к нему  по смыслу имени прилагательного из сказки: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0127297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57942" y="1757681"/>
            <a:ext cx="12507884" cy="895100"/>
          </a:xfrm>
        </p:spPr>
        <p:txBody>
          <a:bodyPr>
            <a:noAutofit/>
          </a:bodyPr>
          <a:lstStyle/>
          <a:p>
            <a:r>
              <a:rPr lang="ru-RU" dirty="0" smtClean="0"/>
              <a:t>Ничего не ответила золотая рыбка, только хвостом вильнула и исчезла в синем море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230" b="98292" l="1855" r="99805">
                        <a14:foregroundMark x1="6055" y1="80280" x2="35547" y2="98447"/>
                        <a14:foregroundMark x1="95898" y1="70186" x2="96582" y2="97050"/>
                        <a14:foregroundMark x1="49707" y1="18168" x2="50586" y2="8540"/>
                        <a14:foregroundMark x1="47852" y1="65062" x2="41406" y2="50776"/>
                        <a14:foregroundMark x1="91797" y1="73758" x2="99805" y2="72981"/>
                        <a14:foregroundMark x1="39844" y1="90373" x2="1855" y2="78416"/>
                        <a14:foregroundMark x1="29297" y1="83851" x2="19336" y2="68168"/>
                        <a14:foregroundMark x1="20703" y1="74534" x2="16113" y2="6909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15738" y="2158968"/>
            <a:ext cx="7160029" cy="4502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4787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415636" y="458369"/>
            <a:ext cx="12607636" cy="895100"/>
          </a:xfrm>
        </p:spPr>
        <p:txBody>
          <a:bodyPr>
            <a:noAutofit/>
          </a:bodyPr>
          <a:lstStyle/>
          <a:p>
            <a:r>
              <a:rPr lang="ru-RU" sz="4400" dirty="0" smtClean="0"/>
              <a:t>ИМЕНА ПРИЛАГАТЕЛЬНЫЕ, УПОТРЕБЛЕННЫЕ В ПЕРЕНОСНОМ ЗНАЧЕНИИ 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3300" y="1412411"/>
            <a:ext cx="10475495" cy="5386647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	</a:t>
            </a:r>
          </a:p>
          <a:p>
            <a:pPr algn="l"/>
            <a:r>
              <a:rPr lang="ru-RU" sz="3200" b="1" dirty="0" smtClean="0"/>
              <a:t>Золотая</a:t>
            </a:r>
            <a:r>
              <a:rPr lang="ru-RU" sz="3200" dirty="0" smtClean="0"/>
              <a:t> (рыбка) – покрытая </a:t>
            </a:r>
            <a:r>
              <a:rPr lang="ru-RU" sz="3200" dirty="0" smtClean="0"/>
              <a:t>сверкающей </a:t>
            </a:r>
            <a:r>
              <a:rPr lang="ru-RU" sz="3200" dirty="0" smtClean="0"/>
              <a:t>как золото чешуёй.</a:t>
            </a:r>
          </a:p>
          <a:p>
            <a:pPr algn="l"/>
            <a:r>
              <a:rPr lang="ru-RU" sz="3200" b="1" dirty="0" smtClean="0"/>
              <a:t>Сердитые</a:t>
            </a:r>
            <a:r>
              <a:rPr lang="ru-RU" sz="3200" dirty="0" smtClean="0"/>
              <a:t> (волны) – огромные, страшные.</a:t>
            </a:r>
          </a:p>
          <a:p>
            <a:pPr algn="l"/>
            <a:r>
              <a:rPr lang="ru-RU" sz="3200" b="1" dirty="0" smtClean="0"/>
              <a:t>Чёрная</a:t>
            </a:r>
            <a:r>
              <a:rPr lang="ru-RU" sz="3200" dirty="0" smtClean="0"/>
              <a:t> (крестьянка) – бедная крестьянка из самого низшего сословия.</a:t>
            </a:r>
          </a:p>
          <a:p>
            <a:pPr algn="l"/>
            <a:r>
              <a:rPr lang="ru-RU" sz="3200" b="1" dirty="0" smtClean="0"/>
              <a:t>Чёрная</a:t>
            </a:r>
            <a:r>
              <a:rPr lang="ru-RU" sz="3200" dirty="0" smtClean="0"/>
              <a:t> </a:t>
            </a:r>
            <a:r>
              <a:rPr lang="ru-RU" sz="3200" dirty="0" smtClean="0"/>
              <a:t>(буря) – сильный ветер и высокие волны на море.</a:t>
            </a:r>
          </a:p>
          <a:p>
            <a:pPr algn="l"/>
            <a:r>
              <a:rPr lang="ru-RU" sz="3200" b="1" dirty="0" smtClean="0"/>
              <a:t>Печатный</a:t>
            </a:r>
            <a:r>
              <a:rPr lang="ru-RU" sz="3200" dirty="0" smtClean="0"/>
              <a:t> (пряник)- пряник с оттиснутым на тесте рисунком или буквами</a:t>
            </a:r>
          </a:p>
          <a:p>
            <a:pPr algn="l"/>
            <a:r>
              <a:rPr lang="ru-RU" sz="3200" b="1" dirty="0" smtClean="0"/>
              <a:t>Прямой</a:t>
            </a:r>
            <a:r>
              <a:rPr lang="ru-RU" sz="3200" dirty="0" smtClean="0"/>
              <a:t>  простофиля  - «настоящий», стопроцентный простак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8001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854</Words>
  <Application>Microsoft Office PowerPoint</Application>
  <PresentationFormat>Широкоэкранный</PresentationFormat>
  <Paragraphs>98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ЦЕЛИ ПРОЕКТА:</vt:lpstr>
      <vt:lpstr>ЗАДАЧИ ПРОЕКТА:</vt:lpstr>
      <vt:lpstr>ОБ АВТОРЕ И ЕГО СКАЗКЕ</vt:lpstr>
      <vt:lpstr>МЫ ЗНАЕМ, ЧТО…</vt:lpstr>
      <vt:lpstr>Презентация PowerPoint</vt:lpstr>
      <vt:lpstr>Презентация PowerPoint</vt:lpstr>
      <vt:lpstr>Ничего не ответила золотая рыбка, только хвостом вильнула и исчезла в синем море</vt:lpstr>
      <vt:lpstr>ИМЕНА ПРИЛАГАТЕЛЬНЫЕ, УПОТРЕБЛЕННЫЕ В ПЕРЕНОСНОМ ЗНАЧЕНИИ </vt:lpstr>
      <vt:lpstr>СИНОНИМЫ К ИМЕНАМ ПРИЛАГАТЕЛЬНЫМ:</vt:lpstr>
      <vt:lpstr>АНТОНИМЫ К ИМЕНАМ ПРИЛАГАТЕЛЬНЫМ: </vt:lpstr>
      <vt:lpstr>УСТАРЕВШИЕ ФОРМЫ - ИМЕНА СУЩЕСТВИТЕЛЬНЫЕ</vt:lpstr>
      <vt:lpstr>УСТАРЕВШИЕ ФОРМЫ МНОЖЕСТВЕННОГО ЧИСЛА ИМЁН СУЩЕСТВИТЕЛЬНЫХ:</vt:lpstr>
      <vt:lpstr>ВЫВОДЫ: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РУССКОМУ ЯЗЫКУ НА ТЕМУ:</dc:title>
  <dc:creator>Дмитрий</dc:creator>
  <cp:lastModifiedBy>Дмитрий</cp:lastModifiedBy>
  <cp:revision>8</cp:revision>
  <dcterms:created xsi:type="dcterms:W3CDTF">2023-01-22T17:25:12Z</dcterms:created>
  <dcterms:modified xsi:type="dcterms:W3CDTF">2023-01-22T19:52:22Z</dcterms:modified>
</cp:coreProperties>
</file>