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&#1086;&#1090;&#1082;&#1088;&#1099;&#1090;&#1072;&#1103;&#1072;&#1088;&#1093;&#1077;&#1086;&#1083;&#1086;&#1075;&#1080;&#1103;.&#1088;&#1092;/content/%D0%B8%D0%BD%D1%82%D0%B0%D0%BB%D0%B8%D1%8F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hyperlink" Target="http://&#1086;&#1090;&#1082;&#1088;&#1099;&#1090;&#1072;&#1103;&#1072;&#1088;&#1093;&#1077;&#1086;&#1083;&#1086;&#1075;&#1080;&#1103;.&#1088;&#1092;/content/%D0%BA%D0%B0%D0%BC%D0%B5%D1%8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8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66FF"/>
                </a:solidFill>
                <a:latin typeface="Monotype Corsiva" pitchFamily="66" charset="0"/>
              </a:rPr>
              <a:t>Многовековая история броши</a:t>
            </a:r>
            <a:endParaRPr lang="ru-RU" b="1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фото 4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889202">
            <a:off x="704719" y="2211359"/>
            <a:ext cx="2564878" cy="3419837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6" name="Рисунок 5" descr="фото 6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51899">
            <a:off x="6001944" y="2291949"/>
            <a:ext cx="2498807" cy="3331743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i (6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0" y="2133600"/>
            <a:ext cx="2555637" cy="25556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54102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ллллл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dirty="0" smtClean="0">
                <a:cs typeface="Mongolian Baiti" pitchFamily="66" charset="0"/>
              </a:rPr>
              <a:t>На сегодня самая дорогая брошь в мире – это </a:t>
            </a:r>
            <a:r>
              <a:rPr lang="ru-RU" sz="2800" b="1" dirty="0" smtClean="0">
                <a:solidFill>
                  <a:srgbClr val="FF0000"/>
                </a:solidFill>
                <a:cs typeface="Mongolian Baiti" pitchFamily="66" charset="0"/>
              </a:rPr>
              <a:t>«Павлин»</a:t>
            </a:r>
            <a:r>
              <a:rPr lang="ru-RU" sz="2800" dirty="0" smtClean="0">
                <a:solidFill>
                  <a:srgbClr val="FF0000"/>
                </a:solidFill>
                <a:cs typeface="Mongolian Baiti" pitchFamily="66" charset="0"/>
              </a:rPr>
              <a:t> </a:t>
            </a:r>
            <a:r>
              <a:rPr lang="ru-RU" sz="2800" dirty="0" smtClean="0">
                <a:cs typeface="Mongolian Baiti" pitchFamily="66" charset="0"/>
              </a:rPr>
              <a:t>с синим бриллиантом от Дома </a:t>
            </a:r>
            <a:r>
              <a:rPr lang="ru-RU" sz="2800" dirty="0" err="1" smtClean="0">
                <a:cs typeface="Mongolian Baiti" pitchFamily="66" charset="0"/>
              </a:rPr>
              <a:t>Graff</a:t>
            </a:r>
            <a:r>
              <a:rPr lang="ru-RU" sz="2800" dirty="0" smtClean="0">
                <a:cs typeface="Mongolian Baiti" pitchFamily="66" charset="0"/>
              </a:rPr>
              <a:t> </a:t>
            </a:r>
            <a:r>
              <a:rPr lang="ru-RU" sz="2800" dirty="0" err="1" smtClean="0">
                <a:cs typeface="Mongolian Baiti" pitchFamily="66" charset="0"/>
              </a:rPr>
              <a:t>Diamonds</a:t>
            </a:r>
            <a:r>
              <a:rPr lang="ru-RU" sz="2800" dirty="0" smtClean="0">
                <a:cs typeface="Mongolian Baiti" pitchFamily="66" charset="0"/>
              </a:rPr>
              <a:t>, оценивающийся в 100 миллионов долларов</a:t>
            </a:r>
            <a:endParaRPr lang="ru-RU" sz="2800" dirty="0">
              <a:cs typeface="Mongolian Baiti" pitchFamily="66" charset="0"/>
            </a:endParaRPr>
          </a:p>
        </p:txBody>
      </p:sp>
      <p:pic>
        <p:nvPicPr>
          <p:cNvPr id="5" name="Рисунок 4" descr="0688dfa50174e5e587cec04ee063fd2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0800" y="2057400"/>
            <a:ext cx="4419600" cy="44196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0" y="0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dirty="0" smtClean="0">
                <a:cs typeface="Mongolian Baiti" pitchFamily="66" charset="0"/>
              </a:rPr>
              <a:t>Украшать себя стильными брошами (на воротничках рубашек, галстуках и лацканах пиджаков) стали и представители </a:t>
            </a:r>
            <a:r>
              <a:rPr lang="ru-RU" sz="2800" b="1" dirty="0" smtClean="0">
                <a:solidFill>
                  <a:srgbClr val="FF0000"/>
                </a:solidFill>
                <a:cs typeface="Mongolian Baiti" pitchFamily="66" charset="0"/>
              </a:rPr>
              <a:t>сильного пола</a:t>
            </a:r>
            <a:r>
              <a:rPr lang="ru-RU" sz="2800" dirty="0" smtClean="0">
                <a:cs typeface="Mongolian Baiti" pitchFamily="66" charset="0"/>
              </a:rPr>
              <a:t>!</a:t>
            </a:r>
            <a:endParaRPr lang="ru-RU" sz="2800" dirty="0">
              <a:cs typeface="Mongolian Baiti" pitchFamily="66" charset="0"/>
            </a:endParaRPr>
          </a:p>
        </p:txBody>
      </p:sp>
      <p:pic>
        <p:nvPicPr>
          <p:cNvPr id="5" name="Рисунок 4" descr="images (6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810000"/>
            <a:ext cx="2836985" cy="2438400"/>
          </a:xfrm>
          <a:prstGeom prst="rect">
            <a:avLst/>
          </a:prstGeom>
        </p:spPr>
      </p:pic>
      <p:pic>
        <p:nvPicPr>
          <p:cNvPr id="6" name="Рисунок 5" descr="images (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2800" y="1905000"/>
            <a:ext cx="3276600" cy="3276600"/>
          </a:xfrm>
          <a:prstGeom prst="rect">
            <a:avLst/>
          </a:prstGeom>
        </p:spPr>
      </p:pic>
      <p:pic>
        <p:nvPicPr>
          <p:cNvPr id="7" name="Рисунок 6" descr="images (8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6400" y="4648200"/>
            <a:ext cx="3276600" cy="185820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8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199"/>
            <a:ext cx="7772400" cy="1143001"/>
          </a:xfrm>
        </p:spPr>
        <p:txBody>
          <a:bodyPr>
            <a:noAutofit/>
          </a:bodyPr>
          <a:lstStyle/>
          <a:p>
            <a:r>
              <a:rPr lang="ru-RU" sz="2000" dirty="0" smtClean="0">
                <a:cs typeface="Mongolian Baiti" pitchFamily="66" charset="0"/>
              </a:rPr>
              <a:t>По материалам изготовления броши ручной работы делятся на: </a:t>
            </a:r>
            <a:r>
              <a:rPr lang="ru-RU" sz="2000" b="1" dirty="0" smtClean="0">
                <a:cs typeface="Mongolian Baiti" pitchFamily="66" charset="0"/>
              </a:rPr>
              <a:t>текстильные</a:t>
            </a:r>
            <a:r>
              <a:rPr lang="ru-RU" sz="2000" dirty="0" smtClean="0">
                <a:cs typeface="Mongolian Baiti" pitchFamily="66" charset="0"/>
              </a:rPr>
              <a:t> броши (</a:t>
            </a:r>
            <a:r>
              <a:rPr lang="ru-RU" sz="2000" dirty="0" err="1" smtClean="0">
                <a:cs typeface="Mongolian Baiti" pitchFamily="66" charset="0"/>
              </a:rPr>
              <a:t>броши</a:t>
            </a:r>
            <a:r>
              <a:rPr lang="ru-RU" sz="2000" dirty="0" smtClean="0">
                <a:cs typeface="Mongolian Baiti" pitchFamily="66" charset="0"/>
              </a:rPr>
              <a:t> из ткани, фетра, войлока, ленточек), из </a:t>
            </a:r>
            <a:r>
              <a:rPr lang="ru-RU" sz="2000" b="1" dirty="0" smtClean="0">
                <a:cs typeface="Mongolian Baiti" pitchFamily="66" charset="0"/>
              </a:rPr>
              <a:t>кожи</a:t>
            </a:r>
            <a:r>
              <a:rPr lang="ru-RU" sz="2000" dirty="0" smtClean="0">
                <a:cs typeface="Mongolian Baiti" pitchFamily="66" charset="0"/>
              </a:rPr>
              <a:t>, броши из </a:t>
            </a:r>
            <a:r>
              <a:rPr lang="ru-RU" sz="2000" b="1" dirty="0" smtClean="0">
                <a:cs typeface="Mongolian Baiti" pitchFamily="66" charset="0"/>
              </a:rPr>
              <a:t>бисера, бусин</a:t>
            </a:r>
            <a:r>
              <a:rPr lang="ru-RU" sz="2000" dirty="0" smtClean="0">
                <a:cs typeface="Mongolian Baiti" pitchFamily="66" charset="0"/>
              </a:rPr>
              <a:t>, </a:t>
            </a:r>
            <a:r>
              <a:rPr lang="ru-RU" sz="2000" b="1" dirty="0" smtClean="0">
                <a:cs typeface="Mongolian Baiti" pitchFamily="66" charset="0"/>
              </a:rPr>
              <a:t>деревянные</a:t>
            </a:r>
            <a:r>
              <a:rPr lang="ru-RU" sz="2000" dirty="0" smtClean="0">
                <a:cs typeface="Mongolian Baiti" pitchFamily="66" charset="0"/>
              </a:rPr>
              <a:t>, броши из </a:t>
            </a:r>
            <a:r>
              <a:rPr lang="ru-RU" sz="2000" b="1" dirty="0" smtClean="0">
                <a:cs typeface="Mongolian Baiti" pitchFamily="66" charset="0"/>
              </a:rPr>
              <a:t>полимерной глины и многих других материалов.</a:t>
            </a:r>
            <a:endParaRPr lang="ru-RU" sz="2000" dirty="0">
              <a:cs typeface="Mongolian Baiti" pitchFamily="66" charset="0"/>
            </a:endParaRPr>
          </a:p>
        </p:txBody>
      </p:sp>
      <p:pic>
        <p:nvPicPr>
          <p:cNvPr id="5" name="Рисунок 4" descr="Brosh-v-tehnike-kanzashi-imgbb.ru_-266x3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752599"/>
            <a:ext cx="2209800" cy="2492255"/>
          </a:xfrm>
          <a:prstGeom prst="rect">
            <a:avLst/>
          </a:prstGeom>
        </p:spPr>
      </p:pic>
      <p:pic>
        <p:nvPicPr>
          <p:cNvPr id="6" name="Рисунок 5" descr="Brosh-v-tehnike-komono-4.bp_.blogspot.com_-300x29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0" y="4114800"/>
            <a:ext cx="2092271" cy="2057400"/>
          </a:xfrm>
          <a:prstGeom prst="rect">
            <a:avLst/>
          </a:prstGeom>
        </p:spPr>
      </p:pic>
      <p:pic>
        <p:nvPicPr>
          <p:cNvPr id="7" name="Рисунок 6" descr="CIMG066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38600" y="1676400"/>
            <a:ext cx="1752600" cy="2336800"/>
          </a:xfrm>
          <a:prstGeom prst="rect">
            <a:avLst/>
          </a:prstGeom>
        </p:spPr>
      </p:pic>
      <p:pic>
        <p:nvPicPr>
          <p:cNvPr id="8" name="Рисунок 7" descr="prostodelkino.com_-300x27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77000" y="2209800"/>
            <a:ext cx="2137985" cy="1981200"/>
          </a:xfrm>
          <a:prstGeom prst="rect">
            <a:avLst/>
          </a:prstGeom>
        </p:spPr>
      </p:pic>
      <p:pic>
        <p:nvPicPr>
          <p:cNvPr id="9" name="Рисунок 8" descr="Brosh-v-tehnike-suhogo-valyaniya-demiart.ru_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1000" y="4648200"/>
            <a:ext cx="1905000" cy="1924506"/>
          </a:xfrm>
          <a:prstGeom prst="rect">
            <a:avLst/>
          </a:prstGeom>
        </p:spPr>
      </p:pic>
      <p:pic>
        <p:nvPicPr>
          <p:cNvPr id="11" name="Рисунок 10" descr="Brosh-iz-bisera-biser.info_-300x18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5000" y="4724400"/>
            <a:ext cx="2895600" cy="165506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9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381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cs typeface="Mongolian Baiti" pitchFamily="66" charset="0"/>
              </a:rPr>
              <a:t>Многие мастера декоративно-прикладного творчества изготавливают оригинальные и эксклюзивные работы.</a:t>
            </a:r>
            <a:br>
              <a:rPr lang="ru-RU" sz="2400" dirty="0" smtClean="0">
                <a:cs typeface="Mongolian Baiti" pitchFamily="66" charset="0"/>
              </a:rPr>
            </a:br>
            <a:r>
              <a:rPr lang="ru-RU" sz="2400" dirty="0" smtClean="0">
                <a:cs typeface="Mongolian Baiti" pitchFamily="66" charset="0"/>
              </a:rPr>
              <a:t> Народный мастер </a:t>
            </a:r>
            <a:r>
              <a:rPr lang="ru-RU" sz="2400" dirty="0" err="1" smtClean="0">
                <a:cs typeface="Mongolian Baiti" pitchFamily="66" charset="0"/>
              </a:rPr>
              <a:t>Луганщины</a:t>
            </a:r>
            <a:r>
              <a:rPr lang="ru-RU" sz="2400" dirty="0" smtClean="0">
                <a:cs typeface="Mongolian Baiti" pitchFamily="66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cs typeface="Mongolian Baiti" pitchFamily="66" charset="0"/>
              </a:rPr>
              <a:t>Горбань Татьяна</a:t>
            </a:r>
            <a:r>
              <a:rPr lang="ru-RU" sz="2400" dirty="0" smtClean="0">
                <a:solidFill>
                  <a:srgbClr val="FF0000"/>
                </a:solidFill>
                <a:cs typeface="Mongolian Baiti" pitchFamily="66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cs typeface="Mongolian Baiti" pitchFamily="66" charset="0"/>
              </a:rPr>
              <a:t>Николаевна</a:t>
            </a:r>
            <a:r>
              <a:rPr lang="ru-RU" sz="2400" dirty="0" smtClean="0">
                <a:solidFill>
                  <a:srgbClr val="FF0000"/>
                </a:solidFill>
                <a:cs typeface="Mongolian Baiti" pitchFamily="66" charset="0"/>
              </a:rPr>
              <a:t> </a:t>
            </a:r>
            <a:r>
              <a:rPr lang="ru-RU" sz="2400" dirty="0" smtClean="0">
                <a:cs typeface="Mongolian Baiti" pitchFamily="66" charset="0"/>
              </a:rPr>
              <a:t>работает над изготовлением брошей несколько лет.</a:t>
            </a:r>
            <a:endParaRPr lang="ru-RU" sz="2400" dirty="0">
              <a:cs typeface="Mongolian Baiti" pitchFamily="66" charset="0"/>
            </a:endParaRPr>
          </a:p>
        </p:txBody>
      </p:sp>
      <p:pic>
        <p:nvPicPr>
          <p:cNvPr id="5" name="Рисунок 4" descr="CIMG04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828800"/>
            <a:ext cx="2819400" cy="2114550"/>
          </a:xfrm>
          <a:prstGeom prst="rect">
            <a:avLst/>
          </a:prstGeom>
        </p:spPr>
      </p:pic>
      <p:pic>
        <p:nvPicPr>
          <p:cNvPr id="6" name="Рисунок 5" descr="i (17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4038600"/>
            <a:ext cx="2409825" cy="2409825"/>
          </a:xfrm>
          <a:prstGeom prst="rect">
            <a:avLst/>
          </a:prstGeom>
        </p:spPr>
      </p:pic>
      <p:pic>
        <p:nvPicPr>
          <p:cNvPr id="7" name="Рисунок 6" descr="CIMG10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38400" y="4038600"/>
            <a:ext cx="1790700" cy="2387600"/>
          </a:xfrm>
          <a:prstGeom prst="rect">
            <a:avLst/>
          </a:prstGeom>
        </p:spPr>
      </p:pic>
      <p:pic>
        <p:nvPicPr>
          <p:cNvPr id="8" name="Рисунок 7" descr="CIMG101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00" y="4038600"/>
            <a:ext cx="1809750" cy="2413000"/>
          </a:xfrm>
          <a:prstGeom prst="rect">
            <a:avLst/>
          </a:prstGeom>
        </p:spPr>
      </p:pic>
      <p:pic>
        <p:nvPicPr>
          <p:cNvPr id="10" name="Рисунок 9" descr="CIMG101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58000" y="4038600"/>
            <a:ext cx="1981200" cy="2641600"/>
          </a:xfrm>
          <a:prstGeom prst="rect">
            <a:avLst/>
          </a:prstGeom>
        </p:spPr>
      </p:pic>
      <p:pic>
        <p:nvPicPr>
          <p:cNvPr id="11" name="Рисунок 10" descr="IMG-f06118783031e3e30d2d9c2de9295f58-V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400800" y="1905000"/>
            <a:ext cx="1905000" cy="1905000"/>
          </a:xfrm>
          <a:prstGeom prst="rect">
            <a:avLst/>
          </a:prstGeom>
        </p:spPr>
      </p:pic>
      <p:pic>
        <p:nvPicPr>
          <p:cNvPr id="12" name="Рисунок 11" descr="CIMG106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657600" y="1981200"/>
            <a:ext cx="2362200" cy="17716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9"/>
            <a:ext cx="9129860" cy="6838582"/>
          </a:xfrm>
          <a:prstGeom prst="rect">
            <a:avLst/>
          </a:prstGeom>
        </p:spPr>
      </p:pic>
      <p:pic>
        <p:nvPicPr>
          <p:cNvPr id="5" name="Рисунок 4" descr="CIMG06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4229100"/>
            <a:ext cx="2819400" cy="2114550"/>
          </a:xfrm>
          <a:prstGeom prst="rect">
            <a:avLst/>
          </a:prstGeom>
        </p:spPr>
      </p:pic>
      <p:pic>
        <p:nvPicPr>
          <p:cNvPr id="7" name="Рисунок 6" descr="CIMG0671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3657600"/>
            <a:ext cx="2114550" cy="2819400"/>
          </a:xfrm>
          <a:prstGeom prst="rect">
            <a:avLst/>
          </a:prstGeom>
        </p:spPr>
      </p:pic>
      <p:pic>
        <p:nvPicPr>
          <p:cNvPr id="9" name="Рисунок 8" descr="CIMG10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0" y="1828800"/>
            <a:ext cx="1600200" cy="2133600"/>
          </a:xfrm>
          <a:prstGeom prst="rect">
            <a:avLst/>
          </a:prstGeom>
        </p:spPr>
      </p:pic>
      <p:pic>
        <p:nvPicPr>
          <p:cNvPr id="8" name="Рисунок 7" descr="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86200" y="4191000"/>
            <a:ext cx="2438400" cy="2438400"/>
          </a:xfrm>
          <a:prstGeom prst="rect">
            <a:avLst/>
          </a:prstGeom>
        </p:spPr>
      </p:pic>
      <p:pic>
        <p:nvPicPr>
          <p:cNvPr id="12" name="Рисунок 11" descr="фото 428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81800" y="457200"/>
            <a:ext cx="2133600" cy="2844800"/>
          </a:xfrm>
          <a:prstGeom prst="rect">
            <a:avLst/>
          </a:prstGeom>
        </p:spPr>
      </p:pic>
      <p:pic>
        <p:nvPicPr>
          <p:cNvPr id="13" name="Рисунок 12" descr="фото 430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38600" y="1066800"/>
            <a:ext cx="2286000" cy="3048000"/>
          </a:xfrm>
          <a:prstGeom prst="rect">
            <a:avLst/>
          </a:prstGeom>
        </p:spPr>
      </p:pic>
      <p:pic>
        <p:nvPicPr>
          <p:cNvPr id="14" name="Рисунок 13" descr="фото 43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28600" y="1600200"/>
            <a:ext cx="1943100" cy="2590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1" y="0"/>
            <a:ext cx="624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>
                <a:cs typeface="Mongolian Baiti" pitchFamily="66" charset="0"/>
              </a:rPr>
              <a:t>Её работы, выполненные в разны техниках( </a:t>
            </a:r>
            <a:r>
              <a:rPr lang="ru-RU" dirty="0" err="1" smtClean="0">
                <a:cs typeface="Mongolian Baiti" pitchFamily="66" charset="0"/>
              </a:rPr>
              <a:t>микровышивка</a:t>
            </a:r>
            <a:r>
              <a:rPr lang="ru-RU" dirty="0" smtClean="0">
                <a:cs typeface="Mongolian Baiti" pitchFamily="66" charset="0"/>
              </a:rPr>
              <a:t>, кожа, бисер и стразы, текстиль) радуют модниц во многих городах и странах.</a:t>
            </a:r>
            <a:endParaRPr lang="ru-RU" dirty="0">
              <a:cs typeface="Mongolian Baiti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66FF"/>
                </a:solidFill>
                <a:latin typeface="Monotype Corsiva" pitchFamily="66" charset="0"/>
              </a:rPr>
              <a:t>Спасибо за внимание!</a:t>
            </a:r>
            <a:endParaRPr lang="ru-RU" sz="6000" dirty="0">
              <a:solidFill>
                <a:srgbClr val="0066FF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CIMG06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3352800"/>
            <a:ext cx="4318000" cy="3238500"/>
          </a:xfrm>
          <a:prstGeom prst="rect">
            <a:avLst/>
          </a:prstGeom>
        </p:spPr>
      </p:pic>
      <p:pic>
        <p:nvPicPr>
          <p:cNvPr id="6" name="Рисунок 5" descr="CIMG0670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1905000"/>
            <a:ext cx="4368800" cy="3276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0600" y="5334000"/>
            <a:ext cx="6586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Mongolian Baiti" pitchFamily="66" charset="0"/>
              </a:rPr>
              <a:t>Презентацию подготовила </a:t>
            </a:r>
          </a:p>
          <a:p>
            <a:r>
              <a:rPr lang="ru-RU" dirty="0" smtClean="0">
                <a:cs typeface="Mongolian Baiti" pitchFamily="66" charset="0"/>
              </a:rPr>
              <a:t>учитель технологии</a:t>
            </a:r>
          </a:p>
          <a:p>
            <a:r>
              <a:rPr lang="ru-RU" dirty="0" smtClean="0">
                <a:cs typeface="Mongolian Baiti" pitchFamily="66" charset="0"/>
              </a:rPr>
              <a:t> ГОУ ЛНР ССШ №10 Горбань Т.Н.</a:t>
            </a:r>
            <a:endParaRPr lang="ru-RU" dirty="0">
              <a:cs typeface="Mongolian Baiti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0" y="19418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609600"/>
            <a:ext cx="7772400" cy="2286000"/>
          </a:xfrm>
        </p:spPr>
        <p:txBody>
          <a:bodyPr>
            <a:noAutofit/>
          </a:bodyPr>
          <a:lstStyle/>
          <a:p>
            <a:r>
              <a:rPr lang="ru-RU" sz="2000" dirty="0" smtClean="0">
                <a:cs typeface="Mongolian Baiti" pitchFamily="66" charset="0"/>
              </a:rPr>
              <a:t>Как только человек стал носить нечто сложнее набедренной повязки, появилась </a:t>
            </a:r>
            <a:r>
              <a:rPr lang="ru-RU" sz="2400" dirty="0" smtClean="0">
                <a:cs typeface="Mongolian Baiti" pitchFamily="66" charset="0"/>
              </a:rPr>
              <a:t>необходимость</a:t>
            </a:r>
            <a:r>
              <a:rPr lang="ru-RU" sz="2000" dirty="0" smtClean="0">
                <a:cs typeface="Mongolian Baiti" pitchFamily="66" charset="0"/>
              </a:rPr>
              <a:t> чем-то скреплять края одежды, чтобы</a:t>
            </a:r>
            <a:br>
              <a:rPr lang="ru-RU" sz="2000" dirty="0" smtClean="0">
                <a:cs typeface="Mongolian Baiti" pitchFamily="66" charset="0"/>
              </a:rPr>
            </a:br>
            <a:r>
              <a:rPr lang="ru-RU" sz="2000" dirty="0" smtClean="0">
                <a:cs typeface="Mongolian Baiti" pitchFamily="66" charset="0"/>
              </a:rPr>
              <a:t> она не спадала с носителя. Эту функцию для наших далеких предков с Бронзового века выполняла специальная застежка, которую ныне принято называть </a:t>
            </a:r>
            <a:r>
              <a:rPr lang="ru-RU" sz="2000" b="1" dirty="0" smtClean="0">
                <a:solidFill>
                  <a:srgbClr val="FF0000"/>
                </a:solidFill>
                <a:cs typeface="Mongolian Baiti" pitchFamily="66" charset="0"/>
              </a:rPr>
              <a:t>фибулой</a:t>
            </a:r>
            <a:r>
              <a:rPr lang="ru-RU" sz="2000" b="1" dirty="0" smtClean="0">
                <a:cs typeface="Mongolian Baiti" pitchFamily="66" charset="0"/>
              </a:rPr>
              <a:t>(</a:t>
            </a:r>
            <a:r>
              <a:rPr lang="ru-RU" sz="2000" dirty="0" smtClean="0">
                <a:cs typeface="Mongolian Baiti" pitchFamily="66" charset="0"/>
              </a:rPr>
              <a:t>латинское название, пришедшее из Древнего Рима).</a:t>
            </a:r>
            <a:endParaRPr lang="ru-RU" sz="2000" dirty="0">
              <a:cs typeface="Mongolian Baiti" pitchFamily="66" charset="0"/>
            </a:endParaRPr>
          </a:p>
        </p:txBody>
      </p:sp>
      <p:pic>
        <p:nvPicPr>
          <p:cNvPr id="5" name="Рисунок 4" descr="14102015202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43200"/>
            <a:ext cx="2743200" cy="2285280"/>
          </a:xfrm>
          <a:prstGeom prst="rect">
            <a:avLst/>
          </a:prstGeom>
        </p:spPr>
      </p:pic>
      <p:pic>
        <p:nvPicPr>
          <p:cNvPr id="6" name="Рисунок 5" descr="broshi_kak_nosit_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5200" y="4419600"/>
            <a:ext cx="4669321" cy="176963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9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2438400"/>
          </a:xfrm>
        </p:spPr>
        <p:txBody>
          <a:bodyPr>
            <a:normAutofit/>
          </a:bodyPr>
          <a:lstStyle/>
          <a:p>
            <a:r>
              <a:rPr lang="ru-RU" sz="2700" dirty="0" smtClean="0">
                <a:cs typeface="Mongolian Baiti" pitchFamily="66" charset="0"/>
              </a:rPr>
              <a:t>Результатом дальнейшей эволюции фибулы стал </a:t>
            </a:r>
            <a:r>
              <a:rPr lang="ru-RU" sz="2700" b="1" dirty="0" smtClean="0">
                <a:solidFill>
                  <a:srgbClr val="FF0000"/>
                </a:solidFill>
                <a:cs typeface="Mongolian Baiti" pitchFamily="66" charset="0"/>
              </a:rPr>
              <a:t>аграф</a:t>
            </a:r>
            <a:r>
              <a:rPr lang="ru-RU" sz="2700" b="1" dirty="0" smtClean="0">
                <a:cs typeface="Mongolian Baiti" pitchFamily="66" charset="0"/>
              </a:rPr>
              <a:t>. </a:t>
            </a:r>
            <a:r>
              <a:rPr lang="ru-RU" sz="2700" dirty="0" smtClean="0">
                <a:cs typeface="Mongolian Baiti" pitchFamily="66" charset="0"/>
              </a:rPr>
              <a:t>Он представлял собой не заколку с иглой, а пряжку на застежке. Аграфами скрепляли края </a:t>
            </a:r>
            <a:r>
              <a:rPr lang="ru-RU" sz="2700" dirty="0" smtClean="0"/>
              <a:t>плащей, украшали прически и туфли, крепили</a:t>
            </a:r>
            <a:br>
              <a:rPr lang="ru-RU" sz="2700" dirty="0" smtClean="0"/>
            </a:br>
            <a:r>
              <a:rPr lang="ru-RU" sz="2700" dirty="0" smtClean="0"/>
              <a:t>ленты и подвески к корсажам.</a:t>
            </a:r>
            <a:endParaRPr lang="ru-RU" dirty="0">
              <a:cs typeface="Mongolian Baiti" pitchFamily="66" charset="0"/>
            </a:endParaRPr>
          </a:p>
        </p:txBody>
      </p:sp>
      <p:pic>
        <p:nvPicPr>
          <p:cNvPr id="5" name="Рисунок 4" descr="141020152029 (2)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810000"/>
            <a:ext cx="3505200" cy="2628900"/>
          </a:xfrm>
          <a:prstGeom prst="rect">
            <a:avLst/>
          </a:prstGeom>
        </p:spPr>
      </p:pic>
      <p:pic>
        <p:nvPicPr>
          <p:cNvPr id="6" name="Рисунок 5" descr="141020152029 (3)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908836"/>
            <a:ext cx="3810000" cy="364456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8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6002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cs typeface="Mongolian Baiti" pitchFamily="66" charset="0"/>
              </a:rPr>
              <a:t>Невозможно рассматривать историю появления броши(аграфа) без упоминания блестящей </a:t>
            </a:r>
            <a:r>
              <a:rPr lang="ru-RU" sz="2400" b="1" dirty="0" smtClean="0">
                <a:cs typeface="Mongolian Baiti" pitchFamily="66" charset="0"/>
              </a:rPr>
              <a:t>персоны Мари де </a:t>
            </a:r>
            <a:r>
              <a:rPr lang="ru-RU" sz="2400" b="1" dirty="0" err="1" smtClean="0">
                <a:cs typeface="Mongolian Baiti" pitchFamily="66" charset="0"/>
              </a:rPr>
              <a:t>Рабютен-Шанталь</a:t>
            </a:r>
            <a:r>
              <a:rPr lang="ru-RU" sz="2400" b="1" dirty="0" smtClean="0">
                <a:cs typeface="Mongolian Baiti" pitchFamily="66" charset="0"/>
              </a:rPr>
              <a:t>, маркизы де </a:t>
            </a:r>
            <a:r>
              <a:rPr lang="ru-RU" sz="2400" b="1" dirty="0" err="1" smtClean="0">
                <a:cs typeface="Mongolian Baiti" pitchFamily="66" charset="0"/>
              </a:rPr>
              <a:t>Севинье</a:t>
            </a:r>
            <a:r>
              <a:rPr lang="ru-RU" sz="2400" b="1" dirty="0" smtClean="0">
                <a:cs typeface="Mongolian Baiti" pitchFamily="66" charset="0"/>
              </a:rPr>
              <a:t>,</a:t>
            </a:r>
            <a:r>
              <a:rPr lang="ru-RU" sz="2000" dirty="0" smtClean="0">
                <a:cs typeface="Mongolian Baiti" pitchFamily="66" charset="0"/>
              </a:rPr>
              <a:t> жившей в XVII столетии. </a:t>
            </a:r>
            <a:r>
              <a:rPr lang="ru-RU" sz="2400" dirty="0" smtClean="0">
                <a:cs typeface="Mongolian Baiti" pitchFamily="66" charset="0"/>
              </a:rPr>
              <a:t>Она</a:t>
            </a:r>
            <a:r>
              <a:rPr lang="ru-RU" sz="2400" b="1" dirty="0" smtClean="0">
                <a:cs typeface="Mongolian Baiti" pitchFamily="66" charset="0"/>
              </a:rPr>
              <a:t> </a:t>
            </a:r>
            <a:r>
              <a:rPr lang="ru-RU" sz="2000" dirty="0" smtClean="0">
                <a:cs typeface="Mongolian Baiti" pitchFamily="66" charset="0"/>
              </a:rPr>
              <a:t>приказала пришить подвеску к банту, который можно было прикрепить к одежде булавкой. </a:t>
            </a:r>
            <a:r>
              <a:rPr lang="ru-RU" sz="2400" b="1" dirty="0" smtClean="0">
                <a:cs typeface="Mongolian Baiti" pitchFamily="66" charset="0"/>
              </a:rPr>
              <a:t/>
            </a:r>
            <a:br>
              <a:rPr lang="ru-RU" sz="2400" b="1" dirty="0" smtClean="0">
                <a:cs typeface="Mongolian Baiti" pitchFamily="66" charset="0"/>
              </a:rPr>
            </a:br>
            <a:endParaRPr lang="ru-RU" sz="2400" dirty="0">
              <a:cs typeface="Mongolian Baiti" pitchFamily="66" charset="0"/>
            </a:endParaRPr>
          </a:p>
        </p:txBody>
      </p:sp>
      <p:pic>
        <p:nvPicPr>
          <p:cNvPr id="5" name="Рисунок 4" descr="1200px-Marquise_de_sevign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828800"/>
            <a:ext cx="3548872" cy="4489323"/>
          </a:xfrm>
          <a:prstGeom prst="rect">
            <a:avLst/>
          </a:prstGeom>
        </p:spPr>
      </p:pic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75845">
            <a:off x="5418939" y="1713255"/>
            <a:ext cx="3336815" cy="2499391"/>
          </a:xfrm>
          <a:prstGeom prst="rect">
            <a:avLst/>
          </a:prstGeom>
        </p:spPr>
      </p:pic>
      <p:pic>
        <p:nvPicPr>
          <p:cNvPr id="7" name="Рисунок 6" descr="Без названия (8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3429000"/>
            <a:ext cx="2181225" cy="2095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62400" y="5715000"/>
            <a:ext cx="97943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Mongolian Baiti" pitchFamily="66" charset="0"/>
              </a:rPr>
              <a:t>Банты в память о великой француженке,</a:t>
            </a:r>
          </a:p>
          <a:p>
            <a:r>
              <a:rPr lang="ru-RU" dirty="0" smtClean="0">
                <a:cs typeface="Mongolian Baiti" pitchFamily="66" charset="0"/>
              </a:rPr>
              <a:t> называют брошами де </a:t>
            </a:r>
            <a:r>
              <a:rPr lang="ru-RU" dirty="0" err="1" smtClean="0">
                <a:cs typeface="Mongolian Baiti" pitchFamily="66" charset="0"/>
              </a:rPr>
              <a:t>Севинье</a:t>
            </a:r>
            <a:r>
              <a:rPr lang="ru-RU" dirty="0" smtClean="0">
                <a:cs typeface="Mongolian Baiti" pitchFamily="66" charset="0"/>
              </a:rPr>
              <a:t>.</a:t>
            </a:r>
            <a:endParaRPr lang="ru-RU" dirty="0">
              <a:cs typeface="Mongolian Baiti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9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32004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cs typeface="Mongolian Baiti" pitchFamily="66" charset="0"/>
              </a:rPr>
              <a:t/>
            </a:r>
            <a:br>
              <a:rPr lang="ru-RU" sz="3100" dirty="0" smtClean="0">
                <a:cs typeface="Mongolian Baiti" pitchFamily="66" charset="0"/>
              </a:rPr>
            </a:br>
            <a:r>
              <a:rPr lang="ru-RU" sz="3100" dirty="0" smtClean="0">
                <a:cs typeface="Mongolian Baiti" pitchFamily="66" charset="0"/>
              </a:rPr>
              <a:t>Широкое </a:t>
            </a:r>
            <a:r>
              <a:rPr lang="ru-RU" sz="3100" dirty="0" smtClean="0">
                <a:cs typeface="Mongolian Baiti" pitchFamily="66" charset="0"/>
              </a:rPr>
              <a:t>распространение в мире получили </a:t>
            </a:r>
            <a:r>
              <a:rPr lang="ru-RU" sz="3100" b="1" dirty="0" smtClean="0">
                <a:solidFill>
                  <a:srgbClr val="FF0000"/>
                </a:solidFill>
                <a:cs typeface="Mongolian Baiti" pitchFamily="66" charset="0"/>
              </a:rPr>
              <a:t>геммы. </a:t>
            </a:r>
            <a:r>
              <a:rPr lang="ru-RU" sz="3100" dirty="0" smtClean="0">
                <a:cs typeface="Mongolian Baiti" pitchFamily="66" charset="0"/>
              </a:rPr>
              <a:t/>
            </a:r>
            <a:br>
              <a:rPr lang="ru-RU" sz="3100" dirty="0" smtClean="0">
                <a:cs typeface="Mongolian Baiti" pitchFamily="66" charset="0"/>
              </a:rPr>
            </a:br>
            <a:r>
              <a:rPr lang="ru-RU" sz="3100" dirty="0" smtClean="0">
                <a:cs typeface="Mongolian Baiti" pitchFamily="66" charset="0"/>
              </a:rPr>
              <a:t> Различают геммы с врезанными изображениями (</a:t>
            </a:r>
            <a:r>
              <a:rPr lang="ru-RU" sz="3100" b="1" dirty="0" smtClean="0">
                <a:cs typeface="Mongolian Baiti" pitchFamily="66" charset="0"/>
                <a:hlinkClick r:id="rId3"/>
              </a:rPr>
              <a:t>инталии</a:t>
            </a:r>
            <a:r>
              <a:rPr lang="ru-RU" sz="3100" dirty="0" smtClean="0">
                <a:cs typeface="Mongolian Baiti" pitchFamily="66" charset="0"/>
              </a:rPr>
              <a:t>) и с барельефными выпуклыми изображениями (</a:t>
            </a:r>
            <a:r>
              <a:rPr lang="ru-RU" sz="3100" b="1" dirty="0" smtClean="0">
                <a:cs typeface="Mongolian Baiti" pitchFamily="66" charset="0"/>
                <a:hlinkClick r:id="rId4"/>
              </a:rPr>
              <a:t>камеи</a:t>
            </a:r>
            <a:r>
              <a:rPr lang="ru-RU" sz="3100" dirty="0" smtClean="0">
                <a:cs typeface="Mongolian Baiti" pitchFamily="66" charset="0"/>
              </a:rPr>
              <a:t>),зачастую с изображением портретов.</a:t>
            </a:r>
            <a:r>
              <a:rPr lang="ru-RU" dirty="0" smtClean="0">
                <a:cs typeface="Mongolian Baiti" pitchFamily="66" charset="0"/>
              </a:rPr>
              <a:t/>
            </a:r>
            <a:br>
              <a:rPr lang="ru-RU" dirty="0" smtClean="0">
                <a:cs typeface="Mongolian Baiti" pitchFamily="66" charset="0"/>
              </a:rPr>
            </a:br>
            <a:endParaRPr lang="ru-RU" dirty="0">
              <a:cs typeface="Mongolian Baiti" pitchFamily="66" charset="0"/>
            </a:endParaRPr>
          </a:p>
        </p:txBody>
      </p:sp>
      <p:pic>
        <p:nvPicPr>
          <p:cNvPr id="5" name="Рисунок 4" descr="images (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2971801"/>
            <a:ext cx="3086328" cy="3124200"/>
          </a:xfrm>
          <a:prstGeom prst="rect">
            <a:avLst/>
          </a:prstGeom>
        </p:spPr>
      </p:pic>
      <p:pic>
        <p:nvPicPr>
          <p:cNvPr id="8" name="Рисунок 7" descr="Без названия (9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8000" y="4724400"/>
            <a:ext cx="2413266" cy="1752600"/>
          </a:xfrm>
          <a:prstGeom prst="rect">
            <a:avLst/>
          </a:prstGeom>
        </p:spPr>
      </p:pic>
      <p:pic>
        <p:nvPicPr>
          <p:cNvPr id="9" name="Рисунок 8" descr="Без названия (10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200" y="2819400"/>
            <a:ext cx="3382624" cy="225098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8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dirty="0" smtClean="0">
                <a:cs typeface="Mongolian Baiti" pitchFamily="66" charset="0"/>
              </a:rPr>
              <a:t>Российская императрица Екатерина Великая называла свою любовь к брошам «каменной болезнью».</a:t>
            </a:r>
            <a:br>
              <a:rPr lang="ru-RU" sz="2800" dirty="0" smtClean="0">
                <a:cs typeface="Mongolian Baiti" pitchFamily="66" charset="0"/>
              </a:rPr>
            </a:br>
            <a:r>
              <a:rPr lang="ru-RU" sz="2800" dirty="0" smtClean="0">
                <a:cs typeface="Mongolian Baiti" pitchFamily="66" charset="0"/>
              </a:rPr>
              <a:t> Чего стоит только </a:t>
            </a:r>
            <a:r>
              <a:rPr lang="ru-RU" sz="2800" b="1" dirty="0" smtClean="0">
                <a:cs typeface="Mongolian Baiti" pitchFamily="66" charset="0"/>
              </a:rPr>
              <a:t>знаменитый бриллиант «Орлов»!</a:t>
            </a:r>
            <a:endParaRPr lang="ru-RU" sz="2800" dirty="0">
              <a:cs typeface="Mongolian Baiti" pitchFamily="66" charset="0"/>
            </a:endParaRPr>
          </a:p>
        </p:txBody>
      </p:sp>
      <p:pic>
        <p:nvPicPr>
          <p:cNvPr id="5" name="Рисунок 4" descr="Без названия (1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048000"/>
            <a:ext cx="5105400" cy="2042160"/>
          </a:xfrm>
          <a:prstGeom prst="rect">
            <a:avLst/>
          </a:prstGeom>
        </p:spPr>
      </p:pic>
      <p:pic>
        <p:nvPicPr>
          <p:cNvPr id="6" name="Рисунок 5" descr="Без названия (1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0200" y="1905000"/>
            <a:ext cx="3492093" cy="4343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5257800"/>
            <a:ext cx="4564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Бриллиант« Граф Орлов»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9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6986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cs typeface="Mongolian Baiti" pitchFamily="66" charset="0"/>
              </a:rPr>
              <a:t>Современные </a:t>
            </a:r>
            <a:r>
              <a:rPr lang="ru-RU" sz="2800" b="1" dirty="0" smtClean="0">
                <a:solidFill>
                  <a:srgbClr val="FF0000"/>
                </a:solidFill>
                <a:cs typeface="Mongolian Baiti" pitchFamily="66" charset="0"/>
              </a:rPr>
              <a:t>королевские особы</a:t>
            </a:r>
            <a:r>
              <a:rPr lang="ru-RU" sz="2800" dirty="0" smtClean="0">
                <a:solidFill>
                  <a:srgbClr val="FF0000"/>
                </a:solidFill>
                <a:cs typeface="Mongolian Baiti" pitchFamily="66" charset="0"/>
              </a:rPr>
              <a:t>  </a:t>
            </a:r>
            <a:r>
              <a:rPr lang="ru-RU" sz="2800" dirty="0" smtClean="0">
                <a:cs typeface="Mongolian Baiti" pitchFamily="66" charset="0"/>
              </a:rPr>
              <a:t>-королевы и принцессы обязательно имеют броши</a:t>
            </a:r>
            <a:endParaRPr lang="ru-RU" sz="2800" dirty="0">
              <a:cs typeface="Mongolian Baiti" pitchFamily="66" charset="0"/>
            </a:endParaRPr>
          </a:p>
        </p:txBody>
      </p:sp>
      <p:pic>
        <p:nvPicPr>
          <p:cNvPr id="5" name="Рисунок 4" descr="images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905000"/>
            <a:ext cx="2533650" cy="18097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3962400"/>
            <a:ext cx="266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Mongolian Baiti" pitchFamily="66" charset="0"/>
              </a:rPr>
              <a:t>Броши  были  любимым украшением Елизаветы Второй, она, похоже, их любила  не менее, а может, и более шляпок. Их у королевы более ста.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Королева-Бельгии-Матильд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200" y="1600200"/>
            <a:ext cx="2897678" cy="43425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00400" y="586740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Mongolian Baiti" pitchFamily="66" charset="0"/>
              </a:rPr>
              <a:t>Королева Бельгии Матильда</a:t>
            </a:r>
            <a:endParaRPr lang="ru-RU" dirty="0">
              <a:cs typeface="Mongolian Baiti" pitchFamily="66" charset="0"/>
            </a:endParaRPr>
          </a:p>
        </p:txBody>
      </p:sp>
      <p:pic>
        <p:nvPicPr>
          <p:cNvPr id="9" name="Рисунок 8" descr="Принцесса-Греции-и-Дании-Татьяна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1828800"/>
            <a:ext cx="2428875" cy="3657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48400" y="5486400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Mongolian Baiti" pitchFamily="66" charset="0"/>
              </a:rPr>
              <a:t>Принцесса Греции и Дании Татьяна</a:t>
            </a:r>
            <a:endParaRPr lang="ru-RU" dirty="0">
              <a:cs typeface="Mongolian Baiti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0" y="0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cs typeface="Mongolian Baiti" pitchFamily="66" charset="0"/>
              </a:rPr>
              <a:t>В 1922 году была найдена гробница Тутанхамона</a:t>
            </a:r>
            <a:endParaRPr lang="ru-RU" sz="3200" dirty="0">
              <a:cs typeface="Mongolian Baiti" pitchFamily="66" charset="0"/>
            </a:endParaRPr>
          </a:p>
        </p:txBody>
      </p:sp>
      <p:pic>
        <p:nvPicPr>
          <p:cNvPr id="5" name="Рисунок 4" descr="broshi_kak_nosit_10-956x5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3276600"/>
            <a:ext cx="4919472" cy="2937027"/>
          </a:xfrm>
          <a:prstGeom prst="rect">
            <a:avLst/>
          </a:prstGeom>
        </p:spPr>
      </p:pic>
      <p:pic>
        <p:nvPicPr>
          <p:cNvPr id="6" name="Рисунок 5" descr="Без названия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828800"/>
            <a:ext cx="3371041" cy="45005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57600" y="1828800"/>
            <a:ext cx="510540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cs typeface="Mongolian Baiti" pitchFamily="66" charset="0"/>
              </a:rPr>
              <a:t>Это немедленно породило моду на украшения в древнеегипетском стиле, в том числе – и броши в виде </a:t>
            </a:r>
            <a:r>
              <a:rPr lang="ru-RU" sz="2400" b="1" dirty="0" smtClean="0">
                <a:solidFill>
                  <a:srgbClr val="FF0000"/>
                </a:solidFill>
                <a:cs typeface="Mongolian Baiti" pitchFamily="66" charset="0"/>
              </a:rPr>
              <a:t>скарабеев</a:t>
            </a:r>
            <a:r>
              <a:rPr lang="ru-RU" sz="2400" b="1" dirty="0" smtClean="0">
                <a:cs typeface="Mongolian Baiti" pitchFamily="66" charset="0"/>
              </a:rPr>
              <a:t>.</a:t>
            </a:r>
            <a:endParaRPr lang="ru-RU" sz="2400" dirty="0" smtClean="0">
              <a:cs typeface="Mongolian Baiti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419"/>
            <a:ext cx="9129860" cy="68385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77482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cs typeface="Mongolian Baiti" pitchFamily="66" charset="0"/>
              </a:rPr>
              <a:t>Огромный  вклад в популяризацию этого украшения внесла </a:t>
            </a:r>
            <a:r>
              <a:rPr lang="ru-RU" sz="3200" b="1" dirty="0" smtClean="0">
                <a:solidFill>
                  <a:srgbClr val="FF0000"/>
                </a:solidFill>
                <a:cs typeface="Mongolian Baiti" pitchFamily="66" charset="0"/>
              </a:rPr>
              <a:t>модельер Коко </a:t>
            </a:r>
            <a:r>
              <a:rPr lang="ru-RU" sz="3200" b="1" dirty="0" err="1" smtClean="0">
                <a:solidFill>
                  <a:srgbClr val="FF0000"/>
                </a:solidFill>
                <a:cs typeface="Mongolian Baiti" pitchFamily="66" charset="0"/>
              </a:rPr>
              <a:t>Шанель</a:t>
            </a:r>
            <a:endParaRPr lang="ru-RU" sz="3200" dirty="0">
              <a:solidFill>
                <a:srgbClr val="FF0000"/>
              </a:solidFill>
              <a:cs typeface="Mongolian Baiti" pitchFamily="66" charset="0"/>
            </a:endParaRPr>
          </a:p>
        </p:txBody>
      </p:sp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1371600"/>
            <a:ext cx="2094923" cy="2895600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3886200"/>
            <a:ext cx="2371725" cy="2371725"/>
          </a:xfrm>
          <a:prstGeom prst="rect">
            <a:avLst/>
          </a:prstGeom>
        </p:spPr>
      </p:pic>
      <p:pic>
        <p:nvPicPr>
          <p:cNvPr id="7" name="Рисунок 6" descr="Без названия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4495800"/>
            <a:ext cx="2390775" cy="1914525"/>
          </a:xfrm>
          <a:prstGeom prst="rect">
            <a:avLst/>
          </a:prstGeom>
        </p:spPr>
      </p:pic>
      <p:pic>
        <p:nvPicPr>
          <p:cNvPr id="8" name="Рисунок 7" descr="Без названия (4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1555230"/>
            <a:ext cx="2133600" cy="2664346"/>
          </a:xfrm>
          <a:prstGeom prst="rect">
            <a:avLst/>
          </a:prstGeom>
        </p:spPr>
      </p:pic>
      <p:pic>
        <p:nvPicPr>
          <p:cNvPr id="9" name="Рисунок 8" descr="images (1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0200" y="1752600"/>
            <a:ext cx="3302000" cy="1981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0" y="4343400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Mongolian Baiti" pitchFamily="66" charset="0"/>
              </a:rPr>
              <a:t>Великая законодательница моды предложила носить броши в самых неожиданных местах: на поясах, воротниках, шляпках, карманах и подолах…</a:t>
            </a:r>
            <a:endParaRPr lang="ru-RU" dirty="0">
              <a:cs typeface="Mongolian Baiti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337</Words>
  <PresentationFormat>Экран (4:3)</PresentationFormat>
  <Paragraphs>28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Многовековая история броши</vt:lpstr>
      <vt:lpstr>Как только человек стал носить нечто сложнее набедренной повязки, появилась необходимость чем-то скреплять края одежды, чтобы  она не спадала с носителя. Эту функцию для наших далеких предков с Бронзового века выполняла специальная застежка, которую ныне принято называть фибулой(латинское название, пришедшее из Древнего Рима).</vt:lpstr>
      <vt:lpstr>Результатом дальнейшей эволюции фибулы стал аграф. Он представлял собой не заколку с иглой, а пряжку на застежке. Аграфами скрепляли края плащей, украшали прически и туфли, крепили ленты и подвески к корсажам.</vt:lpstr>
      <vt:lpstr>Невозможно рассматривать историю появления броши(аграфа) без упоминания блестящей персоны Мари де Рабютен-Шанталь, маркизы де Севинье, жившей в XVII столетии. Она приказала пришить подвеску к банту, который можно было прикрепить к одежде булавкой.  </vt:lpstr>
      <vt:lpstr> Широкое распространение в мире получили геммы.   Различают геммы с врезанными изображениями (инталии) и с барельефными выпуклыми изображениями (камеи),зачастую с изображением портретов. </vt:lpstr>
      <vt:lpstr>Российская императрица Екатерина Великая называла свою любовь к брошам «каменной болезнью».  Чего стоит только знаменитый бриллиант «Орлов»!</vt:lpstr>
      <vt:lpstr>Современные королевские особы  -королевы и принцессы обязательно имеют броши</vt:lpstr>
      <vt:lpstr>В 1922 году была найдена гробница Тутанхамона</vt:lpstr>
      <vt:lpstr> Огромный  вклад в популяризацию этого украшения внесла модельер Коко Шанель</vt:lpstr>
      <vt:lpstr>На сегодня самая дорогая брошь в мире – это «Павлин» с синим бриллиантом от Дома Graff Diamonds, оценивающийся в 100 миллионов долларов</vt:lpstr>
      <vt:lpstr>Украшать себя стильными брошами (на воротничках рубашек, галстуках и лацканах пиджаков) стали и представители сильного пола!</vt:lpstr>
      <vt:lpstr>По материалам изготовления броши ручной работы делятся на: текстильные броши (броши из ткани, фетра, войлока, ленточек), из кожи, броши из бисера, бусин, деревянные, броши из полимерной глины и многих других материалов.</vt:lpstr>
      <vt:lpstr>Многие мастера декоративно-прикладного творчества изготавливают оригинальные и эксклюзивные работы.  Народный мастер Луганщины Горбань Татьяна Николаевна работает над изготовлением брошей несколько лет.</vt:lpstr>
      <vt:lpstr>Слайд 14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возникновения броши</dc:title>
  <dc:creator>AZ</dc:creator>
  <cp:lastModifiedBy>AZ</cp:lastModifiedBy>
  <cp:revision>44</cp:revision>
  <dcterms:created xsi:type="dcterms:W3CDTF">2022-12-21T06:01:10Z</dcterms:created>
  <dcterms:modified xsi:type="dcterms:W3CDTF">2023-02-01T10:30:19Z</dcterms:modified>
</cp:coreProperties>
</file>