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60" r:id="rId3"/>
    <p:sldId id="264" r:id="rId4"/>
    <p:sldId id="261" r:id="rId5"/>
    <p:sldId id="265" r:id="rId6"/>
    <p:sldId id="274" r:id="rId7"/>
    <p:sldId id="275" r:id="rId8"/>
    <p:sldId id="276" r:id="rId9"/>
    <p:sldId id="277" r:id="rId10"/>
    <p:sldId id="266" r:id="rId11"/>
    <p:sldId id="267" r:id="rId12"/>
    <p:sldId id="268" r:id="rId13"/>
    <p:sldId id="269" r:id="rId14"/>
    <p:sldId id="270" r:id="rId15"/>
    <p:sldId id="271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63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79EDD38-5CCC-488C-B63C-DDA97993DA85}" type="datetimeFigureOut">
              <a:rPr lang="ru-RU"/>
              <a:pPr>
                <a:defRPr/>
              </a:pPr>
              <a:t>05.11.2022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B399232-94D4-433A-A9E7-88EEE131AE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7444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21E200-598B-4578-8C7A-506F763925E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600E48A-8593-447F-8CE9-8533FE21928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C0665-AA63-4B63-9929-7EE193432614}" type="datetimeFigureOut">
              <a:rPr lang="ru-RU"/>
              <a:pPr>
                <a:defRPr/>
              </a:pPr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C9F00-BA42-4592-A094-1077BB7E92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2B8F3-5314-4011-87F1-EDB7DFFF1063}" type="datetimeFigureOut">
              <a:rPr lang="ru-RU"/>
              <a:pPr>
                <a:defRPr/>
              </a:pPr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768BD-BFA4-45D3-94D5-CB94C101B1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63DFB-AC0A-492D-9505-28B77062EDE5}" type="datetimeFigureOut">
              <a:rPr lang="ru-RU"/>
              <a:pPr>
                <a:defRPr/>
              </a:pPr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180A1-515A-48AF-9A3A-AE5B1B1A1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D023C-6365-430A-BF23-55ACF8C784FB}" type="datetimeFigureOut">
              <a:rPr lang="ru-RU"/>
              <a:pPr>
                <a:defRPr/>
              </a:pPr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79DDB-E328-4A5D-ACCD-FF5301B23A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5116A-6F7A-47BC-AEB9-A68D07461E2C}" type="datetimeFigureOut">
              <a:rPr lang="ru-RU"/>
              <a:pPr>
                <a:defRPr/>
              </a:pPr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D89C0-BF1C-48F1-BDCB-3F270C3EF9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CD76A-0F36-4CD5-A1F3-1024E918E162}" type="datetimeFigureOut">
              <a:rPr lang="ru-RU"/>
              <a:pPr>
                <a:defRPr/>
              </a:pPr>
              <a:t>05.11.2022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D9609-A887-423E-80B2-352639513F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B6D6F-1652-48EF-8550-688503A820D3}" type="datetimeFigureOut">
              <a:rPr lang="ru-RU"/>
              <a:pPr>
                <a:defRPr/>
              </a:pPr>
              <a:t>05.11.2022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74D4B-2161-4A64-B07E-265A4B6712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93D95-ED29-429C-8053-44C172EA521E}" type="datetimeFigureOut">
              <a:rPr lang="ru-RU"/>
              <a:pPr>
                <a:defRPr/>
              </a:pPr>
              <a:t>05.11.2022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B6A27-3E7F-4E30-8248-2AF8AAC983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274FC-035A-4501-846B-19A0D86A4B9B}" type="datetimeFigureOut">
              <a:rPr lang="ru-RU"/>
              <a:pPr>
                <a:defRPr/>
              </a:pPr>
              <a:t>05.11.2022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313F8-2ED7-40A0-87E7-CA4627BF3E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79EBA-C834-4D31-8501-E41623DFA2CA}" type="datetimeFigureOut">
              <a:rPr lang="ru-RU"/>
              <a:pPr>
                <a:defRPr/>
              </a:pPr>
              <a:t>05.11.2022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DC625-D6EA-423D-BBAF-FA8C37C51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B99E5-9C44-4C8E-B690-851CEBCE68C6}" type="datetimeFigureOut">
              <a:rPr lang="ru-RU"/>
              <a:pPr>
                <a:defRPr/>
              </a:pPr>
              <a:t>05.11.2022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AD1D6-8B60-4CF3-9973-E823829B31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DF3DE0A-3249-4E99-84B4-27F1BA56D140}" type="datetimeFigureOut">
              <a:rPr lang="ru-RU"/>
              <a:pPr>
                <a:defRPr/>
              </a:pPr>
              <a:t>05.11.2022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444EFA-2ADD-499F-BF7D-1FAC1D3585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2" descr="http://3.bp.blogspot.com/-ciBHI6_1z_g/Ut0HwqHL6tI/AAAAAAAAASg/-ZRyWAbIyFU/s1600/1.png"/>
          <p:cNvPicPr>
            <a:picLocks noChangeAspect="1" noChangeArrowheads="1"/>
          </p:cNvPicPr>
          <p:nvPr userDrawn="1"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0"/>
            <a:ext cx="9144000" cy="686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4" descr="https://www.arinasorokina.ru/wp-content/uploads/2012/05/oformlenie-16.png"/>
          <p:cNvPicPr>
            <a:picLocks noChangeAspect="1" noChangeArrowheads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6167438" y="3933825"/>
            <a:ext cx="2947987" cy="293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4" descr="https://www.arinasorokina.ru/wp-content/uploads/2012/05/oformlenie-16.png"/>
          <p:cNvPicPr>
            <a:picLocks noChangeAspect="1" noChangeArrowheads="1"/>
          </p:cNvPicPr>
          <p:nvPr userDrawn="1"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0" y="0"/>
            <a:ext cx="2124075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ook Antiqu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ook Antiqu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ook Antiqu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Book Antiqua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5800" y="1412875"/>
            <a:ext cx="7772400" cy="1871663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Роль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устного народного творчества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развитии речи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детей младшего дошкольного возраста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37063"/>
            <a:ext cx="6513513" cy="1800225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>
                <a:solidFill>
                  <a:srgbClr val="002060"/>
                </a:solidFill>
              </a:rPr>
              <a:t>п</a:t>
            </a:r>
            <a:r>
              <a:rPr lang="ru-RU" sz="2000" b="1" dirty="0" smtClean="0">
                <a:solidFill>
                  <a:srgbClr val="002060"/>
                </a:solidFill>
              </a:rPr>
              <a:t>одготовила  </a:t>
            </a:r>
            <a:endParaRPr lang="ru-RU" sz="2000" b="1" dirty="0">
              <a:solidFill>
                <a:srgbClr val="002060"/>
              </a:solidFill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воспитатель: 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Костюнина О.И.</a:t>
            </a:r>
            <a:endParaRPr lang="ru-RU" sz="2000" b="1" dirty="0">
              <a:solidFill>
                <a:srgbClr val="00206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dirty="0">
                <a:solidFill>
                  <a:srgbClr val="002060"/>
                </a:solidFill>
              </a:rPr>
              <a:t>г. </a:t>
            </a:r>
            <a:r>
              <a:rPr lang="ru-RU" sz="1800" dirty="0" smtClean="0">
                <a:solidFill>
                  <a:srgbClr val="002060"/>
                </a:solidFill>
              </a:rPr>
              <a:t>Бор,2020г</a:t>
            </a:r>
            <a:r>
              <a:rPr lang="ru-RU" sz="1800" dirty="0">
                <a:solidFill>
                  <a:srgbClr val="002060"/>
                </a:solidFill>
              </a:rPr>
              <a:t>.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>
              <a:solidFill>
                <a:srgbClr val="002060"/>
              </a:solidFill>
            </a:endParaRP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2052" name="Rectangle 1"/>
          <p:cNvSpPr>
            <a:spLocks noChangeArrowheads="1"/>
          </p:cNvSpPr>
          <p:nvPr/>
        </p:nvSpPr>
        <p:spPr bwMode="auto">
          <a:xfrm>
            <a:off x="0" y="147271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altLang="ru-RU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alt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автономное </a:t>
            </a:r>
            <a:r>
              <a:rPr lang="ru-RU" altLang="ru-RU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дошкольное образовательное учреждение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  <a:p>
            <a:pPr algn="ctr" eaLnBrk="0" hangingPunct="0"/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Центр развития ребенка -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  <a:p>
            <a:pPr algn="ctr" eaLnBrk="0" hangingPunct="0"/>
            <a:r>
              <a:rPr lang="ru-RU" altLang="ru-RU" sz="1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№ </a:t>
            </a:r>
            <a:r>
              <a:rPr lang="ru-RU" alt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</a:t>
            </a:r>
            <a:endParaRPr lang="ru-RU" altLang="ru-RU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/>
              <a:t/>
            </a:r>
            <a:br>
              <a:rPr lang="ru-RU" sz="2400"/>
            </a:br>
            <a:endParaRPr lang="ru-RU" sz="2400"/>
          </a:p>
        </p:txBody>
      </p:sp>
      <p:sp>
        <p:nvSpPr>
          <p:cNvPr id="11267" name="Содержимое 5"/>
          <p:cNvSpPr>
            <a:spLocks noGrp="1"/>
          </p:cNvSpPr>
          <p:nvPr>
            <p:ph idx="1"/>
          </p:nvPr>
        </p:nvSpPr>
        <p:spPr>
          <a:xfrm>
            <a:off x="2195513" y="928688"/>
            <a:ext cx="2881312" cy="6500812"/>
          </a:xfrm>
        </p:spPr>
        <p:txBody>
          <a:bodyPr/>
          <a:lstStyle/>
          <a:p>
            <a:pPr marL="0" indent="255588" algn="ctr">
              <a:buFont typeface="Arial" charset="0"/>
              <a:buNone/>
            </a:pPr>
            <a:r>
              <a:rPr lang="ru-RU" sz="2400" b="1">
                <a:solidFill>
                  <a:srgbClr val="00B050"/>
                </a:solidFill>
                <a:latin typeface="Comic Sans MS" pitchFamily="66" charset="0"/>
              </a:rPr>
              <a:t>Малые жанры фольклора развивают и обогащают словарь. Дети усваивают знания о близком им окружающем мире: предметы обихода, домашние животные.</a:t>
            </a:r>
          </a:p>
        </p:txBody>
      </p:sp>
      <p:pic>
        <p:nvPicPr>
          <p:cNvPr id="7" name="Рисунок 6" descr="shop8457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66114" y="500043"/>
            <a:ext cx="4077886" cy="41530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214813" y="428625"/>
            <a:ext cx="4929187" cy="2571750"/>
          </a:xfrm>
        </p:spPr>
        <p:txBody>
          <a:bodyPr/>
          <a:lstStyle/>
          <a:p>
            <a:pPr indent="457200"/>
            <a:r>
              <a:rPr lang="ru-RU" sz="2400" b="1">
                <a:solidFill>
                  <a:srgbClr val="00B050"/>
                </a:solidFill>
                <a:latin typeface="Comic Sans MS" pitchFamily="66" charset="0"/>
              </a:rPr>
              <a:t>Пословицы и поговорки помогают детям чётко и лаконично выражать свои мысли, красочно описывать предметы и явления, творчески употреблять слово</a:t>
            </a:r>
            <a:r>
              <a:rPr lang="ru-RU" sz="2400"/>
              <a:t>. </a:t>
            </a:r>
          </a:p>
        </p:txBody>
      </p:sp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357166"/>
            <a:ext cx="4154918" cy="2894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292" name="Прямоугольник 4"/>
          <p:cNvSpPr>
            <a:spLocks noChangeArrowheads="1"/>
          </p:cNvSpPr>
          <p:nvPr/>
        </p:nvSpPr>
        <p:spPr bwMode="auto">
          <a:xfrm>
            <a:off x="357188" y="3357563"/>
            <a:ext cx="34290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ctr"/>
            <a:r>
              <a:rPr lang="ru-RU" sz="2000" b="1">
                <a:latin typeface="Comic Sans MS" pitchFamily="66" charset="0"/>
              </a:rPr>
              <a:t>Работа с пословицами и поговорками постепенно усложняется от понимания значения выражения до составления рассказа  по нему, рисунка. </a:t>
            </a:r>
          </a:p>
        </p:txBody>
      </p:sp>
      <p:pic>
        <p:nvPicPr>
          <p:cNvPr id="4" name="Рисунок 3" descr="u_e2f97b010fe4273c2709400ddd4299d0_80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776039" y="2976551"/>
            <a:ext cx="5367961" cy="3881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571500" y="428625"/>
            <a:ext cx="8229600" cy="2500313"/>
          </a:xfrm>
        </p:spPr>
        <p:txBody>
          <a:bodyPr/>
          <a:lstStyle/>
          <a:p>
            <a:pPr indent="457200"/>
            <a:r>
              <a:rPr lang="ru-RU" sz="2400" b="1">
                <a:solidFill>
                  <a:srgbClr val="00B050"/>
                </a:solidFill>
                <a:latin typeface="Comic Sans MS" pitchFamily="66" charset="0"/>
              </a:rPr>
              <a:t>Звуковая культура речи это не только правильное звукопроизношение, но и умение регулировать темп, громкость, дыхание. Следовательно, целесообразно обращение к таким жанрам фольклора, как заклички, колыбельные, скороговорки.</a:t>
            </a:r>
          </a:p>
        </p:txBody>
      </p:sp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00101" y="2735645"/>
            <a:ext cx="7250430" cy="41223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36-036-Belye-barany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47663" y="2285992"/>
            <a:ext cx="3960441" cy="3951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 descr="chistogovorki-detyam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071934" y="357166"/>
            <a:ext cx="5072066" cy="250031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14340" name="Прямоугольник 3"/>
          <p:cNvSpPr>
            <a:spLocks noChangeArrowheads="1"/>
          </p:cNvSpPr>
          <p:nvPr/>
        </p:nvSpPr>
        <p:spPr bwMode="auto">
          <a:xfrm>
            <a:off x="214313" y="500063"/>
            <a:ext cx="4214812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mic Sans MS" pitchFamily="66" charset="0"/>
              </a:rPr>
              <a:t>Актуальной задачей речевого развития в старшем дошкольном возрасте является и выработка дикции.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" descr="151137672.156089793.jpe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75038" y="2928938"/>
            <a:ext cx="5668962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Прямоугольник 2"/>
          <p:cNvSpPr>
            <a:spLocks noChangeArrowheads="1"/>
          </p:cNvSpPr>
          <p:nvPr/>
        </p:nvSpPr>
        <p:spPr bwMode="auto">
          <a:xfrm>
            <a:off x="2051050" y="500063"/>
            <a:ext cx="6624638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 sz="2400" b="1">
                <a:latin typeface="Comic Sans MS" pitchFamily="66" charset="0"/>
              </a:rPr>
              <a:t>Малые формы фольклора лаконичны и четки по форме, глубоки и ритмичны. С их помощью дети учатся четкому и звонкому произношению, проходят школу художественной         фонетики.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85883436_illyustraciya-iz-knigi-kak-u-nashih-u-vorot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047957" y="2285968"/>
            <a:ext cx="6096043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87" name="Прямоугольник 3"/>
          <p:cNvSpPr>
            <a:spLocks noChangeArrowheads="1"/>
          </p:cNvSpPr>
          <p:nvPr/>
        </p:nvSpPr>
        <p:spPr bwMode="auto">
          <a:xfrm>
            <a:off x="357188" y="785813"/>
            <a:ext cx="83581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/>
            <a:r>
              <a:rPr lang="ru-RU" sz="2400" b="1">
                <a:latin typeface="Comic Sans MS" pitchFamily="66" charset="0"/>
              </a:rPr>
              <a:t>Колыбельные песни позволяют запоминать слова и формы слов, словосочетания, осваивать лексическую сторону речи.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2875" y="2286000"/>
            <a:ext cx="3429000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Comic Sans MS" pitchFamily="66" charset="0"/>
                <a:cs typeface="+mn-cs"/>
              </a:rPr>
              <a:t>Невзирая на небольшой объем, колыбельная песня таит в себе неисчерпаемый источник воспитательных и образовательных возможностей</a:t>
            </a:r>
            <a:r>
              <a:rPr lang="ru-RU" sz="2400" dirty="0">
                <a:latin typeface="+mj-lt"/>
                <a:cs typeface="+mn-cs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Box 1"/>
          <p:cNvSpPr txBox="1">
            <a:spLocks noChangeArrowheads="1"/>
          </p:cNvSpPr>
          <p:nvPr/>
        </p:nvSpPr>
        <p:spPr bwMode="auto">
          <a:xfrm>
            <a:off x="2124075" y="1989138"/>
            <a:ext cx="30956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B0F0"/>
                </a:solidFill>
                <a:latin typeface="Comic Sans MS" pitchFamily="66" charset="0"/>
              </a:rPr>
              <a:t>Кто у нас хороший?</a:t>
            </a:r>
          </a:p>
          <a:p>
            <a:r>
              <a:rPr lang="ru-RU" sz="2000" b="1">
                <a:solidFill>
                  <a:srgbClr val="00B0F0"/>
                </a:solidFill>
                <a:latin typeface="Comic Sans MS" pitchFamily="66" charset="0"/>
              </a:rPr>
              <a:t>Кто у нас пригожий?</a:t>
            </a:r>
          </a:p>
          <a:p>
            <a:r>
              <a:rPr lang="ru-RU" sz="2000" b="1">
                <a:solidFill>
                  <a:srgbClr val="00B0F0"/>
                </a:solidFill>
                <a:latin typeface="Comic Sans MS" pitchFamily="66" charset="0"/>
              </a:rPr>
              <a:t>Мишенька </a:t>
            </a:r>
            <a:r>
              <a:rPr lang="ru-RU" sz="2400" b="1">
                <a:solidFill>
                  <a:srgbClr val="00B0F0"/>
                </a:solidFill>
                <a:latin typeface="Comic Sans MS" pitchFamily="66" charset="0"/>
              </a:rPr>
              <a:t>хороший</a:t>
            </a:r>
            <a:r>
              <a:rPr lang="ru-RU" sz="2000" b="1">
                <a:solidFill>
                  <a:srgbClr val="00B0F0"/>
                </a:solidFill>
                <a:latin typeface="Comic Sans MS" pitchFamily="66" charset="0"/>
              </a:rPr>
              <a:t>,</a:t>
            </a:r>
          </a:p>
          <a:p>
            <a:r>
              <a:rPr lang="ru-RU" sz="2000" b="1">
                <a:solidFill>
                  <a:srgbClr val="00B0F0"/>
                </a:solidFill>
                <a:latin typeface="Comic Sans MS" pitchFamily="66" charset="0"/>
              </a:rPr>
              <a:t>Мишенька</a:t>
            </a:r>
            <a:r>
              <a:rPr lang="en-US" sz="2000" b="1">
                <a:solidFill>
                  <a:srgbClr val="00B0F0"/>
                </a:solidFill>
                <a:latin typeface="Comic Sans MS" pitchFamily="66" charset="0"/>
              </a:rPr>
              <a:t> </a:t>
            </a:r>
            <a:r>
              <a:rPr lang="ru-RU" sz="2000" b="1">
                <a:solidFill>
                  <a:srgbClr val="00B0F0"/>
                </a:solidFill>
                <a:latin typeface="Comic Sans MS" pitchFamily="66" charset="0"/>
              </a:rPr>
              <a:t>пригожий.</a:t>
            </a:r>
          </a:p>
        </p:txBody>
      </p:sp>
      <p:sp>
        <p:nvSpPr>
          <p:cNvPr id="18437" name="TextBox 2"/>
          <p:cNvSpPr txBox="1">
            <a:spLocks noChangeArrowheads="1"/>
          </p:cNvSpPr>
          <p:nvPr/>
        </p:nvSpPr>
        <p:spPr bwMode="auto">
          <a:xfrm>
            <a:off x="4284663" y="3500438"/>
            <a:ext cx="4659312" cy="14779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6">
                  <a:lumMod val="50000"/>
                </a:schemeClr>
              </a:solidFill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  <a:cs typeface="+mn-cs"/>
              </a:rPr>
              <a:t>Наша Олечка в дому,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  <a:cs typeface="+mn-cs"/>
              </a:rPr>
              <a:t>Что оладушек в меду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0000"/>
                </a:solidFill>
                <a:latin typeface="Comic Sans MS" pitchFamily="66" charset="0"/>
                <a:cs typeface="+mn-cs"/>
              </a:rPr>
              <a:t>Красно яблочко в саду.</a:t>
            </a:r>
          </a:p>
        </p:txBody>
      </p:sp>
      <p:sp>
        <p:nvSpPr>
          <p:cNvPr id="18438" name="TextBox 1"/>
          <p:cNvSpPr txBox="1">
            <a:spLocks noChangeArrowheads="1"/>
          </p:cNvSpPr>
          <p:nvPr/>
        </p:nvSpPr>
        <p:spPr bwMode="auto">
          <a:xfrm>
            <a:off x="1187450" y="476250"/>
            <a:ext cx="734536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0070C0"/>
                </a:solidFill>
                <a:latin typeface="Comic Sans MS" pitchFamily="66" charset="0"/>
              </a:rPr>
              <a:t>Малые жанры фольклора применяются в период адаптации</a:t>
            </a:r>
            <a:r>
              <a:rPr lang="ru-RU" sz="3200">
                <a:solidFill>
                  <a:srgbClr val="0070C0"/>
                </a:solidFill>
                <a:latin typeface="Comic Sans MS" pitchFamily="66" charset="0"/>
              </a:rPr>
              <a:t>.</a:t>
            </a:r>
          </a:p>
        </p:txBody>
      </p:sp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18437" grpId="0"/>
      <p:bldP spid="184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Box 1"/>
          <p:cNvSpPr txBox="1">
            <a:spLocks noChangeArrowheads="1"/>
          </p:cNvSpPr>
          <p:nvPr/>
        </p:nvSpPr>
        <p:spPr bwMode="auto">
          <a:xfrm>
            <a:off x="2195513" y="1268413"/>
            <a:ext cx="266382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B050"/>
                </a:solidFill>
                <a:latin typeface="Comic Sans MS" pitchFamily="66" charset="0"/>
              </a:rPr>
              <a:t>Не плачь, не плачь, детка,</a:t>
            </a:r>
          </a:p>
          <a:p>
            <a:r>
              <a:rPr lang="ru-RU" b="1">
                <a:solidFill>
                  <a:srgbClr val="00B050"/>
                </a:solidFill>
                <a:latin typeface="Comic Sans MS" pitchFamily="66" charset="0"/>
              </a:rPr>
              <a:t>Прискачет к тебе белка.</a:t>
            </a:r>
          </a:p>
          <a:p>
            <a:r>
              <a:rPr lang="ru-RU" b="1">
                <a:solidFill>
                  <a:srgbClr val="00B050"/>
                </a:solidFill>
                <a:latin typeface="Comic Sans MS" pitchFamily="66" charset="0"/>
              </a:rPr>
              <a:t>Принесет орешки</a:t>
            </a:r>
          </a:p>
          <a:p>
            <a:r>
              <a:rPr lang="ru-RU" b="1">
                <a:solidFill>
                  <a:srgbClr val="00B050"/>
                </a:solidFill>
                <a:latin typeface="Comic Sans MS" pitchFamily="66" charset="0"/>
              </a:rPr>
              <a:t>Для тебя потешки.</a:t>
            </a:r>
          </a:p>
        </p:txBody>
      </p:sp>
      <p:sp>
        <p:nvSpPr>
          <p:cNvPr id="19461" name="TextBox 2"/>
          <p:cNvSpPr txBox="1">
            <a:spLocks noChangeArrowheads="1"/>
          </p:cNvSpPr>
          <p:nvPr/>
        </p:nvSpPr>
        <p:spPr bwMode="auto">
          <a:xfrm>
            <a:off x="4067175" y="4292600"/>
            <a:ext cx="39957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C00000"/>
                </a:solidFill>
              </a:rPr>
              <a:t>У киски не боли, </a:t>
            </a:r>
          </a:p>
          <a:p>
            <a:r>
              <a:rPr lang="ru-RU" sz="2000" b="1">
                <a:solidFill>
                  <a:srgbClr val="C00000"/>
                </a:solidFill>
              </a:rPr>
              <a:t>У собачки не боли,</a:t>
            </a:r>
          </a:p>
          <a:p>
            <a:r>
              <a:rPr lang="ru-RU" sz="2000" b="1">
                <a:solidFill>
                  <a:srgbClr val="C00000"/>
                </a:solidFill>
              </a:rPr>
              <a:t>И у Данечки</a:t>
            </a:r>
          </a:p>
          <a:p>
            <a:r>
              <a:rPr lang="ru-RU" sz="2000" b="1">
                <a:solidFill>
                  <a:srgbClr val="C00000"/>
                </a:solidFill>
              </a:rPr>
              <a:t>Заживи, заживи, заживи.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71500" y="357188"/>
            <a:ext cx="72405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tx2"/>
                </a:solidFill>
                <a:latin typeface="Comic Sans MS" pitchFamily="66" charset="0"/>
              </a:rPr>
              <a:t>Успокаивающие потешки.</a:t>
            </a: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19461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Box 4"/>
          <p:cNvSpPr txBox="1">
            <a:spLocks noChangeArrowheads="1"/>
          </p:cNvSpPr>
          <p:nvPr/>
        </p:nvSpPr>
        <p:spPr bwMode="auto">
          <a:xfrm>
            <a:off x="971550" y="981075"/>
            <a:ext cx="3960813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omic Sans MS" pitchFamily="66" charset="0"/>
              </a:rPr>
              <a:t>Баю-баю-баю-бай,</a:t>
            </a:r>
          </a:p>
          <a:p>
            <a:r>
              <a:rPr lang="ru-RU">
                <a:solidFill>
                  <a:srgbClr val="FF0000"/>
                </a:solidFill>
                <a:latin typeface="Comic Sans MS" pitchFamily="66" charset="0"/>
              </a:rPr>
              <a:t>Ты, собачка, не лай</a:t>
            </a:r>
          </a:p>
          <a:p>
            <a:r>
              <a:rPr lang="ru-RU">
                <a:solidFill>
                  <a:srgbClr val="FF0000"/>
                </a:solidFill>
                <a:latin typeface="Comic Sans MS" pitchFamily="66" charset="0"/>
              </a:rPr>
              <a:t>Белолапа не скули,</a:t>
            </a:r>
          </a:p>
          <a:p>
            <a:r>
              <a:rPr lang="ru-RU">
                <a:solidFill>
                  <a:srgbClr val="FF0000"/>
                </a:solidFill>
                <a:latin typeface="Comic Sans MS" pitchFamily="66" charset="0"/>
              </a:rPr>
              <a:t>Нашу Веру не буди</a:t>
            </a:r>
            <a:r>
              <a:rPr lang="ru-RU" sz="2000">
                <a:solidFill>
                  <a:srgbClr val="FF0000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20486" name="TextBox 1"/>
          <p:cNvSpPr txBox="1">
            <a:spLocks noChangeArrowheads="1"/>
          </p:cNvSpPr>
          <p:nvPr/>
        </p:nvSpPr>
        <p:spPr bwMode="auto">
          <a:xfrm>
            <a:off x="1692275" y="2924175"/>
            <a:ext cx="2519363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mic Sans MS" pitchFamily="66" charset="0"/>
              </a:rPr>
              <a:t>Баю-баюшки-баю,</a:t>
            </a:r>
          </a:p>
          <a:p>
            <a:r>
              <a:rPr lang="ru-RU" b="1">
                <a:latin typeface="Comic Sans MS" pitchFamily="66" charset="0"/>
              </a:rPr>
              <a:t>Баю Верочку мою.</a:t>
            </a:r>
          </a:p>
          <a:p>
            <a:r>
              <a:rPr lang="ru-RU" b="1">
                <a:latin typeface="Comic Sans MS" pitchFamily="66" charset="0"/>
              </a:rPr>
              <a:t>Приди, котик, ночевать,</a:t>
            </a:r>
          </a:p>
          <a:p>
            <a:r>
              <a:rPr lang="ru-RU" b="1">
                <a:latin typeface="Comic Sans MS" pitchFamily="66" charset="0"/>
              </a:rPr>
              <a:t>Мою доченьку качать.</a:t>
            </a:r>
          </a:p>
          <a:p>
            <a:r>
              <a:rPr lang="ru-RU" b="1">
                <a:latin typeface="Comic Sans MS" pitchFamily="66" charset="0"/>
              </a:rPr>
              <a:t>Я тебе-то уж коту,</a:t>
            </a:r>
          </a:p>
          <a:p>
            <a:r>
              <a:rPr lang="ru-RU" b="1">
                <a:latin typeface="Comic Sans MS" pitchFamily="66" charset="0"/>
              </a:rPr>
              <a:t>За работу заплачу:</a:t>
            </a:r>
          </a:p>
          <a:p>
            <a:r>
              <a:rPr lang="ru-RU" b="1">
                <a:latin typeface="Comic Sans MS" pitchFamily="66" charset="0"/>
              </a:rPr>
              <a:t>Дам кусочек пирога</a:t>
            </a:r>
          </a:p>
          <a:p>
            <a:r>
              <a:rPr lang="ru-RU" b="1">
                <a:latin typeface="Comic Sans MS" pitchFamily="66" charset="0"/>
              </a:rPr>
              <a:t>Да кувшин молока.</a:t>
            </a:r>
          </a:p>
          <a:p>
            <a:r>
              <a:rPr lang="ru-RU" b="1">
                <a:latin typeface="Comic Sans MS" pitchFamily="66" charset="0"/>
              </a:rPr>
              <a:t>Ты уж ешь, не кроши,</a:t>
            </a:r>
          </a:p>
          <a:p>
            <a:r>
              <a:rPr lang="ru-RU" b="1">
                <a:latin typeface="Comic Sans MS" pitchFamily="66" charset="0"/>
              </a:rPr>
              <a:t>Больше, котик, не проси.</a:t>
            </a:r>
          </a:p>
        </p:txBody>
      </p:sp>
      <p:sp>
        <p:nvSpPr>
          <p:cNvPr id="20487" name="TextBox 2"/>
          <p:cNvSpPr txBox="1">
            <a:spLocks noChangeArrowheads="1"/>
          </p:cNvSpPr>
          <p:nvPr/>
        </p:nvSpPr>
        <p:spPr bwMode="auto">
          <a:xfrm>
            <a:off x="4859338" y="3500438"/>
            <a:ext cx="3054350" cy="230822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  <a:latin typeface="Comic Sans MS" pitchFamily="66" charset="0"/>
                <a:cs typeface="+mn-cs"/>
              </a:rPr>
              <a:t>Маленькие заиньки,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  <a:latin typeface="Comic Sans MS" pitchFamily="66" charset="0"/>
                <a:cs typeface="+mn-cs"/>
              </a:rPr>
              <a:t>Захотели </a:t>
            </a:r>
            <a:r>
              <a:rPr lang="ru-RU" b="1" dirty="0" err="1">
                <a:solidFill>
                  <a:srgbClr val="00B050"/>
                </a:solidFill>
                <a:latin typeface="Comic Sans MS" pitchFamily="66" charset="0"/>
                <a:cs typeface="+mn-cs"/>
              </a:rPr>
              <a:t>баиньки</a:t>
            </a:r>
            <a:r>
              <a:rPr lang="ru-RU" b="1" dirty="0">
                <a:solidFill>
                  <a:srgbClr val="00B050"/>
                </a:solidFill>
                <a:latin typeface="Comic Sans MS" pitchFamily="66" charset="0"/>
                <a:cs typeface="+mn-cs"/>
              </a:rPr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  <a:latin typeface="Comic Sans MS" pitchFamily="66" charset="0"/>
                <a:cs typeface="+mn-cs"/>
              </a:rPr>
              <a:t>Потому что заиньки.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  <a:latin typeface="Comic Sans MS" pitchFamily="66" charset="0"/>
                <a:cs typeface="+mn-cs"/>
              </a:rPr>
              <a:t>Мы немного поспим,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  <a:latin typeface="Comic Sans MS" pitchFamily="66" charset="0"/>
                <a:cs typeface="+mn-cs"/>
              </a:rPr>
              <a:t>Мы на спинке полежим,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  <a:latin typeface="Comic Sans MS" pitchFamily="66" charset="0"/>
                <a:cs typeface="+mn-cs"/>
              </a:rPr>
              <a:t>Мы на спинке полежим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  <a:latin typeface="Comic Sans MS" pitchFamily="66" charset="0"/>
                <a:cs typeface="+mn-cs"/>
              </a:rPr>
              <a:t>И тихонько посопим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cs typeface="+mn-cs"/>
              </a:rPr>
              <a:t>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6">
                  <a:lumMod val="50000"/>
                </a:schemeClr>
              </a:solidFill>
              <a:cs typeface="+mn-cs"/>
            </a:endParaRPr>
          </a:p>
        </p:txBody>
      </p:sp>
      <p:sp>
        <p:nvSpPr>
          <p:cNvPr id="20488" name="TextBox 3"/>
          <p:cNvSpPr txBox="1">
            <a:spLocks noChangeArrowheads="1"/>
          </p:cNvSpPr>
          <p:nvPr/>
        </p:nvSpPr>
        <p:spPr bwMode="auto">
          <a:xfrm>
            <a:off x="2124075" y="260350"/>
            <a:ext cx="4176713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  <a:cs typeface="+mn-cs"/>
              </a:rPr>
              <a:t>Потешки перед сном.</a:t>
            </a:r>
          </a:p>
        </p:txBody>
      </p:sp>
      <p:pic>
        <p:nvPicPr>
          <p:cNvPr id="19464" name="Picture 2" descr="https://fc.vseosvita.ua/002t25-5b35/017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40200" y="188913"/>
            <a:ext cx="446722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  <p:bldP spid="20486" grpId="0"/>
      <p:bldP spid="20487" grpId="0"/>
      <p:bldP spid="2048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Box 2"/>
          <p:cNvSpPr txBox="1">
            <a:spLocks noChangeArrowheads="1"/>
          </p:cNvSpPr>
          <p:nvPr/>
        </p:nvSpPr>
        <p:spPr bwMode="auto">
          <a:xfrm>
            <a:off x="1835150" y="4149725"/>
            <a:ext cx="2311400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B050"/>
                </a:solidFill>
                <a:latin typeface="Comic Sans MS" pitchFamily="66" charset="0"/>
              </a:rPr>
              <a:t>На кисоньку потягушечки</a:t>
            </a:r>
          </a:p>
          <a:p>
            <a:r>
              <a:rPr lang="ru-RU">
                <a:solidFill>
                  <a:srgbClr val="00B050"/>
                </a:solidFill>
                <a:latin typeface="Comic Sans MS" pitchFamily="66" charset="0"/>
              </a:rPr>
              <a:t>На, Ярославчика, порастушечки</a:t>
            </a:r>
            <a:r>
              <a:rPr lang="ru-RU" sz="2000">
                <a:solidFill>
                  <a:srgbClr val="00B050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21510" name="TextBox 5"/>
          <p:cNvSpPr txBox="1">
            <a:spLocks noChangeArrowheads="1"/>
          </p:cNvSpPr>
          <p:nvPr/>
        </p:nvSpPr>
        <p:spPr bwMode="auto">
          <a:xfrm>
            <a:off x="4629150" y="4148138"/>
            <a:ext cx="4249738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7030A0"/>
                </a:solidFill>
                <a:latin typeface="Comic Sans MS" pitchFamily="66" charset="0"/>
              </a:rPr>
              <a:t>Посмотрите, дождь пошел и щеночка намочил (поглаживание по спинке),</a:t>
            </a:r>
          </a:p>
          <a:p>
            <a:r>
              <a:rPr lang="ru-RU">
                <a:solidFill>
                  <a:srgbClr val="7030A0"/>
                </a:solidFill>
                <a:latin typeface="Comic Sans MS" pitchFamily="66" charset="0"/>
              </a:rPr>
              <a:t>Он бежит к себе домой весь до ниточки сырой (покалачивание пальчиками),</a:t>
            </a:r>
          </a:p>
          <a:p>
            <a:r>
              <a:rPr lang="ru-RU">
                <a:solidFill>
                  <a:srgbClr val="7030A0"/>
                </a:solidFill>
                <a:latin typeface="Comic Sans MS" pitchFamily="66" charset="0"/>
              </a:rPr>
              <a:t>- Ав,ав,ав.</a:t>
            </a:r>
          </a:p>
        </p:txBody>
      </p:sp>
      <p:sp>
        <p:nvSpPr>
          <p:cNvPr id="21511" name="TextBox 2"/>
          <p:cNvSpPr txBox="1">
            <a:spLocks noChangeArrowheads="1"/>
          </p:cNvSpPr>
          <p:nvPr/>
        </p:nvSpPr>
        <p:spPr bwMode="auto">
          <a:xfrm>
            <a:off x="4543425" y="827088"/>
            <a:ext cx="3363913" cy="12001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+mn-cs"/>
              </a:rPr>
              <a:t>Это кто тут спит в кроватке?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+mn-cs"/>
              </a:rPr>
              <a:t>Чьи тут розовые 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+mn-cs"/>
              </a:rPr>
              <a:t>пятки?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+mn-cs"/>
              </a:rPr>
              <a:t>Что за гномик тут из сказки?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+mn-cs"/>
              </a:rPr>
              <a:t>Это чьи проснулись глазки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cs typeface="+mn-cs"/>
              </a:rPr>
              <a:t>?</a:t>
            </a:r>
          </a:p>
        </p:txBody>
      </p:sp>
      <p:sp>
        <p:nvSpPr>
          <p:cNvPr id="21512" name="TextBox 3"/>
          <p:cNvSpPr txBox="1">
            <a:spLocks noChangeArrowheads="1"/>
          </p:cNvSpPr>
          <p:nvPr/>
        </p:nvSpPr>
        <p:spPr bwMode="auto">
          <a:xfrm>
            <a:off x="2195513" y="249238"/>
            <a:ext cx="5905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FF0000"/>
                </a:solidFill>
                <a:latin typeface="Comic Sans MS" pitchFamily="66" charset="0"/>
              </a:rPr>
              <a:t>Потешки для подъема детей.</a:t>
            </a:r>
          </a:p>
        </p:txBody>
      </p:sp>
      <p:sp>
        <p:nvSpPr>
          <p:cNvPr id="21513" name="TextBox 4"/>
          <p:cNvSpPr txBox="1">
            <a:spLocks noChangeArrowheads="1"/>
          </p:cNvSpPr>
          <p:nvPr/>
        </p:nvSpPr>
        <p:spPr bwMode="auto">
          <a:xfrm>
            <a:off x="4810125" y="2420938"/>
            <a:ext cx="27289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70C0"/>
                </a:solidFill>
                <a:latin typeface="Comic Sans MS" pitchFamily="66" charset="0"/>
              </a:rPr>
              <a:t>Глазки открываются,</a:t>
            </a:r>
          </a:p>
          <a:p>
            <a:r>
              <a:rPr lang="ru-RU">
                <a:solidFill>
                  <a:srgbClr val="0070C0"/>
                </a:solidFill>
                <a:latin typeface="Comic Sans MS" pitchFamily="66" charset="0"/>
              </a:rPr>
              <a:t>Глазки просыпаются,</a:t>
            </a:r>
          </a:p>
          <a:p>
            <a:r>
              <a:rPr lang="ru-RU">
                <a:solidFill>
                  <a:srgbClr val="0070C0"/>
                </a:solidFill>
                <a:latin typeface="Comic Sans MS" pitchFamily="66" charset="0"/>
              </a:rPr>
              <a:t>Губки улыбаются</a:t>
            </a:r>
          </a:p>
          <a:p>
            <a:r>
              <a:rPr lang="ru-RU">
                <a:solidFill>
                  <a:srgbClr val="0070C0"/>
                </a:solidFill>
                <a:latin typeface="Comic Sans MS" pitchFamily="66" charset="0"/>
              </a:rPr>
              <a:t>А зубки… ай, кусаются!</a:t>
            </a:r>
          </a:p>
        </p:txBody>
      </p:sp>
      <p:pic>
        <p:nvPicPr>
          <p:cNvPr id="20489" name="Picture 2" descr="https://media.istockphoto.com/vectors/kid-waking-up-vector-id54058986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613" y="1412875"/>
            <a:ext cx="24479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21510" grpId="0"/>
      <p:bldP spid="21511" grpId="0"/>
      <p:bldP spid="21512" grpId="0"/>
      <p:bldP spid="215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2"/>
          <p:cNvSpPr>
            <a:spLocks noChangeArrowheads="1"/>
          </p:cNvSpPr>
          <p:nvPr/>
        </p:nvSpPr>
        <p:spPr bwMode="auto">
          <a:xfrm>
            <a:off x="2051050" y="836613"/>
            <a:ext cx="5689600" cy="637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entury Gothic" pitchFamily="34" charset="0"/>
              </a:rPr>
              <a:t>     </a:t>
            </a:r>
          </a:p>
          <a:p>
            <a:endParaRPr lang="ru-RU">
              <a:latin typeface="Century Gothic" pitchFamily="34" charset="0"/>
            </a:endParaRPr>
          </a:p>
          <a:p>
            <a:pPr algn="just"/>
            <a:r>
              <a:rPr lang="ru-RU">
                <a:latin typeface="Century Gothic" pitchFamily="34" charset="0"/>
              </a:rPr>
              <a:t>   </a:t>
            </a:r>
            <a:r>
              <a:rPr lang="ru-RU" sz="2400">
                <a:solidFill>
                  <a:srgbClr val="003300"/>
                </a:solidFill>
                <a:latin typeface="Comic Sans MS" pitchFamily="66" charset="0"/>
              </a:rPr>
              <a:t>Взрослые - хранители опыта, накопленного человечеством, знаний, умений, культуры. Передать этот опыт можно не иначе как с помощью языка. </a:t>
            </a:r>
          </a:p>
          <a:p>
            <a:pPr algn="just"/>
            <a:r>
              <a:rPr lang="ru-RU" sz="2400">
                <a:solidFill>
                  <a:srgbClr val="003300"/>
                </a:solidFill>
                <a:latin typeface="Comic Sans MS" pitchFamily="66" charset="0"/>
              </a:rPr>
              <a:t>     </a:t>
            </a:r>
          </a:p>
          <a:p>
            <a:pPr algn="just"/>
            <a:r>
              <a:rPr lang="ru-RU" sz="2400">
                <a:solidFill>
                  <a:srgbClr val="003300"/>
                </a:solidFill>
                <a:latin typeface="Comic Sans MS" pitchFamily="66" charset="0"/>
              </a:rPr>
              <a:t>  Дети младшего  возраста, усваивая родной язык, овладевают важнейшей формой речевого общения - устной речью. Поэтому проблема развития речи детей средствами малых форм фольклора на сегодняшний день имеет особую значимость. </a:t>
            </a:r>
          </a:p>
          <a:p>
            <a:r>
              <a:rPr lang="ru-RU">
                <a:solidFill>
                  <a:srgbClr val="003300"/>
                </a:solidFill>
                <a:latin typeface="Comic Sans MS" pitchFamily="66" charset="0"/>
              </a:rPr>
              <a:t>     </a:t>
            </a:r>
          </a:p>
          <a:p>
            <a:r>
              <a:rPr lang="ru-RU">
                <a:solidFill>
                  <a:srgbClr val="003300"/>
                </a:solidFill>
                <a:latin typeface="Comic Sans MS" pitchFamily="66" charset="0"/>
              </a:rPr>
              <a:t>               </a:t>
            </a:r>
          </a:p>
        </p:txBody>
      </p:sp>
      <p:sp>
        <p:nvSpPr>
          <p:cNvPr id="3075" name="Заголовок 3"/>
          <p:cNvSpPr>
            <a:spLocks noGrp="1"/>
          </p:cNvSpPr>
          <p:nvPr>
            <p:ph type="title"/>
          </p:nvPr>
        </p:nvSpPr>
        <p:spPr>
          <a:xfrm>
            <a:off x="539750" y="325438"/>
            <a:ext cx="8229600" cy="584200"/>
          </a:xfrm>
        </p:spPr>
        <p:txBody>
          <a:bodyPr>
            <a:spAutoFit/>
          </a:bodyPr>
          <a:lstStyle/>
          <a:p>
            <a:r>
              <a:rPr lang="ru-RU" sz="3200">
                <a:solidFill>
                  <a:srgbClr val="003300"/>
                </a:solidFill>
                <a:latin typeface="Comic Sans MS" pitchFamily="66" charset="0"/>
              </a:rPr>
              <a:t>АКТУАЛЬНОСТЬ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Box 1"/>
          <p:cNvSpPr txBox="1">
            <a:spLocks noChangeArrowheads="1"/>
          </p:cNvSpPr>
          <p:nvPr/>
        </p:nvSpPr>
        <p:spPr bwMode="auto">
          <a:xfrm>
            <a:off x="323850" y="4175125"/>
            <a:ext cx="1841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altLang="ru-RU"/>
          </a:p>
          <a:p>
            <a:endParaRPr lang="ru-RU" altLang="ru-RU"/>
          </a:p>
          <a:p>
            <a:endParaRPr lang="ru-RU" altLang="ru-RU"/>
          </a:p>
        </p:txBody>
      </p:sp>
      <p:sp>
        <p:nvSpPr>
          <p:cNvPr id="22533" name="TextBox 2"/>
          <p:cNvSpPr txBox="1">
            <a:spLocks noChangeArrowheads="1"/>
          </p:cNvSpPr>
          <p:nvPr/>
        </p:nvSpPr>
        <p:spPr bwMode="auto">
          <a:xfrm>
            <a:off x="1979613" y="3284538"/>
            <a:ext cx="2447925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70C0"/>
                </a:solidFill>
                <a:latin typeface="Comic Sans MS" pitchFamily="66" charset="0"/>
              </a:rPr>
              <a:t>На девчонку, на мальчонку</a:t>
            </a:r>
          </a:p>
          <a:p>
            <a:r>
              <a:rPr lang="ru-RU" b="1">
                <a:solidFill>
                  <a:srgbClr val="0070C0"/>
                </a:solidFill>
                <a:latin typeface="Comic Sans MS" pitchFamily="66" charset="0"/>
              </a:rPr>
              <a:t>Мы наденем рубашонку.</a:t>
            </a:r>
          </a:p>
          <a:p>
            <a:r>
              <a:rPr lang="ru-RU" b="1">
                <a:solidFill>
                  <a:srgbClr val="0070C0"/>
                </a:solidFill>
                <a:latin typeface="Comic Sans MS" pitchFamily="66" charset="0"/>
              </a:rPr>
              <a:t>Ручка раз и ручка два,</a:t>
            </a:r>
          </a:p>
          <a:p>
            <a:r>
              <a:rPr lang="ru-RU" b="1">
                <a:solidFill>
                  <a:srgbClr val="0070C0"/>
                </a:solidFill>
                <a:latin typeface="Comic Sans MS" pitchFamily="66" charset="0"/>
              </a:rPr>
              <a:t>Надеваем рукава.</a:t>
            </a:r>
          </a:p>
          <a:p>
            <a:r>
              <a:rPr lang="ru-RU" b="1">
                <a:solidFill>
                  <a:srgbClr val="0070C0"/>
                </a:solidFill>
                <a:latin typeface="Comic Sans MS" pitchFamily="66" charset="0"/>
              </a:rPr>
              <a:t>Застегнем засте</a:t>
            </a:r>
            <a:r>
              <a:rPr lang="ru-RU" b="1">
                <a:solidFill>
                  <a:srgbClr val="0070C0"/>
                </a:solidFill>
              </a:rPr>
              <a:t>жки</a:t>
            </a:r>
          </a:p>
          <a:p>
            <a:r>
              <a:rPr lang="ru-RU" b="1">
                <a:solidFill>
                  <a:srgbClr val="0070C0"/>
                </a:solidFill>
              </a:rPr>
              <a:t>На твоей одежке.</a:t>
            </a:r>
          </a:p>
        </p:txBody>
      </p:sp>
      <p:sp>
        <p:nvSpPr>
          <p:cNvPr id="22535" name="TextBox 1"/>
          <p:cNvSpPr txBox="1">
            <a:spLocks noChangeArrowheads="1"/>
          </p:cNvSpPr>
          <p:nvPr/>
        </p:nvSpPr>
        <p:spPr bwMode="auto">
          <a:xfrm>
            <a:off x="1403350" y="404813"/>
            <a:ext cx="3600450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FF0000"/>
                </a:solidFill>
                <a:latin typeface="Comic Sans MS" pitchFamily="66" charset="0"/>
                <a:cs typeface="+mn-cs"/>
              </a:rPr>
              <a:t>Во время одевания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cs typeface="+mn-cs"/>
              </a:rPr>
              <a:t>.</a:t>
            </a:r>
          </a:p>
        </p:txBody>
      </p:sp>
      <p:sp>
        <p:nvSpPr>
          <p:cNvPr id="22536" name="TextBox 4"/>
          <p:cNvSpPr txBox="1">
            <a:spLocks noChangeArrowheads="1"/>
          </p:cNvSpPr>
          <p:nvPr/>
        </p:nvSpPr>
        <p:spPr bwMode="auto">
          <a:xfrm>
            <a:off x="5292725" y="358775"/>
            <a:ext cx="28368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B050"/>
                </a:solidFill>
              </a:rPr>
              <a:t>Во время умывания.</a:t>
            </a:r>
          </a:p>
        </p:txBody>
      </p:sp>
      <p:sp>
        <p:nvSpPr>
          <p:cNvPr id="22537" name="TextBox 5"/>
          <p:cNvSpPr txBox="1">
            <a:spLocks noChangeArrowheads="1"/>
          </p:cNvSpPr>
          <p:nvPr/>
        </p:nvSpPr>
        <p:spPr bwMode="auto">
          <a:xfrm>
            <a:off x="5233988" y="1127125"/>
            <a:ext cx="279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C000"/>
                </a:solidFill>
                <a:latin typeface="Comic Sans MS" pitchFamily="66" charset="0"/>
              </a:rPr>
              <a:t>Из колодца принесла</a:t>
            </a:r>
          </a:p>
          <a:p>
            <a:r>
              <a:rPr lang="ru-RU" b="1">
                <a:solidFill>
                  <a:srgbClr val="FFC000"/>
                </a:solidFill>
                <a:latin typeface="Comic Sans MS" pitchFamily="66" charset="0"/>
              </a:rPr>
              <a:t>    курочка водицы,</a:t>
            </a:r>
          </a:p>
          <a:p>
            <a:r>
              <a:rPr lang="ru-RU" b="1">
                <a:solidFill>
                  <a:srgbClr val="FFC000"/>
                </a:solidFill>
                <a:latin typeface="Comic Sans MS" pitchFamily="66" charset="0"/>
              </a:rPr>
              <a:t>И ребята всей гурьбой</a:t>
            </a:r>
          </a:p>
          <a:p>
            <a:r>
              <a:rPr lang="ru-RU" b="1">
                <a:solidFill>
                  <a:srgbClr val="FFC000"/>
                </a:solidFill>
                <a:latin typeface="Comic Sans MS" pitchFamily="66" charset="0"/>
              </a:rPr>
              <a:t>    побежали мыться.</a:t>
            </a:r>
          </a:p>
        </p:txBody>
      </p:sp>
      <p:pic>
        <p:nvPicPr>
          <p:cNvPr id="21513" name="Picture 4" descr="http://ladyes.dp.ua/photo/images/2013/06/26/UxEwid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6013" y="981075"/>
            <a:ext cx="2951162" cy="208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Picture 6" descr="http://mdou29kv.ucoz.ru/8o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8625" y="2492375"/>
            <a:ext cx="1871663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3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  <p:bldP spid="22535" grpId="0"/>
      <p:bldP spid="22536" grpId="0"/>
      <p:bldP spid="2253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4932363" y="1052513"/>
            <a:ext cx="3240087" cy="25860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+mn-cs"/>
              </a:rPr>
              <a:t>Утро доброе пришло,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+mn-cs"/>
              </a:rPr>
              <a:t>Утро завтрак принесло.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+mn-cs"/>
              </a:rPr>
              <a:t>На тарелке кашку.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+mn-cs"/>
              </a:rPr>
              <a:t>Ешьте кашку </a:t>
            </a:r>
            <a:r>
              <a:rPr lang="ru-RU" b="1" dirty="0" err="1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+mn-cs"/>
              </a:rPr>
              <a:t>сладеньку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+mn-cs"/>
              </a:rPr>
              <a:t>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+mn-cs"/>
              </a:rPr>
              <a:t>Вкусную, пушистую,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+mn-cs"/>
              </a:rPr>
              <a:t>Мягкую, душистую.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6">
                  <a:lumMod val="50000"/>
                </a:schemeClr>
              </a:solidFill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6">
                  <a:lumMod val="50000"/>
                </a:schemeClr>
              </a:solidFill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6">
                  <a:lumMod val="50000"/>
                </a:schemeClr>
              </a:solidFill>
              <a:cs typeface="+mn-cs"/>
            </a:endParaRPr>
          </a:p>
        </p:txBody>
      </p:sp>
      <p:sp>
        <p:nvSpPr>
          <p:cNvPr id="23556" name="TextBox 3"/>
          <p:cNvSpPr txBox="1">
            <a:spLocks noChangeArrowheads="1"/>
          </p:cNvSpPr>
          <p:nvPr/>
        </p:nvSpPr>
        <p:spPr bwMode="auto">
          <a:xfrm>
            <a:off x="5651500" y="3789363"/>
            <a:ext cx="23050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Супчик жиденький,</a:t>
            </a:r>
          </a:p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Но питательный!</a:t>
            </a:r>
          </a:p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Будешь худенький,</a:t>
            </a:r>
          </a:p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Но пузатенький.</a:t>
            </a:r>
          </a:p>
        </p:txBody>
      </p:sp>
      <p:sp>
        <p:nvSpPr>
          <p:cNvPr id="23558" name="TextBox 1"/>
          <p:cNvSpPr txBox="1">
            <a:spLocks noChangeArrowheads="1"/>
          </p:cNvSpPr>
          <p:nvPr/>
        </p:nvSpPr>
        <p:spPr bwMode="auto">
          <a:xfrm>
            <a:off x="2627313" y="404813"/>
            <a:ext cx="527843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B050"/>
                </a:solidFill>
                <a:latin typeface="Comic Sans MS" pitchFamily="66" charset="0"/>
              </a:rPr>
              <a:t>Во время приема пищи.</a:t>
            </a:r>
            <a:endParaRPr lang="ru-RU" sz="2000" b="1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908175" y="3946525"/>
            <a:ext cx="2879725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7030A0"/>
                </a:solidFill>
                <a:latin typeface="Comic Sans MS" pitchFamily="66" charset="0"/>
              </a:rPr>
              <a:t>Ложка, ложка,</a:t>
            </a:r>
          </a:p>
          <a:p>
            <a:r>
              <a:rPr lang="ru-RU" b="1">
                <a:solidFill>
                  <a:srgbClr val="7030A0"/>
                </a:solidFill>
                <a:latin typeface="Comic Sans MS" pitchFamily="66" charset="0"/>
              </a:rPr>
              <a:t>Помоги немножко.</a:t>
            </a:r>
          </a:p>
          <a:p>
            <a:r>
              <a:rPr lang="ru-RU" b="1">
                <a:solidFill>
                  <a:srgbClr val="7030A0"/>
                </a:solidFill>
                <a:latin typeface="Comic Sans MS" pitchFamily="66" charset="0"/>
              </a:rPr>
              <a:t>Кушать хочет ротик</a:t>
            </a:r>
          </a:p>
          <a:p>
            <a:r>
              <a:rPr lang="ru-RU" b="1">
                <a:solidFill>
                  <a:srgbClr val="7030A0"/>
                </a:solidFill>
                <a:latin typeface="Comic Sans MS" pitchFamily="66" charset="0"/>
              </a:rPr>
              <a:t>А еще животик.</a:t>
            </a:r>
          </a:p>
        </p:txBody>
      </p:sp>
      <p:pic>
        <p:nvPicPr>
          <p:cNvPr id="22534" name="Picture 2" descr="https://goods.kaypu.com/photo/524cd78978e5c9142f019f7c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47813" y="1196975"/>
            <a:ext cx="3240087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35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35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35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uild="allAtOnce"/>
      <p:bldP spid="23556" grpId="0" build="allAtOnce"/>
      <p:bldP spid="23558" grpId="0"/>
      <p:bldP spid="2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11663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TextBox 1"/>
          <p:cNvSpPr txBox="1">
            <a:spLocks noChangeArrowheads="1"/>
          </p:cNvSpPr>
          <p:nvPr/>
        </p:nvSpPr>
        <p:spPr bwMode="auto">
          <a:xfrm>
            <a:off x="5475288" y="2322513"/>
            <a:ext cx="309721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2060"/>
                </a:solidFill>
                <a:latin typeface="Comic Sans MS" pitchFamily="66" charset="0"/>
              </a:rPr>
              <a:t>Как тебя зовут, дружок?</a:t>
            </a:r>
          </a:p>
          <a:p>
            <a:r>
              <a:rPr lang="ru-RU" b="1">
                <a:solidFill>
                  <a:srgbClr val="002060"/>
                </a:solidFill>
                <a:latin typeface="Comic Sans MS" pitchFamily="66" charset="0"/>
              </a:rPr>
              <a:t>А меня зовут, горшок!</a:t>
            </a:r>
          </a:p>
          <a:p>
            <a:r>
              <a:rPr lang="ru-RU" b="1">
                <a:solidFill>
                  <a:srgbClr val="002060"/>
                </a:solidFill>
                <a:latin typeface="Comic Sans MS" pitchFamily="66" charset="0"/>
              </a:rPr>
              <a:t>Я спасаю всех детей</a:t>
            </a:r>
          </a:p>
          <a:p>
            <a:r>
              <a:rPr lang="ru-RU" b="1">
                <a:solidFill>
                  <a:srgbClr val="002060"/>
                </a:solidFill>
                <a:latin typeface="Comic Sans MS" pitchFamily="66" charset="0"/>
              </a:rPr>
              <a:t>От разных неприятностей</a:t>
            </a:r>
          </a:p>
          <a:p>
            <a:r>
              <a:rPr lang="ru-RU" b="1">
                <a:solidFill>
                  <a:srgbClr val="002060"/>
                </a:solidFill>
                <a:latin typeface="Comic Sans MS" pitchFamily="66" charset="0"/>
              </a:rPr>
              <a:t>Если будем мы дружить,</a:t>
            </a:r>
          </a:p>
          <a:p>
            <a:r>
              <a:rPr lang="ru-RU" b="1">
                <a:solidFill>
                  <a:srgbClr val="002060"/>
                </a:solidFill>
                <a:latin typeface="Comic Sans MS" pitchFamily="66" charset="0"/>
              </a:rPr>
              <a:t>Будешь ты сухим ходить!</a:t>
            </a:r>
          </a:p>
        </p:txBody>
      </p:sp>
      <p:sp>
        <p:nvSpPr>
          <p:cNvPr id="25607" name="TextBox 2"/>
          <p:cNvSpPr txBox="1">
            <a:spLocks noChangeArrowheads="1"/>
          </p:cNvSpPr>
          <p:nvPr/>
        </p:nvSpPr>
        <p:spPr bwMode="auto">
          <a:xfrm>
            <a:off x="5222875" y="1023938"/>
            <a:ext cx="3603625" cy="3698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cs typeface="+mn-cs"/>
              </a:rPr>
              <a:t>.</a:t>
            </a:r>
          </a:p>
        </p:txBody>
      </p:sp>
      <p:sp>
        <p:nvSpPr>
          <p:cNvPr id="25608" name="TextBox 1"/>
          <p:cNvSpPr txBox="1">
            <a:spLocks noChangeArrowheads="1"/>
          </p:cNvSpPr>
          <p:nvPr/>
        </p:nvSpPr>
        <p:spPr bwMode="auto">
          <a:xfrm>
            <a:off x="2555875" y="273050"/>
            <a:ext cx="48244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00000"/>
                </a:solidFill>
                <a:latin typeface="Comic Sans MS" pitchFamily="66" charset="0"/>
              </a:rPr>
              <a:t>Высаживание на горшок.</a:t>
            </a:r>
          </a:p>
        </p:txBody>
      </p:sp>
      <p:pic>
        <p:nvPicPr>
          <p:cNvPr id="23559" name="Picture 2" descr="https://png.pngtree.com/element_origin_min_pic/16/11/06/8f89787b7cf79df8557b1301758d44bd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51050" y="1700213"/>
            <a:ext cx="3001963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/>
      <p:bldP spid="25607" grpId="0"/>
      <p:bldP spid="2560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TextBox 1"/>
          <p:cNvSpPr txBox="1">
            <a:spLocks noChangeArrowheads="1"/>
          </p:cNvSpPr>
          <p:nvPr/>
        </p:nvSpPr>
        <p:spPr bwMode="auto">
          <a:xfrm>
            <a:off x="2268538" y="215900"/>
            <a:ext cx="2159000" cy="4619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  <a:cs typeface="+mn-cs"/>
              </a:rPr>
              <a:t>На прогулке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cs typeface="+mn-cs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8138" y="1052513"/>
            <a:ext cx="3409950" cy="3970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latin typeface="Comic Sans MS" pitchFamily="66" charset="0"/>
                <a:cs typeface="+mn-cs"/>
              </a:rPr>
              <a:t>Кисонька-</a:t>
            </a:r>
            <a:r>
              <a:rPr lang="ru-RU" b="1" dirty="0" err="1">
                <a:latin typeface="Comic Sans MS" pitchFamily="66" charset="0"/>
                <a:cs typeface="+mn-cs"/>
              </a:rPr>
              <a:t>мурысенька</a:t>
            </a:r>
            <a:r>
              <a:rPr lang="ru-RU" b="1" dirty="0">
                <a:latin typeface="Comic Sans MS" pitchFamily="66" charset="0"/>
                <a:cs typeface="+mn-cs"/>
              </a:rPr>
              <a:t/>
            </a:r>
            <a:br>
              <a:rPr lang="ru-RU" b="1" dirty="0">
                <a:latin typeface="Comic Sans MS" pitchFamily="66" charset="0"/>
                <a:cs typeface="+mn-cs"/>
              </a:rPr>
            </a:br>
            <a:r>
              <a:rPr lang="ru-RU" b="1" dirty="0">
                <a:latin typeface="Comic Sans MS" pitchFamily="66" charset="0"/>
                <a:cs typeface="+mn-cs"/>
              </a:rPr>
              <a:t>Ты Где была?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latin typeface="Comic Sans MS" pitchFamily="66" charset="0"/>
                <a:cs typeface="+mn-cs"/>
              </a:rPr>
              <a:t>На мельнице.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Comic Sans MS" pitchFamily="66" charset="0"/>
                <a:cs typeface="+mn-cs"/>
              </a:rPr>
              <a:t>-Кисонька-</a:t>
            </a:r>
            <a:r>
              <a:rPr lang="ru-RU" b="1" dirty="0" err="1">
                <a:latin typeface="Comic Sans MS" pitchFamily="66" charset="0"/>
                <a:cs typeface="+mn-cs"/>
              </a:rPr>
              <a:t>мурысенька</a:t>
            </a:r>
            <a:r>
              <a:rPr lang="ru-RU" b="1" dirty="0">
                <a:latin typeface="Comic Sans MS" pitchFamily="66" charset="0"/>
                <a:cs typeface="+mn-cs"/>
              </a:rPr>
              <a:t>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Comic Sans MS" pitchFamily="66" charset="0"/>
                <a:cs typeface="+mn-cs"/>
              </a:rPr>
              <a:t>Что там делала?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latin typeface="Comic Sans MS" pitchFamily="66" charset="0"/>
                <a:cs typeface="+mn-cs"/>
              </a:rPr>
              <a:t>Муку молола.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latin typeface="Comic Sans MS" pitchFamily="66" charset="0"/>
                <a:cs typeface="+mn-cs"/>
              </a:rPr>
              <a:t>Кисонька-</a:t>
            </a:r>
            <a:r>
              <a:rPr lang="ru-RU" b="1" dirty="0" err="1">
                <a:latin typeface="Comic Sans MS" pitchFamily="66" charset="0"/>
                <a:cs typeface="+mn-cs"/>
              </a:rPr>
              <a:t>мурысенька</a:t>
            </a:r>
            <a:r>
              <a:rPr lang="ru-RU" b="1" dirty="0">
                <a:latin typeface="Comic Sans MS" pitchFamily="66" charset="0"/>
                <a:cs typeface="+mn-cs"/>
              </a:rPr>
              <a:t>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Comic Sans MS" pitchFamily="66" charset="0"/>
                <a:cs typeface="+mn-cs"/>
              </a:rPr>
              <a:t>Что из муки пекла?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latin typeface="Comic Sans MS" pitchFamily="66" charset="0"/>
                <a:cs typeface="+mn-cs"/>
              </a:rPr>
              <a:t>Прянички.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latin typeface="Comic Sans MS" pitchFamily="66" charset="0"/>
                <a:cs typeface="+mn-cs"/>
              </a:rPr>
              <a:t>Кисонька-</a:t>
            </a:r>
            <a:r>
              <a:rPr lang="ru-RU" b="1" dirty="0" err="1">
                <a:latin typeface="Comic Sans MS" pitchFamily="66" charset="0"/>
                <a:cs typeface="+mn-cs"/>
              </a:rPr>
              <a:t>мурысенька</a:t>
            </a:r>
            <a:r>
              <a:rPr lang="ru-RU" b="1" dirty="0">
                <a:latin typeface="Comic Sans MS" pitchFamily="66" charset="0"/>
                <a:cs typeface="+mn-cs"/>
              </a:rPr>
              <a:t>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Comic Sans MS" pitchFamily="66" charset="0"/>
                <a:cs typeface="+mn-cs"/>
              </a:rPr>
              <a:t>С кем прянички ела?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latin typeface="Comic Sans MS" pitchFamily="66" charset="0"/>
                <a:cs typeface="+mn-cs"/>
              </a:rPr>
              <a:t>Одна.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latin typeface="Comic Sans MS" pitchFamily="66" charset="0"/>
                <a:cs typeface="+mn-cs"/>
              </a:rPr>
              <a:t>Не ешь одна! Не ешь одна!</a:t>
            </a:r>
          </a:p>
        </p:txBody>
      </p:sp>
      <p:sp>
        <p:nvSpPr>
          <p:cNvPr id="30728" name="TextBox 3"/>
          <p:cNvSpPr txBox="1">
            <a:spLocks noChangeArrowheads="1"/>
          </p:cNvSpPr>
          <p:nvPr/>
        </p:nvSpPr>
        <p:spPr bwMode="auto">
          <a:xfrm>
            <a:off x="5130800" y="163513"/>
            <a:ext cx="3360738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Comic Sans MS" pitchFamily="66" charset="0"/>
              </a:rPr>
              <a:t>Иван, Иван, вырывай бурьян,</a:t>
            </a:r>
          </a:p>
          <a:p>
            <a:r>
              <a:rPr lang="ru-RU">
                <a:solidFill>
                  <a:srgbClr val="FF0000"/>
                </a:solidFill>
                <a:latin typeface="Comic Sans MS" pitchFamily="66" charset="0"/>
              </a:rPr>
              <a:t>Чтоб росла репка,</a:t>
            </a:r>
          </a:p>
          <a:p>
            <a:r>
              <a:rPr lang="ru-RU">
                <a:solidFill>
                  <a:srgbClr val="FF0000"/>
                </a:solidFill>
                <a:latin typeface="Comic Sans MS" pitchFamily="66" charset="0"/>
              </a:rPr>
              <a:t>Сладкая да крепкая,</a:t>
            </a:r>
          </a:p>
          <a:p>
            <a:r>
              <a:rPr lang="ru-RU">
                <a:solidFill>
                  <a:srgbClr val="FF0000"/>
                </a:solidFill>
                <a:latin typeface="Comic Sans MS" pitchFamily="66" charset="0"/>
              </a:rPr>
              <a:t>Чтобы вырос огурец</a:t>
            </a:r>
          </a:p>
          <a:p>
            <a:r>
              <a:rPr lang="ru-RU">
                <a:solidFill>
                  <a:srgbClr val="FF0000"/>
                </a:solidFill>
                <a:latin typeface="Comic Sans MS" pitchFamily="66" charset="0"/>
              </a:rPr>
              <a:t>Длинноусый молодец.</a:t>
            </a:r>
          </a:p>
        </p:txBody>
      </p:sp>
      <p:sp>
        <p:nvSpPr>
          <p:cNvPr id="30729" name="TextBox 1"/>
          <p:cNvSpPr txBox="1">
            <a:spLocks noChangeArrowheads="1"/>
          </p:cNvSpPr>
          <p:nvPr/>
        </p:nvSpPr>
        <p:spPr bwMode="auto">
          <a:xfrm>
            <a:off x="5857875" y="4929188"/>
            <a:ext cx="1957388" cy="14779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  <a:latin typeface="Comic Sans MS" pitchFamily="66" charset="0"/>
                <a:cs typeface="+mn-cs"/>
              </a:rPr>
              <a:t>Лейка, лейка!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  <a:latin typeface="Comic Sans MS" pitchFamily="66" charset="0"/>
                <a:cs typeface="+mn-cs"/>
              </a:rPr>
              <a:t>      Лей, лей!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  <a:latin typeface="Comic Sans MS" pitchFamily="66" charset="0"/>
                <a:cs typeface="+mn-cs"/>
              </a:rPr>
              <a:t>Грядка, грядка!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  <a:latin typeface="Comic Sans MS" pitchFamily="66" charset="0"/>
                <a:cs typeface="+mn-cs"/>
              </a:rPr>
              <a:t>      Пей, пей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cs typeface="+mn-cs"/>
              </a:rPr>
              <a:t>!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6">
                  <a:lumMod val="50000"/>
                </a:schemeClr>
              </a:solidFill>
              <a:cs typeface="+mn-cs"/>
            </a:endParaRPr>
          </a:p>
        </p:txBody>
      </p:sp>
      <p:pic>
        <p:nvPicPr>
          <p:cNvPr id="24584" name="Picture 2" descr="https://avatars.mds.yandex.net/get-pdb/70729/80ec1cf4-a680-48e1-8b57-37262f06e3c2/s120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1638" y="2205038"/>
            <a:ext cx="3816350" cy="272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6" grpId="0"/>
      <p:bldP spid="3" grpId="0"/>
      <p:bldP spid="30728" grpId="0"/>
      <p:bldP spid="3072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4" descr="C:\Users\nngad\Desktop\bbcb cxb cvb\DSCF24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95513" y="3429000"/>
            <a:ext cx="1728787" cy="2305050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26630" name="TextBox 1"/>
          <p:cNvSpPr txBox="1">
            <a:spLocks noChangeArrowheads="1"/>
          </p:cNvSpPr>
          <p:nvPr/>
        </p:nvSpPr>
        <p:spPr bwMode="auto">
          <a:xfrm>
            <a:off x="1835150" y="476250"/>
            <a:ext cx="51244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/>
              <a:t>Потешки для развития мелкой моторики.</a:t>
            </a:r>
          </a:p>
        </p:txBody>
      </p:sp>
      <p:sp>
        <p:nvSpPr>
          <p:cNvPr id="26631" name="TextBox 2"/>
          <p:cNvSpPr txBox="1">
            <a:spLocks noChangeArrowheads="1"/>
          </p:cNvSpPr>
          <p:nvPr/>
        </p:nvSpPr>
        <p:spPr bwMode="auto">
          <a:xfrm>
            <a:off x="1403350" y="1195388"/>
            <a:ext cx="3744913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B0F0"/>
                </a:solidFill>
                <a:latin typeface="Comic Sans MS" pitchFamily="66" charset="0"/>
              </a:rPr>
              <a:t>Этот пальчик – дедушка,</a:t>
            </a:r>
          </a:p>
          <a:p>
            <a:r>
              <a:rPr lang="ru-RU" b="1">
                <a:solidFill>
                  <a:srgbClr val="00B0F0"/>
                </a:solidFill>
                <a:latin typeface="Comic Sans MS" pitchFamily="66" charset="0"/>
              </a:rPr>
              <a:t>Этот пальчик –бабушка,</a:t>
            </a:r>
          </a:p>
          <a:p>
            <a:r>
              <a:rPr lang="ru-RU" b="1">
                <a:solidFill>
                  <a:srgbClr val="00B0F0"/>
                </a:solidFill>
                <a:latin typeface="Comic Sans MS" pitchFamily="66" charset="0"/>
              </a:rPr>
              <a:t>Этот пальчик – папочка,</a:t>
            </a:r>
          </a:p>
          <a:p>
            <a:r>
              <a:rPr lang="ru-RU" b="1">
                <a:solidFill>
                  <a:srgbClr val="00B0F0"/>
                </a:solidFill>
                <a:latin typeface="Comic Sans MS" pitchFamily="66" charset="0"/>
              </a:rPr>
              <a:t>Этот пальчик – мамочка,</a:t>
            </a:r>
          </a:p>
          <a:p>
            <a:r>
              <a:rPr lang="ru-RU" b="1">
                <a:solidFill>
                  <a:srgbClr val="00B0F0"/>
                </a:solidFill>
                <a:latin typeface="Comic Sans MS" pitchFamily="66" charset="0"/>
              </a:rPr>
              <a:t>Этот пальчик – я,</a:t>
            </a:r>
          </a:p>
          <a:p>
            <a:r>
              <a:rPr lang="ru-RU" b="1">
                <a:solidFill>
                  <a:srgbClr val="00B0F0"/>
                </a:solidFill>
                <a:latin typeface="Comic Sans MS" pitchFamily="66" charset="0"/>
              </a:rPr>
              <a:t>Вот и вся моя семья!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14813" y="3286125"/>
            <a:ext cx="4318000" cy="2586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7030A0"/>
                </a:solidFill>
                <a:latin typeface="Comic Sans MS" pitchFamily="66" charset="0"/>
                <a:cs typeface="+mn-cs"/>
              </a:rPr>
              <a:t>Ванька-встанька,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7030A0"/>
                </a:solidFill>
                <a:latin typeface="Comic Sans MS" pitchFamily="66" charset="0"/>
                <a:cs typeface="+mn-cs"/>
              </a:rPr>
              <a:t>Ванька-встанька,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7030A0"/>
                </a:solidFill>
                <a:latin typeface="Comic Sans MS" pitchFamily="66" charset="0"/>
                <a:cs typeface="+mn-cs"/>
              </a:rPr>
              <a:t>(спрятать большой палец в кулак.)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7030A0"/>
                </a:solidFill>
                <a:latin typeface="Comic Sans MS" pitchFamily="66" charset="0"/>
                <a:cs typeface="+mn-cs"/>
              </a:rPr>
              <a:t>Просыпайся, улыбайся.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7030A0"/>
                </a:solidFill>
                <a:latin typeface="Comic Sans MS" pitchFamily="66" charset="0"/>
                <a:cs typeface="+mn-cs"/>
              </a:rPr>
              <a:t>(постучать по кулачку пальчиком.)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7030A0"/>
                </a:solidFill>
                <a:latin typeface="Comic Sans MS" pitchFamily="66" charset="0"/>
                <a:cs typeface="+mn-cs"/>
              </a:rPr>
              <a:t>Тук-тук, тук-тук.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7030A0"/>
                </a:solidFill>
                <a:latin typeface="Comic Sans MS" pitchFamily="66" charset="0"/>
                <a:cs typeface="+mn-cs"/>
              </a:rPr>
              <a:t>Ванька-встанька тут как тут!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7030A0"/>
                </a:solidFill>
                <a:latin typeface="Comic Sans MS" pitchFamily="66" charset="0"/>
                <a:cs typeface="+mn-cs"/>
              </a:rPr>
              <a:t>(большой палец выскакивает из кулачка.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)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/>
      <p:bldP spid="26631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C:\Users\nngad\Desktop\bbcb cxb cvb\DSCF238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1013" y="377825"/>
            <a:ext cx="2195512" cy="3130550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27653" name="Picture 5" descr="C:\Users\nngad\Desktop\bbcb cxb cvb\DSCF240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80063" y="2205038"/>
            <a:ext cx="3276600" cy="2349500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27654" name="TextBox 1"/>
          <p:cNvSpPr txBox="1">
            <a:spLocks noChangeArrowheads="1"/>
          </p:cNvSpPr>
          <p:nvPr/>
        </p:nvSpPr>
        <p:spPr bwMode="auto">
          <a:xfrm>
            <a:off x="2954338" y="377825"/>
            <a:ext cx="201771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Сорока-ворона</a:t>
            </a:r>
          </a:p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Кашу варила.</a:t>
            </a:r>
          </a:p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Кашу варила</a:t>
            </a:r>
          </a:p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Деток кормила.</a:t>
            </a:r>
          </a:p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Этому дала,</a:t>
            </a:r>
          </a:p>
          <a:p>
            <a:r>
              <a:rPr lang="ru-RU" b="1">
                <a:solidFill>
                  <a:srgbClr val="FF0000"/>
                </a:solidFill>
                <a:latin typeface="Comic Sans MS" pitchFamily="66" charset="0"/>
              </a:rPr>
              <a:t>Этому дала,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75300" y="84138"/>
            <a:ext cx="2655888" cy="203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Comic Sans MS" pitchFamily="66" charset="0"/>
                <a:cs typeface="+mn-cs"/>
              </a:rPr>
              <a:t>Этому дала,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Comic Sans MS" pitchFamily="66" charset="0"/>
                <a:cs typeface="+mn-cs"/>
              </a:rPr>
              <a:t>Этому дала,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  <a:latin typeface="Comic Sans MS" pitchFamily="66" charset="0"/>
                <a:cs typeface="+mn-cs"/>
              </a:rPr>
              <a:t>А этому не дала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solidFill>
                  <a:srgbClr val="FF0000"/>
                </a:solidFill>
                <a:latin typeface="Comic Sans MS" pitchFamily="66" charset="0"/>
                <a:cs typeface="+mn-cs"/>
              </a:rPr>
              <a:t>Ты дров не рубил,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solidFill>
                  <a:srgbClr val="FF0000"/>
                </a:solidFill>
                <a:latin typeface="Comic Sans MS" pitchFamily="66" charset="0"/>
                <a:cs typeface="+mn-cs"/>
              </a:rPr>
              <a:t>Воды не носил,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b="1" dirty="0">
                <a:solidFill>
                  <a:srgbClr val="FF0000"/>
                </a:solidFill>
                <a:latin typeface="Comic Sans MS" pitchFamily="66" charset="0"/>
                <a:cs typeface="+mn-cs"/>
              </a:rPr>
              <a:t>Кашу не варил!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3860800"/>
            <a:ext cx="6342063" cy="2586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Совокупность движения тела, мелкой моторики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рук и органов речи способствует снятию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напряжения, учит соблюдению речевых пауз,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помогает избавиться от монотонности речи,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нормализует ее темп и формирует  правильное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произношение. Заучивание </a:t>
            </a:r>
            <a:r>
              <a:rPr lang="ru-RU" sz="1600" b="1" dirty="0" err="1">
                <a:latin typeface="+mn-lt"/>
                <a:cs typeface="+mn-cs"/>
              </a:rPr>
              <a:t>потешек</a:t>
            </a:r>
            <a:r>
              <a:rPr lang="ru-RU" sz="1600" b="1" dirty="0">
                <a:latin typeface="+mn-lt"/>
                <a:cs typeface="+mn-cs"/>
              </a:rPr>
              <a:t> с участием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рук и пальцев приводит к тому, что ребенок лучше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latin typeface="+mn-lt"/>
                <a:cs typeface="+mn-cs"/>
              </a:rPr>
              <a:t>запоминает, развивается воображение </a:t>
            </a:r>
            <a:r>
              <a:rPr lang="ru-RU" sz="1600" b="1" dirty="0">
                <a:latin typeface="+mn-lt"/>
                <a:cs typeface="+mn-cs"/>
              </a:rPr>
              <a:t>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latin typeface="+mn-lt"/>
                <a:cs typeface="+mn-cs"/>
              </a:rPr>
              <a:t>активизируется  мыслительная деятельность малыша.</a:t>
            </a:r>
            <a:endParaRPr lang="ru-RU" b="1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6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/>
      <p:bldP spid="3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 descr="C:\Users\nngad\Desktop\bbcb cxb cvb\DSCF241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2275" y="250825"/>
            <a:ext cx="3330575" cy="2498725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29701" name="Picture 5" descr="C:\Users\nngad\Desktop\bbcb cxb cvb\DSCF241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87938" y="3429000"/>
            <a:ext cx="3349625" cy="2513013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29702" name="TextBox 1"/>
          <p:cNvSpPr txBox="1">
            <a:spLocks noChangeArrowheads="1"/>
          </p:cNvSpPr>
          <p:nvPr/>
        </p:nvSpPr>
        <p:spPr bwMode="auto">
          <a:xfrm>
            <a:off x="5072063" y="1500188"/>
            <a:ext cx="338772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B050"/>
                </a:solidFill>
                <a:latin typeface="Comic Sans MS" pitchFamily="66" charset="0"/>
              </a:rPr>
              <a:t>Наши уточки с утра –</a:t>
            </a:r>
          </a:p>
          <a:p>
            <a:r>
              <a:rPr lang="ru-RU" b="1">
                <a:solidFill>
                  <a:srgbClr val="00B050"/>
                </a:solidFill>
                <a:latin typeface="Comic Sans MS" pitchFamily="66" charset="0"/>
              </a:rPr>
              <a:t>Кря-кря-кря! Кря-кря-кря!</a:t>
            </a:r>
          </a:p>
          <a:p>
            <a:r>
              <a:rPr lang="ru-RU" b="1">
                <a:solidFill>
                  <a:srgbClr val="00B050"/>
                </a:solidFill>
                <a:latin typeface="Comic Sans MS" pitchFamily="66" charset="0"/>
              </a:rPr>
              <a:t>Наши гуси у пруда – </a:t>
            </a:r>
          </a:p>
          <a:p>
            <a:r>
              <a:rPr lang="ru-RU" b="1">
                <a:solidFill>
                  <a:srgbClr val="00B050"/>
                </a:solidFill>
                <a:latin typeface="Comic Sans MS" pitchFamily="66" charset="0"/>
              </a:rPr>
              <a:t>Га-га-га! Га-га-га!</a:t>
            </a:r>
          </a:p>
          <a:p>
            <a:r>
              <a:rPr lang="ru-RU" b="1">
                <a:solidFill>
                  <a:srgbClr val="00B050"/>
                </a:solidFill>
                <a:latin typeface="Comic Sans MS" pitchFamily="66" charset="0"/>
              </a:rPr>
              <a:t>А индюк среди двора – </a:t>
            </a:r>
          </a:p>
          <a:p>
            <a:r>
              <a:rPr lang="ru-RU" b="1">
                <a:solidFill>
                  <a:srgbClr val="00B050"/>
                </a:solidFill>
                <a:latin typeface="Comic Sans MS" pitchFamily="66" charset="0"/>
              </a:rPr>
              <a:t>Бал-бал-бал! Бал-бал-бал!</a:t>
            </a:r>
          </a:p>
        </p:txBody>
      </p:sp>
      <p:sp>
        <p:nvSpPr>
          <p:cNvPr id="29703" name="TextBox 2"/>
          <p:cNvSpPr txBox="1">
            <a:spLocks noChangeArrowheads="1"/>
          </p:cNvSpPr>
          <p:nvPr/>
        </p:nvSpPr>
        <p:spPr bwMode="auto">
          <a:xfrm>
            <a:off x="941388" y="3633788"/>
            <a:ext cx="33210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2060"/>
                </a:solidFill>
                <a:latin typeface="Comic Sans MS" pitchFamily="66" charset="0"/>
              </a:rPr>
              <a:t>Ранним рано по утру</a:t>
            </a:r>
          </a:p>
          <a:p>
            <a:r>
              <a:rPr lang="ru-RU" b="1">
                <a:solidFill>
                  <a:srgbClr val="002060"/>
                </a:solidFill>
                <a:latin typeface="Comic Sans MS" pitchFamily="66" charset="0"/>
              </a:rPr>
              <a:t>Пастушок: «Ту-ру-ру-ру!»</a:t>
            </a:r>
          </a:p>
          <a:p>
            <a:r>
              <a:rPr lang="ru-RU" b="1">
                <a:solidFill>
                  <a:srgbClr val="002060"/>
                </a:solidFill>
                <a:latin typeface="Comic Sans MS" pitchFamily="66" charset="0"/>
              </a:rPr>
              <a:t>А коровки в лад ему</a:t>
            </a:r>
          </a:p>
          <a:p>
            <a:r>
              <a:rPr lang="ru-RU" b="1">
                <a:solidFill>
                  <a:srgbClr val="002060"/>
                </a:solidFill>
                <a:latin typeface="Comic Sans MS" pitchFamily="66" charset="0"/>
              </a:rPr>
              <a:t>Затянули: «Му-му-му!»</a:t>
            </a:r>
          </a:p>
          <a:p>
            <a:r>
              <a:rPr lang="ru-RU" b="1">
                <a:solidFill>
                  <a:srgbClr val="002060"/>
                </a:solidFill>
                <a:latin typeface="Comic Sans MS" pitchFamily="66" charset="0"/>
              </a:rPr>
              <a:t>Ты, буренушка, ступай,</a:t>
            </a:r>
          </a:p>
          <a:p>
            <a:r>
              <a:rPr lang="ru-RU" b="1">
                <a:solidFill>
                  <a:srgbClr val="002060"/>
                </a:solidFill>
                <a:latin typeface="Comic Sans MS" pitchFamily="66" charset="0"/>
              </a:rPr>
              <a:t>В чистом поле погуляй.</a:t>
            </a:r>
          </a:p>
          <a:p>
            <a:r>
              <a:rPr lang="ru-RU" b="1">
                <a:solidFill>
                  <a:srgbClr val="002060"/>
                </a:solidFill>
                <a:latin typeface="Comic Sans MS" pitchFamily="66" charset="0"/>
              </a:rPr>
              <a:t>А вернешься вечерком,</a:t>
            </a:r>
          </a:p>
          <a:p>
            <a:r>
              <a:rPr lang="ru-RU" b="1">
                <a:solidFill>
                  <a:srgbClr val="002060"/>
                </a:solidFill>
                <a:latin typeface="Comic Sans MS" pitchFamily="66" charset="0"/>
              </a:rPr>
              <a:t>Нас напоишь молочком!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143375" y="428625"/>
            <a:ext cx="48736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entury Gothic" pitchFamily="34" charset="0"/>
              </a:rPr>
              <a:t>В потешках малыши улавливают </a:t>
            </a:r>
          </a:p>
          <a:p>
            <a:r>
              <a:rPr lang="ru-RU" b="1">
                <a:latin typeface="Century Gothic" pitchFamily="34" charset="0"/>
              </a:rPr>
              <a:t>доброе гуманное отношение ко всему </a:t>
            </a:r>
          </a:p>
          <a:p>
            <a:r>
              <a:rPr lang="ru-RU" b="1">
                <a:latin typeface="Century Gothic" pitchFamily="34" charset="0"/>
              </a:rPr>
              <a:t>живому.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/>
      <p:bldP spid="29703" grpId="0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3" descr="55c68d263e4b42ad36f2acfcb077c6b0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19700" y="4352925"/>
            <a:ext cx="4071938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TextBox 1"/>
          <p:cNvSpPr txBox="1">
            <a:spLocks noChangeArrowheads="1"/>
          </p:cNvSpPr>
          <p:nvPr/>
        </p:nvSpPr>
        <p:spPr bwMode="auto">
          <a:xfrm>
            <a:off x="371475" y="357188"/>
            <a:ext cx="8353425" cy="45243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rgbClr val="FF0000"/>
                </a:solidFill>
                <a:cs typeface="+mn-cs"/>
              </a:rPr>
              <a:t>Выводы: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accent6">
                    <a:lumMod val="50000"/>
                  </a:schemeClr>
                </a:solidFill>
                <a:cs typeface="+mn-cs"/>
              </a:rPr>
              <a:t> </a:t>
            </a:r>
          </a:p>
          <a:p>
            <a:pPr marL="514350" indent="-51435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>
                <a:cs typeface="+mn-cs"/>
              </a:rPr>
              <a:t>Речь детей становится внятной, понятной;</a:t>
            </a:r>
          </a:p>
          <a:p>
            <a:pPr marL="514350" indent="-51435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>
                <a:cs typeface="+mn-cs"/>
              </a:rPr>
              <a:t>Дети</a:t>
            </a:r>
            <a:r>
              <a:rPr lang="en-US" sz="2800" dirty="0">
                <a:cs typeface="+mn-cs"/>
              </a:rPr>
              <a:t> </a:t>
            </a:r>
            <a:r>
              <a:rPr lang="ru-RU" sz="2800" dirty="0">
                <a:cs typeface="+mn-cs"/>
              </a:rPr>
              <a:t>могут</a:t>
            </a:r>
            <a:r>
              <a:rPr lang="en-US" sz="2800" dirty="0">
                <a:cs typeface="+mn-cs"/>
              </a:rPr>
              <a:t> </a:t>
            </a:r>
            <a:r>
              <a:rPr lang="ru-RU" sz="2800" dirty="0">
                <a:cs typeface="+mn-cs"/>
              </a:rPr>
              <a:t>составлять</a:t>
            </a:r>
            <a:r>
              <a:rPr lang="en-US" sz="2800" dirty="0">
                <a:cs typeface="+mn-cs"/>
              </a:rPr>
              <a:t> </a:t>
            </a:r>
            <a:r>
              <a:rPr lang="ru-RU" sz="2800" dirty="0">
                <a:cs typeface="+mn-cs"/>
              </a:rPr>
              <a:t>несложные</a:t>
            </a:r>
            <a:r>
              <a:rPr lang="en-US" sz="2800" dirty="0">
                <a:cs typeface="+mn-cs"/>
              </a:rPr>
              <a:t> </a:t>
            </a:r>
            <a:r>
              <a:rPr lang="ru-RU" sz="2800" dirty="0">
                <a:cs typeface="+mn-cs"/>
              </a:rPr>
              <a:t>предложения,</a:t>
            </a:r>
            <a:r>
              <a:rPr lang="en-US" sz="2800" dirty="0">
                <a:cs typeface="+mn-cs"/>
              </a:rPr>
              <a:t> </a:t>
            </a:r>
            <a:r>
              <a:rPr lang="ru-RU" sz="2800" dirty="0">
                <a:cs typeface="+mn-cs"/>
              </a:rPr>
              <a:t>заучивать короткие песенки, потешки;</a:t>
            </a:r>
          </a:p>
          <a:p>
            <a:pPr marL="514350" indent="-51435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>
                <a:cs typeface="+mn-cs"/>
              </a:rPr>
              <a:t>Обогащается словарь детей;</a:t>
            </a:r>
          </a:p>
          <a:p>
            <a:pPr marL="514350" indent="-51435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dirty="0">
                <a:cs typeface="+mn-cs"/>
              </a:rPr>
              <a:t>Развивается артикуляционный аппарат, фонематический слух.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chemeClr val="accent6">
                  <a:lumMod val="50000"/>
                </a:schemeClr>
              </a:solidFill>
              <a:cs typeface="+mn-cs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9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9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9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09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lifeo.ru/wp-content/uploads/kartinka-spasibo-za-vnimanie-dlya-prezentacii-3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85938" y="928688"/>
            <a:ext cx="6192837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14313" y="642938"/>
            <a:ext cx="8572500" cy="4857750"/>
          </a:xfrm>
        </p:spPr>
        <p:txBody>
          <a:bodyPr rtlCol="0">
            <a:noAutofit/>
          </a:bodyPr>
          <a:lstStyle/>
          <a:p>
            <a:pPr indent="457200" fontAlgn="auto"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Фольклор – 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от англ. </a:t>
            </a:r>
            <a:r>
              <a:rPr lang="en-US" sz="2400" i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Folk-lore</a:t>
            </a:r>
            <a:r>
              <a:rPr lang="ru-RU" sz="2400" i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– «народная мудрость» –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народное творчество, чаще всего устное. Художественная, коллективная, творческая деятельность народа, отражающая его жизнь, воззрения, идеалы, принципы; создаваемые народом и бытующие в народных массах поэзия, народная музыка,</a:t>
            </a:r>
            <a:br>
              <a:rPr lang="ru-RU" sz="2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 театр, танец, архитектура, </a:t>
            </a:r>
            <a:br>
              <a:rPr lang="ru-RU" sz="2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изобразительное и декоративно- </a:t>
            </a:r>
            <a:br>
              <a:rPr lang="ru-RU" sz="2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прикладное искусство.</a:t>
            </a:r>
          </a:p>
        </p:txBody>
      </p:sp>
      <p:pic>
        <p:nvPicPr>
          <p:cNvPr id="3" name="Рисунок 2" descr="99326403_73993389_f_4aa97b21345b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804248" y="4244448"/>
            <a:ext cx="2339752" cy="26135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1116013" y="-171450"/>
            <a:ext cx="7883525" cy="20605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>
                <a:solidFill>
                  <a:srgbClr val="003300"/>
                </a:solidFill>
                <a:latin typeface="Comic Sans MS" pitchFamily="66" charset="0"/>
              </a:rPr>
              <a:t/>
            </a:r>
            <a:br>
              <a:rPr lang="ru-RU" sz="2000" dirty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2000" dirty="0">
                <a:solidFill>
                  <a:srgbClr val="003300"/>
                </a:solidFill>
                <a:latin typeface="Comic Sans MS" pitchFamily="66" charset="0"/>
              </a:rPr>
              <a:t/>
            </a:r>
            <a:br>
              <a:rPr lang="ru-RU" sz="2000" dirty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2000" dirty="0">
                <a:solidFill>
                  <a:srgbClr val="003300"/>
                </a:solidFill>
                <a:latin typeface="Comic Sans MS" pitchFamily="66" charset="0"/>
              </a:rPr>
              <a:t/>
            </a:r>
            <a:br>
              <a:rPr lang="ru-RU" sz="2000" dirty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2000" dirty="0">
                <a:solidFill>
                  <a:srgbClr val="003300"/>
                </a:solidFill>
                <a:latin typeface="Comic Sans MS" pitchFamily="66" charset="0"/>
              </a:rPr>
              <a:t/>
            </a:r>
            <a:br>
              <a:rPr lang="ru-RU" sz="2000" dirty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2000" dirty="0">
                <a:solidFill>
                  <a:srgbClr val="003300"/>
                </a:solidFill>
                <a:latin typeface="Comic Sans MS" pitchFamily="66" charset="0"/>
              </a:rPr>
              <a:t>И</a:t>
            </a:r>
            <a:r>
              <a:rPr lang="ru-RU" sz="2000" b="1" dirty="0">
                <a:solidFill>
                  <a:srgbClr val="003300"/>
                </a:solidFill>
                <a:latin typeface="Comic Sans MS" pitchFamily="66" charset="0"/>
              </a:rPr>
              <a:t>сследования психологов и практиков показывают что:</a:t>
            </a:r>
            <a:r>
              <a:rPr lang="ru-RU" sz="2000" dirty="0">
                <a:solidFill>
                  <a:srgbClr val="003300"/>
                </a:solidFill>
                <a:latin typeface="Comic Sans MS" pitchFamily="66" charset="0"/>
              </a:rPr>
              <a:t/>
            </a:r>
            <a:br>
              <a:rPr lang="ru-RU" sz="2000" dirty="0">
                <a:solidFill>
                  <a:srgbClr val="003300"/>
                </a:solidFill>
                <a:latin typeface="Comic Sans MS" pitchFamily="66" charset="0"/>
              </a:rPr>
            </a:br>
            <a:r>
              <a:rPr lang="ru-RU" sz="2000" dirty="0">
                <a:solidFill>
                  <a:srgbClr val="003300"/>
                </a:solidFill>
                <a:latin typeface="Comic Sans MS" pitchFamily="66" charset="0"/>
              </a:rPr>
              <a:t>устное народное творчество (народные  песенки,  </a:t>
            </a:r>
            <a:r>
              <a:rPr lang="ru-RU" sz="2000" dirty="0" err="1">
                <a:solidFill>
                  <a:srgbClr val="003300"/>
                </a:solidFill>
                <a:latin typeface="Comic Sans MS" pitchFamily="66" charset="0"/>
              </a:rPr>
              <a:t>потешки</a:t>
            </a:r>
            <a:r>
              <a:rPr lang="ru-RU" sz="2000" dirty="0">
                <a:solidFill>
                  <a:srgbClr val="003300"/>
                </a:solidFill>
                <a:latin typeface="Comic Sans MS" pitchFamily="66" charset="0"/>
              </a:rPr>
              <a:t>,  </a:t>
            </a:r>
            <a:r>
              <a:rPr lang="ru-RU" sz="2000" dirty="0" err="1">
                <a:solidFill>
                  <a:srgbClr val="003300"/>
                </a:solidFill>
                <a:latin typeface="Comic Sans MS" pitchFamily="66" charset="0"/>
              </a:rPr>
              <a:t>пестушки</a:t>
            </a:r>
            <a:r>
              <a:rPr lang="ru-RU" sz="2000" dirty="0">
                <a:solidFill>
                  <a:srgbClr val="003300"/>
                </a:solidFill>
                <a:latin typeface="Comic Sans MS" pitchFamily="66" charset="0"/>
              </a:rPr>
              <a:t>)  представляют   собой прекрасный речевой материал,  который  можно  использовать, как в непосредственно-образовательной деятельности, так и в совместной деятельности   детей  младшего возраста.  </a:t>
            </a:r>
            <a:r>
              <a:rPr lang="en-US" sz="2000" dirty="0">
                <a:solidFill>
                  <a:srgbClr val="003300"/>
                </a:solidFill>
                <a:latin typeface="Comic Sans MS" pitchFamily="66" charset="0"/>
              </a:rPr>
              <a:t/>
            </a:r>
            <a:br>
              <a:rPr lang="en-US" sz="2000" dirty="0">
                <a:solidFill>
                  <a:srgbClr val="003300"/>
                </a:solidFill>
                <a:latin typeface="Comic Sans MS" pitchFamily="66" charset="0"/>
              </a:rPr>
            </a:br>
            <a:endParaRPr lang="ru-RU" sz="2000" dirty="0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1042988" y="2276475"/>
            <a:ext cx="77771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003300"/>
                </a:solidFill>
                <a:latin typeface="Comic Sans MS" pitchFamily="66" charset="0"/>
              </a:rPr>
              <a:t>С их помощью можно развивать:</a:t>
            </a:r>
            <a:r>
              <a:rPr lang="ru-RU">
                <a:latin typeface="Century Gothic" pitchFamily="34" charset="0"/>
              </a:rPr>
              <a:t> 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0825" y="4149725"/>
            <a:ext cx="1800225" cy="185737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000" dirty="0">
              <a:solidFill>
                <a:srgbClr val="1111F3"/>
              </a:solidFill>
              <a:latin typeface="Comic Sans MS" pitchFamily="66" charset="0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err="1">
                <a:solidFill>
                  <a:srgbClr val="1111F3"/>
                </a:solidFill>
                <a:latin typeface="Comic Sans MS" pitchFamily="66" charset="0"/>
              </a:rPr>
              <a:t>Фонемати-ческий</a:t>
            </a:r>
            <a:r>
              <a:rPr lang="ru-RU" sz="2000" dirty="0">
                <a:solidFill>
                  <a:srgbClr val="1111F3"/>
                </a:solidFill>
                <a:latin typeface="Comic Sans MS" pitchFamily="66" charset="0"/>
              </a:rPr>
              <a:t> слух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000" dirty="0">
              <a:solidFill>
                <a:srgbClr val="FFFFFF"/>
              </a:solidFill>
              <a:latin typeface="Comic Sans MS" pitchFamily="66" charset="0"/>
            </a:endParaRPr>
          </a:p>
        </p:txBody>
      </p:sp>
      <p:sp>
        <p:nvSpPr>
          <p:cNvPr id="2" name="Скругленный прямоугольник 11"/>
          <p:cNvSpPr/>
          <p:nvPr/>
        </p:nvSpPr>
        <p:spPr>
          <a:xfrm>
            <a:off x="2411413" y="4149725"/>
            <a:ext cx="1871662" cy="185737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err="1">
                <a:solidFill>
                  <a:srgbClr val="1111F3"/>
                </a:solidFill>
                <a:latin typeface="Comic Sans MS" pitchFamily="66" charset="0"/>
              </a:rPr>
              <a:t>Граммати-ческий</a:t>
            </a:r>
            <a:r>
              <a:rPr lang="ru-RU" sz="2000" dirty="0">
                <a:solidFill>
                  <a:srgbClr val="1111F3"/>
                </a:solidFill>
                <a:latin typeface="Comic Sans MS" pitchFamily="66" charset="0"/>
              </a:rPr>
              <a:t> строй речи</a:t>
            </a:r>
          </a:p>
        </p:txBody>
      </p:sp>
      <p:sp>
        <p:nvSpPr>
          <p:cNvPr id="3" name="Скругленный прямоугольник 11"/>
          <p:cNvSpPr/>
          <p:nvPr/>
        </p:nvSpPr>
        <p:spPr>
          <a:xfrm>
            <a:off x="4643438" y="4149725"/>
            <a:ext cx="1800225" cy="185737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1111F3"/>
                </a:solidFill>
                <a:latin typeface="Comic Sans MS" pitchFamily="66" charset="0"/>
              </a:rPr>
              <a:t>Звуковую  культуру речи</a:t>
            </a:r>
          </a:p>
        </p:txBody>
      </p:sp>
      <p:sp>
        <p:nvSpPr>
          <p:cNvPr id="4" name="Скругленный прямоугольник 11"/>
          <p:cNvSpPr/>
          <p:nvPr/>
        </p:nvSpPr>
        <p:spPr>
          <a:xfrm>
            <a:off x="6877050" y="4149725"/>
            <a:ext cx="1800225" cy="1857375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>
                <a:solidFill>
                  <a:srgbClr val="1111F3"/>
                </a:solidFill>
                <a:latin typeface="Comic Sans MS" pitchFamily="66" charset="0"/>
              </a:rPr>
              <a:t>Обогащать словарь</a:t>
            </a:r>
          </a:p>
        </p:txBody>
      </p:sp>
      <p:cxnSp>
        <p:nvCxnSpPr>
          <p:cNvPr id="5128" name="Прямая со стрелкой 17"/>
          <p:cNvCxnSpPr>
            <a:cxnSpLocks noChangeShapeType="1"/>
          </p:cNvCxnSpPr>
          <p:nvPr/>
        </p:nvCxnSpPr>
        <p:spPr bwMode="auto">
          <a:xfrm flipH="1">
            <a:off x="1095375" y="2817813"/>
            <a:ext cx="2016125" cy="1225550"/>
          </a:xfrm>
          <a:prstGeom prst="straightConnector1">
            <a:avLst/>
          </a:prstGeom>
          <a:noFill/>
          <a:ln w="9525" algn="ctr">
            <a:solidFill>
              <a:srgbClr val="4A7EBB"/>
            </a:solidFill>
            <a:round/>
            <a:headEnd/>
            <a:tailEnd type="arrow" w="med" len="med"/>
          </a:ln>
        </p:spPr>
      </p:cxnSp>
      <p:cxnSp>
        <p:nvCxnSpPr>
          <p:cNvPr id="5129" name="Прямая со стрелкой 19"/>
          <p:cNvCxnSpPr>
            <a:cxnSpLocks noChangeShapeType="1"/>
          </p:cNvCxnSpPr>
          <p:nvPr/>
        </p:nvCxnSpPr>
        <p:spPr bwMode="auto">
          <a:xfrm flipH="1">
            <a:off x="3152775" y="2927350"/>
            <a:ext cx="503238" cy="1006475"/>
          </a:xfrm>
          <a:prstGeom prst="straightConnector1">
            <a:avLst/>
          </a:prstGeom>
          <a:noFill/>
          <a:ln w="9525" algn="ctr">
            <a:solidFill>
              <a:srgbClr val="4A7EBB"/>
            </a:solidFill>
            <a:round/>
            <a:headEnd/>
            <a:tailEnd type="arrow" w="med" len="med"/>
          </a:ln>
        </p:spPr>
      </p:cxnSp>
      <p:cxnSp>
        <p:nvCxnSpPr>
          <p:cNvPr id="5130" name="Прямая со стрелкой 19"/>
          <p:cNvCxnSpPr>
            <a:cxnSpLocks noChangeShapeType="1"/>
          </p:cNvCxnSpPr>
          <p:nvPr/>
        </p:nvCxnSpPr>
        <p:spPr bwMode="auto">
          <a:xfrm>
            <a:off x="5543550" y="2817813"/>
            <a:ext cx="2376488" cy="1152525"/>
          </a:xfrm>
          <a:prstGeom prst="straightConnector1">
            <a:avLst/>
          </a:prstGeom>
          <a:noFill/>
          <a:ln w="9525" algn="ctr">
            <a:solidFill>
              <a:srgbClr val="4A7EBB"/>
            </a:solidFill>
            <a:round/>
            <a:headEnd/>
            <a:tailEnd type="arrow" w="med" len="med"/>
          </a:ln>
        </p:spPr>
      </p:cxnSp>
      <p:cxnSp>
        <p:nvCxnSpPr>
          <p:cNvPr id="5131" name="Прямая со стрелкой 19"/>
          <p:cNvCxnSpPr>
            <a:cxnSpLocks noChangeShapeType="1"/>
          </p:cNvCxnSpPr>
          <p:nvPr/>
        </p:nvCxnSpPr>
        <p:spPr bwMode="auto">
          <a:xfrm>
            <a:off x="4787900" y="2998788"/>
            <a:ext cx="720725" cy="862012"/>
          </a:xfrm>
          <a:prstGeom prst="straightConnector1">
            <a:avLst/>
          </a:prstGeom>
          <a:noFill/>
          <a:ln w="9525" algn="ctr">
            <a:solidFill>
              <a:srgbClr val="4A7EBB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tsad-55892-140993722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804248" y="3185909"/>
            <a:ext cx="2339752" cy="35511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>
          <a:xfrm>
            <a:off x="500063" y="785813"/>
            <a:ext cx="7905750" cy="5581650"/>
          </a:xfrm>
        </p:spPr>
        <p:txBody>
          <a:bodyPr/>
          <a:lstStyle/>
          <a:p>
            <a:pPr indent="457200"/>
            <a:r>
              <a:rPr lang="ru-RU" sz="3200" b="1" i="1"/>
              <a:t>     </a:t>
            </a:r>
            <a:r>
              <a:rPr lang="ru-RU" sz="3200" b="1" i="1">
                <a:solidFill>
                  <a:srgbClr val="002060"/>
                </a:solidFill>
              </a:rPr>
              <a:t>Фольклорные жанры</a:t>
            </a:r>
            <a:r>
              <a:rPr lang="ru-RU" sz="3200" b="1" i="1"/>
              <a:t>.</a:t>
            </a:r>
            <a:br>
              <a:rPr lang="ru-RU" sz="3200" b="1" i="1"/>
            </a:br>
            <a:r>
              <a:rPr lang="ru-RU" sz="3200" b="1" i="1"/>
              <a:t/>
            </a:r>
            <a:br>
              <a:rPr lang="ru-RU" sz="3200" b="1" i="1"/>
            </a:br>
            <a:r>
              <a:rPr lang="ru-RU" sz="2800" b="1" i="1">
                <a:solidFill>
                  <a:srgbClr val="00B050"/>
                </a:solidFill>
                <a:latin typeface="Comic Sans MS" pitchFamily="66" charset="0"/>
              </a:rPr>
              <a:t>1. </a:t>
            </a:r>
            <a:r>
              <a:rPr lang="ru-RU" sz="2800">
                <a:solidFill>
                  <a:srgbClr val="00B050"/>
                </a:solidFill>
                <a:latin typeface="Comic Sans MS" pitchFamily="66" charset="0"/>
              </a:rPr>
              <a:t>Колыбельная песня.</a:t>
            </a:r>
            <a:br>
              <a:rPr lang="ru-RU" sz="280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2800">
                <a:solidFill>
                  <a:srgbClr val="00B050"/>
                </a:solidFill>
                <a:latin typeface="Comic Sans MS" pitchFamily="66" charset="0"/>
              </a:rPr>
              <a:t>2. Пестушка.</a:t>
            </a:r>
            <a:br>
              <a:rPr lang="ru-RU" sz="280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2800">
                <a:solidFill>
                  <a:srgbClr val="00B050"/>
                </a:solidFill>
                <a:latin typeface="Comic Sans MS" pitchFamily="66" charset="0"/>
              </a:rPr>
              <a:t>3. Потешка.</a:t>
            </a:r>
            <a:br>
              <a:rPr lang="ru-RU" sz="280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2800">
                <a:solidFill>
                  <a:srgbClr val="00B050"/>
                </a:solidFill>
                <a:latin typeface="Comic Sans MS" pitchFamily="66" charset="0"/>
              </a:rPr>
              <a:t>4. Прибаутка.</a:t>
            </a:r>
            <a:br>
              <a:rPr lang="ru-RU" sz="280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2800">
                <a:solidFill>
                  <a:srgbClr val="00B050"/>
                </a:solidFill>
                <a:latin typeface="Comic Sans MS" pitchFamily="66" charset="0"/>
              </a:rPr>
              <a:t>5. Пословицы и поговорки.</a:t>
            </a:r>
            <a:br>
              <a:rPr lang="ru-RU" sz="280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2800">
                <a:solidFill>
                  <a:srgbClr val="00B050"/>
                </a:solidFill>
                <a:latin typeface="Comic Sans MS" pitchFamily="66" charset="0"/>
              </a:rPr>
              <a:t>6. Игра.</a:t>
            </a:r>
            <a:br>
              <a:rPr lang="ru-RU" sz="280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2800">
                <a:solidFill>
                  <a:srgbClr val="00B050"/>
                </a:solidFill>
                <a:latin typeface="Comic Sans MS" pitchFamily="66" charset="0"/>
              </a:rPr>
              <a:t>7. Закличка.</a:t>
            </a:r>
            <a:br>
              <a:rPr lang="ru-RU" sz="280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2800">
                <a:solidFill>
                  <a:srgbClr val="00B050"/>
                </a:solidFill>
                <a:latin typeface="Comic Sans MS" pitchFamily="66" charset="0"/>
              </a:rPr>
              <a:t>8. Считалка.</a:t>
            </a:r>
            <a:br>
              <a:rPr lang="ru-RU" sz="280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2800">
                <a:solidFill>
                  <a:srgbClr val="00B050"/>
                </a:solidFill>
                <a:latin typeface="Comic Sans MS" pitchFamily="66" charset="0"/>
              </a:rPr>
              <a:t>9. Скороговорка.</a:t>
            </a:r>
            <a:br>
              <a:rPr lang="ru-RU" sz="280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2800">
                <a:solidFill>
                  <a:srgbClr val="00B050"/>
                </a:solidFill>
                <a:latin typeface="Comic Sans MS" pitchFamily="66" charset="0"/>
              </a:rPr>
              <a:t>10.Загадка.</a:t>
            </a:r>
            <a:br>
              <a:rPr lang="ru-RU" sz="2800">
                <a:solidFill>
                  <a:srgbClr val="00B050"/>
                </a:solidFill>
                <a:latin typeface="Comic Sans MS" pitchFamily="66" charset="0"/>
              </a:rPr>
            </a:br>
            <a:r>
              <a:rPr lang="ru-RU" sz="2800">
                <a:solidFill>
                  <a:srgbClr val="00B050"/>
                </a:solidFill>
                <a:latin typeface="Comic Sans MS" pitchFamily="66" charset="0"/>
              </a:rPr>
              <a:t>11. Дразнилка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Box 2"/>
          <p:cNvSpPr txBox="1">
            <a:spLocks noChangeArrowheads="1"/>
          </p:cNvSpPr>
          <p:nvPr/>
        </p:nvSpPr>
        <p:spPr bwMode="auto">
          <a:xfrm flipH="1">
            <a:off x="1008063" y="846138"/>
            <a:ext cx="3132137" cy="677862"/>
          </a:xfrm>
          <a:prstGeom prst="rect">
            <a:avLst/>
          </a:prstGeom>
          <a:noFill/>
          <a:ln w="88900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400" b="1">
                <a:solidFill>
                  <a:srgbClr val="002060"/>
                </a:solidFill>
              </a:rPr>
              <a:t>Пестушки</a:t>
            </a:r>
          </a:p>
        </p:txBody>
      </p:sp>
      <p:sp>
        <p:nvSpPr>
          <p:cNvPr id="8198" name="TextBox 3"/>
          <p:cNvSpPr txBox="1">
            <a:spLocks noChangeArrowheads="1"/>
          </p:cNvSpPr>
          <p:nvPr/>
        </p:nvSpPr>
        <p:spPr bwMode="auto">
          <a:xfrm>
            <a:off x="5580063" y="908050"/>
            <a:ext cx="33623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2060"/>
                </a:solidFill>
              </a:rPr>
              <a:t>Колыбельные песни</a:t>
            </a:r>
          </a:p>
        </p:txBody>
      </p:sp>
      <p:sp>
        <p:nvSpPr>
          <p:cNvPr id="8199" name="TextBox 1"/>
          <p:cNvSpPr txBox="1">
            <a:spLocks noChangeArrowheads="1"/>
          </p:cNvSpPr>
          <p:nvPr/>
        </p:nvSpPr>
        <p:spPr bwMode="auto">
          <a:xfrm>
            <a:off x="5759450" y="4672013"/>
            <a:ext cx="2973388" cy="12001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cs typeface="+mn-cs"/>
              </a:rPr>
              <a:t>Баю-баю-</a:t>
            </a:r>
            <a:r>
              <a:rPr lang="ru-RU" dirty="0" err="1">
                <a:cs typeface="+mn-cs"/>
              </a:rPr>
              <a:t>баюшок</a:t>
            </a:r>
            <a:r>
              <a:rPr lang="ru-RU" dirty="0">
                <a:cs typeface="+mn-cs"/>
              </a:rPr>
              <a:t>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cs typeface="+mn-cs"/>
              </a:rPr>
              <a:t>Ляжет дочка на пушок,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cs typeface="+mn-cs"/>
              </a:rPr>
              <a:t>На пуховую кровать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cs typeface="+mn-cs"/>
              </a:rPr>
              <a:t>Будет дочка крепко спать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cs typeface="+mn-cs"/>
              </a:rPr>
              <a:t>.</a:t>
            </a:r>
          </a:p>
        </p:txBody>
      </p:sp>
      <p:pic>
        <p:nvPicPr>
          <p:cNvPr id="8200" name="Picture 8" descr="C:\Users\nngad\Desktop\bbcb cxb cvb\DSCF24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92275" y="1557338"/>
            <a:ext cx="1954213" cy="2606675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8201" name="TextBox 2"/>
          <p:cNvSpPr txBox="1">
            <a:spLocks noChangeArrowheads="1"/>
          </p:cNvSpPr>
          <p:nvPr/>
        </p:nvSpPr>
        <p:spPr bwMode="auto">
          <a:xfrm>
            <a:off x="1619250" y="4652963"/>
            <a:ext cx="3024188" cy="13239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cs typeface="+mn-cs"/>
              </a:rPr>
              <a:t>Это – ложка,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cs typeface="+mn-cs"/>
              </a:rPr>
              <a:t>Это – чашка.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cs typeface="+mn-cs"/>
              </a:rPr>
              <a:t>В чашке – гречневая кашка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cs typeface="+mn-cs"/>
              </a:rPr>
              <a:t>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cs typeface="+mn-cs"/>
              </a:rPr>
              <a:t>Ложка в кашке побывала –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cs typeface="+mn-cs"/>
              </a:rPr>
              <a:t>Кашки гречневой не стало.</a:t>
            </a:r>
            <a:endParaRPr lang="ru-RU" dirty="0">
              <a:cs typeface="+mn-cs"/>
            </a:endParaRPr>
          </a:p>
        </p:txBody>
      </p:sp>
      <p:pic>
        <p:nvPicPr>
          <p:cNvPr id="8202" name="Picture 9" descr="I:\DCIM\102_FUJI\DSCF239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78538" y="1749425"/>
            <a:ext cx="2024062" cy="2697163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  <p:bldP spid="8198" grpId="0"/>
      <p:bldP spid="8199" grpId="0"/>
      <p:bldP spid="820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Box 1"/>
          <p:cNvSpPr txBox="1">
            <a:spLocks noChangeArrowheads="1"/>
          </p:cNvSpPr>
          <p:nvPr/>
        </p:nvSpPr>
        <p:spPr bwMode="auto">
          <a:xfrm>
            <a:off x="1692275" y="836613"/>
            <a:ext cx="1508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Потешки</a:t>
            </a:r>
          </a:p>
        </p:txBody>
      </p:sp>
      <p:sp>
        <p:nvSpPr>
          <p:cNvPr id="9221" name="TextBox 2"/>
          <p:cNvSpPr txBox="1">
            <a:spLocks noChangeArrowheads="1"/>
          </p:cNvSpPr>
          <p:nvPr/>
        </p:nvSpPr>
        <p:spPr bwMode="auto">
          <a:xfrm>
            <a:off x="5508625" y="836613"/>
            <a:ext cx="21161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chemeClr val="tx2"/>
                </a:solidFill>
              </a:rPr>
              <a:t>Заклички</a:t>
            </a:r>
          </a:p>
        </p:txBody>
      </p:sp>
      <p:pic>
        <p:nvPicPr>
          <p:cNvPr id="9222" name="Picture 6" descr="C:\Users\nngad\Desktop\bbcb cxb cvb\DSCF239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76375" y="1484313"/>
            <a:ext cx="1944688" cy="2592387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9223" name="TextBox 1"/>
          <p:cNvSpPr txBox="1">
            <a:spLocks noChangeArrowheads="1"/>
          </p:cNvSpPr>
          <p:nvPr/>
        </p:nvSpPr>
        <p:spPr bwMode="auto">
          <a:xfrm>
            <a:off x="1187450" y="4425950"/>
            <a:ext cx="287972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Как у нашего кота</a:t>
            </a:r>
          </a:p>
          <a:p>
            <a:r>
              <a:rPr lang="ru-RU" b="1"/>
              <a:t>Шубка очень хороша,</a:t>
            </a:r>
          </a:p>
          <a:p>
            <a:r>
              <a:rPr lang="ru-RU" b="1"/>
              <a:t>Как у котика усы</a:t>
            </a:r>
          </a:p>
          <a:p>
            <a:r>
              <a:rPr lang="ru-RU" b="1"/>
              <a:t>Удивительной красы,</a:t>
            </a:r>
          </a:p>
          <a:p>
            <a:r>
              <a:rPr lang="ru-RU" b="1"/>
              <a:t>Глазки смелые,</a:t>
            </a:r>
          </a:p>
          <a:p>
            <a:r>
              <a:rPr lang="ru-RU" b="1"/>
              <a:t>Зубки белые.</a:t>
            </a:r>
          </a:p>
        </p:txBody>
      </p:sp>
      <p:sp>
        <p:nvSpPr>
          <p:cNvPr id="9224" name="TextBox 2"/>
          <p:cNvSpPr txBox="1">
            <a:spLocks noChangeArrowheads="1"/>
          </p:cNvSpPr>
          <p:nvPr/>
        </p:nvSpPr>
        <p:spPr bwMode="auto">
          <a:xfrm>
            <a:off x="5378450" y="4378325"/>
            <a:ext cx="29638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Дождик, дождик,</a:t>
            </a:r>
          </a:p>
          <a:p>
            <a:r>
              <a:rPr lang="ru-RU" b="1"/>
              <a:t>Полно лить,</a:t>
            </a:r>
          </a:p>
          <a:p>
            <a:r>
              <a:rPr lang="ru-RU" b="1"/>
              <a:t>Малых детушек мочить.</a:t>
            </a:r>
          </a:p>
        </p:txBody>
      </p:sp>
      <p:pic>
        <p:nvPicPr>
          <p:cNvPr id="9225" name="Picture 10" descr="I:\DCIM\102_FUJI\DSCF246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602288" y="1484313"/>
            <a:ext cx="1944687" cy="2592387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4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1" grpId="0"/>
      <p:bldP spid="9223" grpId="0"/>
      <p:bldP spid="92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TextBox 1"/>
          <p:cNvSpPr txBox="1">
            <a:spLocks noChangeArrowheads="1"/>
          </p:cNvSpPr>
          <p:nvPr/>
        </p:nvSpPr>
        <p:spPr bwMode="auto">
          <a:xfrm>
            <a:off x="1835150" y="404813"/>
            <a:ext cx="23050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Считалки</a:t>
            </a:r>
          </a:p>
        </p:txBody>
      </p:sp>
      <p:sp>
        <p:nvSpPr>
          <p:cNvPr id="10245" name="TextBox 2"/>
          <p:cNvSpPr txBox="1">
            <a:spLocks noChangeArrowheads="1"/>
          </p:cNvSpPr>
          <p:nvPr/>
        </p:nvSpPr>
        <p:spPr bwMode="auto">
          <a:xfrm>
            <a:off x="5724525" y="404813"/>
            <a:ext cx="29511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Скороговорки</a:t>
            </a:r>
          </a:p>
        </p:txBody>
      </p:sp>
      <p:sp>
        <p:nvSpPr>
          <p:cNvPr id="10246" name="TextBox 1"/>
          <p:cNvSpPr txBox="1">
            <a:spLocks noChangeArrowheads="1"/>
          </p:cNvSpPr>
          <p:nvPr/>
        </p:nvSpPr>
        <p:spPr bwMode="auto">
          <a:xfrm>
            <a:off x="1042988" y="1052513"/>
            <a:ext cx="3529012" cy="12001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cs typeface="+mn-cs"/>
              </a:rPr>
              <a:t>Чики-чики</a:t>
            </a:r>
            <a:r>
              <a:rPr lang="ru-RU" b="1" dirty="0">
                <a:cs typeface="+mn-cs"/>
              </a:rPr>
              <a:t>, </a:t>
            </a:r>
            <a:r>
              <a:rPr lang="ru-RU" b="1" dirty="0" err="1">
                <a:cs typeface="+mn-cs"/>
              </a:rPr>
              <a:t>чикалочки</a:t>
            </a:r>
            <a:r>
              <a:rPr lang="ru-RU" b="1" dirty="0">
                <a:cs typeface="+mn-cs"/>
              </a:rPr>
              <a:t>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cs typeface="+mn-cs"/>
              </a:rPr>
              <a:t>Едет Ваня на палочке,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cs typeface="+mn-cs"/>
              </a:rPr>
              <a:t>А Дуня – в тележке,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cs typeface="+mn-cs"/>
              </a:rPr>
              <a:t>Щелкает орешки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cs typeface="+mn-cs"/>
              </a:rPr>
              <a:t>.</a:t>
            </a:r>
          </a:p>
        </p:txBody>
      </p:sp>
      <p:pic>
        <p:nvPicPr>
          <p:cNvPr id="10247" name="Picture 7" descr="D:\картинки\images-8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188" y="2636838"/>
            <a:ext cx="3433762" cy="2233612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0248" name="Picture 8" descr="D:\картинки\31-215x3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35600" y="1052513"/>
            <a:ext cx="3168650" cy="4421187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5" grpId="0"/>
      <p:bldP spid="102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2" descr="http://img-fotki.yandex.ru/get/5805/goroshcko-tatjana.2e/0_54388_75ca06ce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81500" y="6143625"/>
            <a:ext cx="4762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TextBox 2"/>
          <p:cNvSpPr txBox="1">
            <a:spLocks noChangeArrowheads="1"/>
          </p:cNvSpPr>
          <p:nvPr/>
        </p:nvSpPr>
        <p:spPr bwMode="auto">
          <a:xfrm>
            <a:off x="1087438" y="560388"/>
            <a:ext cx="65881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tx2"/>
                </a:solidFill>
                <a:latin typeface="Comic Sans MS" pitchFamily="66" charset="0"/>
              </a:rPr>
              <a:t>Сказочки</a:t>
            </a:r>
          </a:p>
        </p:txBody>
      </p:sp>
      <p:pic>
        <p:nvPicPr>
          <p:cNvPr id="11269" name="Picture 7" descr="C:\Users\nngad\Desktop\bbcb cxb cvb\DSCF246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46813" y="2492375"/>
            <a:ext cx="2460625" cy="3282950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1270" name="Picture 8" descr="C:\Users\nngad\Desktop\bbcb cxb cvb\DSCF247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6550" y="1412875"/>
            <a:ext cx="2441575" cy="3255963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1271" name="Picture 9" descr="D:\картинки\блот.jpe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54350" y="1989138"/>
            <a:ext cx="2665413" cy="3267075"/>
          </a:xfrm>
          <a:prstGeom prst="rect">
            <a:avLst/>
          </a:prstGeom>
          <a:noFill/>
          <a:ln w="889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7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1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2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1140</Words>
  <Application>Microsoft Office PowerPoint</Application>
  <PresentationFormat>Экран (4:3)</PresentationFormat>
  <Paragraphs>238</Paragraphs>
  <Slides>28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 Роль устного народного творчества  в развитии речи детей младшего дошкольного возраста</vt:lpstr>
      <vt:lpstr>АКТУАЛЬНОСТЬ</vt:lpstr>
      <vt:lpstr>Фольклор – от англ. Folk-lore – «народная мудрость» – народное творчество, чаще всего устное. Художественная, коллективная, творческая деятельность народа, отражающая его жизнь, воззрения, идеалы, принципы; создаваемые народом и бытующие в народных массах поэзия, народная музыка,  театр, танец, архитектура,  изобразительное и декоративно-  прикладное искусство.</vt:lpstr>
      <vt:lpstr>    Исследования психологов и практиков показывают что: устное народное творчество (народные  песенки,  потешки,  пестушки)  представляют   собой прекрасный речевой материал,  который  можно  использовать, как в непосредственно-образовательной деятельности, так и в совместной деятельности   детей  младшего возраста.   </vt:lpstr>
      <vt:lpstr>     Фольклорные жанры.  1. Колыбельная песня. 2. Пестушка. 3. Потешка. 4. Прибаутка. 5. Пословицы и поговорки. 6. Игра. 7. Закличка. 8. Считалка. 9. Скороговорка. 10.Загадка. 11. Дразнилка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Пословицы и поговорки помогают детям чётко и лаконично выражать свои мысли, красочно описывать предметы и явления, творчески употреблять слово. </vt:lpstr>
      <vt:lpstr>Звуковая культура речи это не только правильное звукопроизношение, но и умение регулировать темп, громкость, дыхание. Следовательно, целесообразно обращение к таким жанрам фольклора, как заклички, колыбельные, скороговорки.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для презентации «Фольклорные мотивы»</dc:title>
  <dc:creator>user</dc:creator>
  <cp:lastModifiedBy>Пользователь Windows</cp:lastModifiedBy>
  <cp:revision>50</cp:revision>
  <dcterms:created xsi:type="dcterms:W3CDTF">2018-08-03T18:49:33Z</dcterms:created>
  <dcterms:modified xsi:type="dcterms:W3CDTF">2022-11-05T14:03:21Z</dcterms:modified>
</cp:coreProperties>
</file>