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33" r:id="rId3"/>
    <p:sldId id="302" r:id="rId4"/>
    <p:sldId id="303" r:id="rId5"/>
    <p:sldId id="304" r:id="rId6"/>
    <p:sldId id="305" r:id="rId7"/>
    <p:sldId id="306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7" r:id="rId27"/>
    <p:sldId id="330" r:id="rId28"/>
    <p:sldId id="328" r:id="rId29"/>
    <p:sldId id="331" r:id="rId30"/>
    <p:sldId id="295" r:id="rId31"/>
    <p:sldId id="296" r:id="rId32"/>
    <p:sldId id="297" r:id="rId33"/>
    <p:sldId id="298" r:id="rId34"/>
    <p:sldId id="299" r:id="rId35"/>
    <p:sldId id="300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61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1592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662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73908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4558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3300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91248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8139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11988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8829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331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657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704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9963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2940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869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4970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307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849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24100" y="2608729"/>
            <a:ext cx="7543800" cy="2608729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ПРИМЕРНЫЙ </a:t>
            </a:r>
            <a:b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ПЕРЕЧЕНЬ ПРОИЗВЕДЕНИЙ ИЗОБРАЗИТЕЛЬНОГО ИСКУССТВА </a:t>
            </a:r>
            <a:b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согласно ФОП ДО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15199" y="3602037"/>
            <a:ext cx="4437529" cy="2408798"/>
          </a:xfrm>
        </p:spPr>
        <p:txBody>
          <a:bodyPr>
            <a:normAutofit/>
          </a:bodyPr>
          <a:lstStyle/>
          <a:p>
            <a:pPr algn="r"/>
            <a:r>
              <a:rPr lang="ru-RU" sz="1600" b="1" dirty="0" smtClean="0">
                <a:solidFill>
                  <a:srgbClr val="002060"/>
                </a:solidFill>
              </a:rPr>
              <a:t> </a:t>
            </a:r>
          </a:p>
          <a:p>
            <a:pPr algn="r"/>
            <a:r>
              <a:rPr lang="ru-RU" sz="1200" dirty="0" smtClean="0">
                <a:solidFill>
                  <a:srgbClr val="002060"/>
                </a:solidFill>
              </a:rPr>
              <a:t>Подготовил воспитатель</a:t>
            </a:r>
          </a:p>
          <a:p>
            <a:pPr algn="r"/>
            <a:r>
              <a:rPr lang="ru-RU" sz="1200" dirty="0" smtClean="0">
                <a:solidFill>
                  <a:srgbClr val="002060"/>
                </a:solidFill>
              </a:rPr>
              <a:t>специализированной</a:t>
            </a:r>
          </a:p>
          <a:p>
            <a:pPr algn="r"/>
            <a:r>
              <a:rPr lang="ru-RU" sz="1200" dirty="0" smtClean="0">
                <a:solidFill>
                  <a:srgbClr val="002060"/>
                </a:solidFill>
              </a:rPr>
              <a:t> разновозрастной</a:t>
            </a:r>
          </a:p>
          <a:p>
            <a:pPr algn="r"/>
            <a:r>
              <a:rPr lang="ru-RU" sz="1200" dirty="0" smtClean="0">
                <a:solidFill>
                  <a:srgbClr val="002060"/>
                </a:solidFill>
              </a:rPr>
              <a:t> группы «Солнышко»</a:t>
            </a:r>
          </a:p>
          <a:p>
            <a:pPr algn="r"/>
            <a:r>
              <a:rPr lang="ru-RU" sz="1200" dirty="0" smtClean="0">
                <a:solidFill>
                  <a:srgbClr val="002060"/>
                </a:solidFill>
              </a:rPr>
              <a:t>Канивец А.Н.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90364" y="188259"/>
            <a:ext cx="55536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МБОУ «Школа-интернат с предоставлением ДО»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5382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2732" y="510989"/>
            <a:ext cx="7968906" cy="58571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72353" y="322729"/>
            <a:ext cx="2904564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Картина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«Гусляры» написана Виктором Михайловичем Васнецовым в 1898 году, а в 1901 году автор выполнил ее копию. Первый вариант хранится в Пермской государственной художественной галерее, а второй помещен в Новгородский музей-заповедник. Стиль, в котором написана картина, относится к исторической живописи.</a:t>
            </a:r>
          </a:p>
        </p:txBody>
      </p:sp>
    </p:spTree>
    <p:extLst>
      <p:ext uri="{BB962C8B-B14F-4D97-AF65-F5344CB8AC3E}">
        <p14:creationId xmlns:p14="http://schemas.microsoft.com/office/powerpoint/2010/main" val="24979125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081" y="497541"/>
            <a:ext cx="8141859" cy="58156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285"/>
          <a:stretch/>
        </p:blipFill>
        <p:spPr>
          <a:xfrm>
            <a:off x="1232221" y="1023158"/>
            <a:ext cx="1847155" cy="481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838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1548" y="481343"/>
            <a:ext cx="9636570" cy="58953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32011" y="766482"/>
            <a:ext cx="164054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«Золотая осень»  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картина русского художника Василия Поленова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,</a:t>
            </a:r>
          </a:p>
          <a:p>
            <a:endParaRPr lang="ru-RU" sz="2000" b="1" dirty="0">
              <a:solidFill>
                <a:srgbClr val="002060"/>
              </a:solidFill>
              <a:latin typeface="+mj-lt"/>
            </a:endParaRPr>
          </a:p>
          <a:p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endParaRPr lang="ru-RU" sz="2000" b="1" dirty="0">
              <a:solidFill>
                <a:srgbClr val="002060"/>
              </a:solidFill>
              <a:latin typeface="+mj-lt"/>
            </a:endParaRPr>
          </a:p>
          <a:p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endParaRPr lang="ru-RU" sz="2000" b="1" dirty="0">
              <a:solidFill>
                <a:srgbClr val="002060"/>
              </a:solidFill>
              <a:latin typeface="+mj-lt"/>
            </a:endParaRPr>
          </a:p>
          <a:p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написанная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в 1893 году. </a:t>
            </a:r>
          </a:p>
        </p:txBody>
      </p:sp>
    </p:spTree>
    <p:extLst>
      <p:ext uri="{BB962C8B-B14F-4D97-AF65-F5344CB8AC3E}">
        <p14:creationId xmlns:p14="http://schemas.microsoft.com/office/powerpoint/2010/main" val="1383972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6517" y="524435"/>
            <a:ext cx="7972457" cy="58664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726141" y="2581836"/>
            <a:ext cx="29703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Картина И.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Ф. </a:t>
            </a:r>
            <a:r>
              <a:rPr lang="ru-RU" sz="2000" b="1" dirty="0" err="1" smtClean="0">
                <a:solidFill>
                  <a:srgbClr val="002060"/>
                </a:solidFill>
                <a:latin typeface="+mj-lt"/>
              </a:rPr>
              <a:t>Хруцкого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«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Цветы и плоды» – работа, характерная для живописца, в определённый период своей жизни приверженца натюрмортов. Написана маслом на холсте размером 66,3 х 89,2 см в 1839 году.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952" y="721363"/>
            <a:ext cx="1492624" cy="1837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801217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955" y="484093"/>
            <a:ext cx="8615985" cy="5837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848736" y="2793761"/>
            <a:ext cx="176339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И. И. Шишкин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,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К. А. Савицкий</a:t>
            </a:r>
          </a:p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Утро в сосновом лесу. 1889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736" y="759810"/>
            <a:ext cx="1463274" cy="20339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1297" y="5040530"/>
            <a:ext cx="1036185" cy="10361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488369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9238" y="472470"/>
            <a:ext cx="8805318" cy="59130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72353" y="4881282"/>
            <a:ext cx="18422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И. И.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Шишкин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«Рожь»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1878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2529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912" y="444749"/>
            <a:ext cx="11632176" cy="59685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222377" y="6427694"/>
            <a:ext cx="5567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А.И. Куинджи «Березовая </a:t>
            </a:r>
            <a:r>
              <a:rPr lang="ru-RU" sz="2000" b="1" dirty="0" smtClean="0">
                <a:solidFill>
                  <a:srgbClr val="002060"/>
                </a:solidFill>
              </a:rPr>
              <a:t>роща» 1879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0371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1725" y="1682464"/>
            <a:ext cx="6830864" cy="45854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885" y="590088"/>
            <a:ext cx="3932418" cy="56778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585447" y="537882"/>
            <a:ext cx="43702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А.А. Пластов «Летом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1954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                                             «</a:t>
            </a:r>
            <a:r>
              <a:rPr lang="ru-RU" sz="2000" b="1" dirty="0">
                <a:solidFill>
                  <a:srgbClr val="002060"/>
                </a:solidFill>
              </a:rPr>
              <a:t>Сенокос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                                                        1945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696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1364" y="510989"/>
            <a:ext cx="7971023" cy="5841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161365" y="1582340"/>
            <a:ext cx="24608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</a:p>
          <a:p>
            <a:endParaRPr lang="ru-RU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685800" y="1815353"/>
            <a:ext cx="293145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+mj-lt"/>
              </a:rPr>
              <a:t>«Золотая осень» </a:t>
            </a:r>
            <a:r>
              <a:rPr lang="ru-RU" b="1" dirty="0">
                <a:solidFill>
                  <a:srgbClr val="002060"/>
                </a:solidFill>
                <a:latin typeface="+mj-lt"/>
              </a:rPr>
              <a:t>— пейзаж русского художника </a:t>
            </a:r>
            <a:endParaRPr lang="ru-RU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+mj-lt"/>
              </a:rPr>
              <a:t>Ильи </a:t>
            </a:r>
            <a:r>
              <a:rPr lang="ru-RU" b="1" dirty="0">
                <a:solidFill>
                  <a:srgbClr val="002060"/>
                </a:solidFill>
                <a:latin typeface="+mj-lt"/>
              </a:rPr>
              <a:t>Остроухова, написанный в 1886 году. Принадлежит Государственной Третьяковской галерее. Размер — 48,2 × 66,3 см. Замысел картины родился у Остроухова в 1885 году, когда он жил в усадьбе Абрамцево, а сюжет связан с видами, которые он наблюдал в приусадебном парке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988" y="372001"/>
            <a:ext cx="1191307" cy="13268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929813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5931" y="544606"/>
            <a:ext cx="6786809" cy="57687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672352" y="3644153"/>
            <a:ext cx="398032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«За завтраком»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—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картина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русской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художницы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Зинаиды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Серебряковой, написанная в 1914 году. Принадлежит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Государственной Третьяковской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галерее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Размер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картины — 88,5 × 107 см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1914 год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535" y="741413"/>
            <a:ext cx="1922371" cy="26875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06614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34852" y="117214"/>
            <a:ext cx="24544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+mj-lt"/>
              </a:rPr>
              <a:t>6-7 лет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177" y="4923800"/>
            <a:ext cx="1813425" cy="12180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5156" y="4371890"/>
            <a:ext cx="3765690" cy="18828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9258" y="845424"/>
            <a:ext cx="1455693" cy="11245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177" y="845424"/>
            <a:ext cx="1778890" cy="2531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1116" y="838695"/>
            <a:ext cx="2171958" cy="29330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6209" y="4305957"/>
            <a:ext cx="2574425" cy="16736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274" y="3631929"/>
            <a:ext cx="1524688" cy="1089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2202" y="838695"/>
            <a:ext cx="994113" cy="6081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2031" y="2274278"/>
            <a:ext cx="1466309" cy="10796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5796" y="2469191"/>
            <a:ext cx="2294627" cy="15547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94" y="4371890"/>
            <a:ext cx="1296121" cy="18413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0744" y="3042335"/>
            <a:ext cx="924661" cy="1041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949478" y="721678"/>
            <a:ext cx="2289760" cy="15227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8958" y="1682373"/>
            <a:ext cx="1395500" cy="23323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243507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3906" y="470072"/>
            <a:ext cx="5280211" cy="5927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743635" y="378227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02659" y="3913094"/>
            <a:ext cx="35365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«Девочка с персиками» — картина русского живописца Валентина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Серова,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написана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в 1887 году, хранится в Государственной Третьяковской галерее.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6195" y="823033"/>
            <a:ext cx="1965010" cy="27207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651825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871" y="560888"/>
            <a:ext cx="7928602" cy="573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91671" y="2070847"/>
            <a:ext cx="306592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+mj-lt"/>
              </a:rPr>
              <a:t>Картина написана художником в начале XX века в 1910 году в технике темперой на картоне. Сюжетом работы является праздник в деревне. Это Масленица - день прощания с зимой и встреча весны. Народное гуляние, пришедшее к нам с языческих времён и успешно внедрившееся в Христианство</a:t>
            </a:r>
            <a:r>
              <a:rPr lang="ru-RU" b="1" dirty="0" smtClean="0">
                <a:solidFill>
                  <a:srgbClr val="002060"/>
                </a:solidFill>
                <a:latin typeface="+mj-lt"/>
              </a:rPr>
              <a:t>.</a:t>
            </a:r>
            <a:endParaRPr lang="ru-RU" b="1" dirty="0">
              <a:solidFill>
                <a:srgbClr val="002060"/>
              </a:solidFill>
              <a:latin typeface="+mj-lt"/>
            </a:endParaRPr>
          </a:p>
          <a:p>
            <a:r>
              <a:rPr lang="ru-RU" b="1" dirty="0">
                <a:solidFill>
                  <a:srgbClr val="002060"/>
                </a:solidFill>
                <a:latin typeface="+mj-lt"/>
              </a:rPr>
              <a:t>Катание на Масленицу </a:t>
            </a:r>
            <a:r>
              <a:rPr lang="ru-RU" b="1" dirty="0" smtClean="0">
                <a:solidFill>
                  <a:srgbClr val="002060"/>
                </a:solidFill>
                <a:latin typeface="+mj-lt"/>
              </a:rPr>
              <a:t>–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+mj-lt"/>
              </a:rPr>
              <a:t>Алексей </a:t>
            </a:r>
            <a:r>
              <a:rPr lang="ru-RU" b="1" dirty="0">
                <a:solidFill>
                  <a:srgbClr val="002060"/>
                </a:solidFill>
                <a:latin typeface="+mj-lt"/>
              </a:rPr>
              <a:t>Степанов</a:t>
            </a:r>
            <a:r>
              <a:rPr lang="ru-RU" b="1" dirty="0" smtClean="0">
                <a:solidFill>
                  <a:srgbClr val="002060"/>
                </a:solidFill>
                <a:latin typeface="+mj-lt"/>
              </a:rPr>
              <a:t>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+mj-lt"/>
              </a:rPr>
              <a:t> </a:t>
            </a:r>
            <a:endParaRPr lang="ru-RU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226" y="749671"/>
            <a:ext cx="1227046" cy="12270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777876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4915" y="524436"/>
            <a:ext cx="5719732" cy="5840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16859" y="2810435"/>
            <a:ext cx="32676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  <a:p>
            <a:r>
              <a:rPr lang="ru-RU" dirty="0" smtClean="0"/>
              <a:t> </a:t>
            </a:r>
            <a:endParaRPr lang="ru-RU" dirty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16105" y="4222376"/>
            <a:ext cx="3697941" cy="195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Зимнее утро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–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Игорь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Эммануилович Грабарь.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Холст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, масло.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80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x 80.5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см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1907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7471" y="1118312"/>
            <a:ext cx="2407023" cy="24070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540181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4435" y="4666129"/>
            <a:ext cx="229885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  <a:p>
            <a:r>
              <a:rPr lang="ru-RU" sz="2000" b="1" dirty="0" err="1">
                <a:solidFill>
                  <a:srgbClr val="002060"/>
                </a:solidFill>
                <a:latin typeface="+mj-lt"/>
              </a:rPr>
              <a:t>Ю.Кугач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«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Накануне праздника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»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 1962 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3287" y="470647"/>
            <a:ext cx="8884704" cy="59256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24" y="892037"/>
            <a:ext cx="1707704" cy="11384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806054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48000" y="199783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21625" y="550122"/>
            <a:ext cx="24150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«Грачи́ </a:t>
            </a:r>
            <a:r>
              <a:rPr lang="ru-RU" b="1" dirty="0" smtClean="0">
                <a:solidFill>
                  <a:srgbClr val="002060"/>
                </a:solidFill>
              </a:rPr>
              <a:t>прилетели» </a:t>
            </a:r>
            <a:r>
              <a:rPr lang="ru-RU" b="1" dirty="0" smtClean="0">
                <a:solidFill>
                  <a:srgbClr val="002060"/>
                </a:solidFill>
              </a:rPr>
              <a:t>хрестоматийный </a:t>
            </a:r>
            <a:r>
              <a:rPr lang="ru-RU" b="1" dirty="0">
                <a:solidFill>
                  <a:srgbClr val="002060"/>
                </a:solidFill>
              </a:rPr>
              <a:t>пейзаж русского </a:t>
            </a:r>
            <a:r>
              <a:rPr lang="ru-RU" b="1" dirty="0" smtClean="0">
                <a:solidFill>
                  <a:srgbClr val="002060"/>
                </a:solidFill>
              </a:rPr>
              <a:t>художника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Алексея </a:t>
            </a:r>
            <a:r>
              <a:rPr lang="ru-RU" b="1" dirty="0" err="1">
                <a:solidFill>
                  <a:srgbClr val="002060"/>
                </a:solidFill>
              </a:rPr>
              <a:t>Саврасова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1871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038" y="510963"/>
            <a:ext cx="4498640" cy="58360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649" y="550123"/>
            <a:ext cx="4424976" cy="5796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5540188" y="5459506"/>
            <a:ext cx="19363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Ранняя весна </a:t>
            </a:r>
            <a:r>
              <a:rPr lang="ru-RU" sz="2000" b="1" dirty="0" smtClean="0">
                <a:solidFill>
                  <a:srgbClr val="002060"/>
                </a:solidFill>
              </a:rPr>
              <a:t>1880-1890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3869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5800" y="4666128"/>
            <a:ext cx="204395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  <a:p>
            <a:r>
              <a:rPr lang="ru-RU" sz="2000" b="1" dirty="0">
                <a:solidFill>
                  <a:srgbClr val="002060"/>
                </a:solidFill>
              </a:rPr>
              <a:t>К.Ф. </a:t>
            </a:r>
            <a:r>
              <a:rPr lang="ru-RU" sz="2000" b="1" dirty="0" err="1">
                <a:solidFill>
                  <a:srgbClr val="002060"/>
                </a:solidFill>
              </a:rPr>
              <a:t>Юон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«</a:t>
            </a:r>
            <a:r>
              <a:rPr lang="ru-RU" sz="2000" b="1" dirty="0">
                <a:solidFill>
                  <a:srgbClr val="002060"/>
                </a:solidFill>
              </a:rPr>
              <a:t>Мартовское солнце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1915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3095" y="526117"/>
            <a:ext cx="7741022" cy="58057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527" y="860613"/>
            <a:ext cx="2158359" cy="2823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3696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259" y="520917"/>
            <a:ext cx="8039099" cy="58161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45459" y="4531659"/>
            <a:ext cx="27969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  <a:p>
            <a:r>
              <a:rPr lang="ru-RU" b="1" dirty="0">
                <a:solidFill>
                  <a:srgbClr val="002060"/>
                </a:solidFill>
              </a:rPr>
              <a:t>К.С. Петров — Водкин 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«</a:t>
            </a:r>
            <a:r>
              <a:rPr lang="ru-RU" b="1" dirty="0">
                <a:solidFill>
                  <a:srgbClr val="002060"/>
                </a:solidFill>
              </a:rPr>
              <a:t>Утренний натюрморт</a:t>
            </a:r>
            <a:r>
              <a:rPr lang="ru-RU" b="1" dirty="0" smtClean="0">
                <a:solidFill>
                  <a:srgbClr val="002060"/>
                </a:solidFill>
              </a:rPr>
              <a:t>»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 1918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977" y="933476"/>
            <a:ext cx="1638682" cy="20786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492500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202" y="525734"/>
            <a:ext cx="3476402" cy="58078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6054" y="560119"/>
            <a:ext cx="2548976" cy="5773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558553" y="4249271"/>
            <a:ext cx="4585447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              К.Е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. Маковский 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«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Дети, бегущие от грозы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»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1872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                 «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Портрет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детей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художника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»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                                                          1882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7146" y="972670"/>
            <a:ext cx="1677707" cy="201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1732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48000" y="199783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4389" y="562188"/>
            <a:ext cx="6786282" cy="573362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45459" y="4908176"/>
            <a:ext cx="42089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И. И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. Ершов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«Ксения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читает сказки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куклам»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1950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г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943" y="985036"/>
            <a:ext cx="3038409" cy="20256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8664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294" y="493532"/>
            <a:ext cx="3859305" cy="58709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088341" y="202473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10710" y="3698743"/>
            <a:ext cx="415125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Картина Михаила Врубеля, посвящённая персонажу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оперы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Н. А. Римского-Корсакова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«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Сказка о царе </a:t>
            </a:r>
            <a:r>
              <a:rPr lang="ru-RU" sz="2000" b="1" dirty="0" err="1">
                <a:solidFill>
                  <a:srgbClr val="002060"/>
                </a:solidFill>
                <a:latin typeface="+mj-lt"/>
              </a:rPr>
              <a:t>Салтане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»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1900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415" y="1003062"/>
            <a:ext cx="3747843" cy="24126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29645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8353" y="495708"/>
            <a:ext cx="8736106" cy="58665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45459" y="4961964"/>
            <a:ext cx="23128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И.И.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Левитан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«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Золотая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осень»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1895 год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 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142" y="733253"/>
            <a:ext cx="1829802" cy="2292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5774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418" y="3653469"/>
            <a:ext cx="3703320" cy="24111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9616" y="662267"/>
            <a:ext cx="4108598" cy="55334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9772" y="4404197"/>
            <a:ext cx="1232866" cy="16604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6510" y="662267"/>
            <a:ext cx="3868789" cy="24644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199" y="595712"/>
            <a:ext cx="2614433" cy="366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7522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1514" y="660579"/>
            <a:ext cx="3669660" cy="55368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2419" y="660579"/>
            <a:ext cx="2510118" cy="29587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465" y="3745625"/>
            <a:ext cx="3124054" cy="2450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7872" y="1841644"/>
            <a:ext cx="1893004" cy="15356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465" y="660579"/>
            <a:ext cx="1824862" cy="23621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6661" y="3971452"/>
            <a:ext cx="3098678" cy="21026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141104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912" y="607799"/>
            <a:ext cx="2673338" cy="36721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33" y="3429000"/>
            <a:ext cx="1814802" cy="25560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1098" y="567459"/>
            <a:ext cx="4749057" cy="5723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324" y="4279966"/>
            <a:ext cx="1512514" cy="18195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7238" y="887505"/>
            <a:ext cx="2002949" cy="23640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187853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867" y="533260"/>
            <a:ext cx="2080422" cy="27759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2435" y="533260"/>
            <a:ext cx="4258438" cy="57801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3190" y="821321"/>
            <a:ext cx="3894792" cy="52040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867" y="4007225"/>
            <a:ext cx="2191870" cy="21918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001182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413" y="745832"/>
            <a:ext cx="8179173" cy="5366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442005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4617" y="3601329"/>
            <a:ext cx="3628145" cy="25397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380" y="685995"/>
            <a:ext cx="3800726" cy="54550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651" y="3413512"/>
            <a:ext cx="2778421" cy="15957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3579" y="1548453"/>
            <a:ext cx="3274365" cy="18805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18539" y="685995"/>
            <a:ext cx="3046078" cy="1749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30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982" y="557617"/>
            <a:ext cx="11040035" cy="55200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366682" y="6077635"/>
            <a:ext cx="80816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И.И. Левитан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«Осенний день.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Сокольники» 1879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год  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0389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4459" y="495976"/>
            <a:ext cx="7593105" cy="586604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7882" y="3105833"/>
            <a:ext cx="23128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93376" y="1949824"/>
            <a:ext cx="25818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«Сумерки. Стога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»—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картина русского художника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Исаака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Левитана. Картина написана в 1899 году, хранится в собрании Государственной Третьяковской галереи.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Размер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картины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—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59,8 × 84,6 см.</a:t>
            </a:r>
          </a:p>
        </p:txBody>
      </p:sp>
    </p:spTree>
    <p:extLst>
      <p:ext uri="{BB962C8B-B14F-4D97-AF65-F5344CB8AC3E}">
        <p14:creationId xmlns:p14="http://schemas.microsoft.com/office/powerpoint/2010/main" val="2725255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575" y="518849"/>
            <a:ext cx="6974541" cy="58203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739588" y="672354"/>
            <a:ext cx="287767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«Март» — хрестоматийный пейзаж русского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художника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Исаака Левитана,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созданный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в 1895 году.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Хранится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в Государственной Третьяковской галерее в Москве.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Размер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— 60 × 75 см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Картина была написана Левитаном в марте 1895 года, когда он жил в усадьбе Горка, находившейся в </a:t>
            </a:r>
            <a:r>
              <a:rPr lang="ru-RU" sz="2000" b="1" dirty="0" err="1">
                <a:solidFill>
                  <a:srgbClr val="002060"/>
                </a:solidFill>
                <a:latin typeface="+mj-lt"/>
              </a:rPr>
              <a:t>Вышневолоцком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 уезде Тверской губернии.</a:t>
            </a:r>
          </a:p>
        </p:txBody>
      </p:sp>
    </p:spTree>
    <p:extLst>
      <p:ext uri="{BB962C8B-B14F-4D97-AF65-F5344CB8AC3E}">
        <p14:creationId xmlns:p14="http://schemas.microsoft.com/office/powerpoint/2010/main" val="2096407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324" y="574200"/>
            <a:ext cx="4967351" cy="57095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048000" y="31058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60612" y="900953"/>
            <a:ext cx="477370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«Весна. Большая вода» —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одна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из многочисленных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картин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Исаака Левитана,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посвящённых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весеннему пробуждению природы.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На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картине изображён момент половодья, когда вода покрыла прибрежные области, затопив всё вокруг.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Вода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тиха и неподвижна, в ней отражаются обнажённые ветви деревьев и высокое небо с лёгкими облаками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.</a:t>
            </a:r>
          </a:p>
          <a:p>
            <a:endParaRPr lang="ru-RU" sz="2000" b="1" dirty="0">
              <a:solidFill>
                <a:srgbClr val="002060"/>
              </a:solidFill>
              <a:latin typeface="+mj-lt"/>
            </a:endParaRPr>
          </a:p>
          <a:p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1897 год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94668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950" y="476006"/>
            <a:ext cx="4151837" cy="59059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0229" y="476007"/>
            <a:ext cx="4374806" cy="59059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4773706" y="658907"/>
            <a:ext cx="242047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В.М. Васнецов «Аленушка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1881</a:t>
            </a:r>
          </a:p>
          <a:p>
            <a:endParaRPr lang="ru-RU" sz="2000" b="1" dirty="0">
              <a:solidFill>
                <a:srgbClr val="002060"/>
              </a:solidFill>
            </a:endParaRP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endParaRPr lang="ru-RU" sz="2000" b="1" dirty="0">
              <a:solidFill>
                <a:srgbClr val="002060"/>
              </a:solidFill>
            </a:endParaRP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endParaRPr lang="ru-RU" sz="2000" b="1" dirty="0">
              <a:solidFill>
                <a:srgbClr val="002060"/>
              </a:solidFill>
            </a:endParaRP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endParaRPr lang="ru-RU" sz="2000" b="1" dirty="0">
              <a:solidFill>
                <a:srgbClr val="002060"/>
              </a:solidFill>
            </a:endParaRP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endParaRPr lang="ru-RU" sz="2000" b="1" dirty="0">
              <a:solidFill>
                <a:srgbClr val="002060"/>
              </a:solidFill>
            </a:endParaRP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endParaRPr lang="ru-RU" sz="2000" b="1" dirty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«</a:t>
            </a:r>
            <a:r>
              <a:rPr lang="ru-RU" sz="2000" b="1" dirty="0">
                <a:solidFill>
                  <a:srgbClr val="002060"/>
                </a:solidFill>
              </a:rPr>
              <a:t>Иван — царевич на Сером волке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1889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334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1815" y="561415"/>
            <a:ext cx="8823337" cy="57351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64775" y="4935069"/>
            <a:ext cx="18019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В.М. Васнецов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«Богатыри»</a:t>
            </a:r>
          </a:p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1881 г.–1898 г.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97576" y="3244334"/>
            <a:ext cx="15968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1881 г.–1898 г.</a:t>
            </a:r>
          </a:p>
        </p:txBody>
      </p:sp>
    </p:spTree>
    <p:extLst>
      <p:ext uri="{BB962C8B-B14F-4D97-AF65-F5344CB8AC3E}">
        <p14:creationId xmlns:p14="http://schemas.microsoft.com/office/powerpoint/2010/main" val="948291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841</TotalTime>
  <Words>670</Words>
  <Application>Microsoft Office PowerPoint</Application>
  <PresentationFormat>Широкоэкранный</PresentationFormat>
  <Paragraphs>138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8" baseType="lpstr">
      <vt:lpstr>Arial</vt:lpstr>
      <vt:lpstr>Garamond</vt:lpstr>
      <vt:lpstr>Натуральные материалы</vt:lpstr>
      <vt:lpstr>ПРИМЕРНЫЙ  ПЕРЕЧЕНЬ ПРОИЗВЕДЕНИЙ ИЗОБРАЗИТЕЛЬНОГО ИСКУССТВА  согласно ФОП ДО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Алина Канивец</dc:creator>
  <cp:lastModifiedBy>Алина Канивец</cp:lastModifiedBy>
  <cp:revision>77</cp:revision>
  <dcterms:created xsi:type="dcterms:W3CDTF">2023-02-04T12:38:57Z</dcterms:created>
  <dcterms:modified xsi:type="dcterms:W3CDTF">2023-02-06T16:30:31Z</dcterms:modified>
</cp:coreProperties>
</file>