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685801"/>
            <a:ext cx="8229600" cy="1752600"/>
          </a:xfrm>
          <a:prstGeom prst="roundRect">
            <a:avLst/>
          </a:prstGeom>
          <a:gradFill flip="none" rotWithShape="1">
            <a:gsLst>
              <a:gs pos="0">
                <a:srgbClr val="FFF200">
                  <a:alpha val="1000"/>
                </a:srgbClr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63500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54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Страницы Великой Победы</a:t>
            </a:r>
            <a:endParaRPr lang="ru-RU" sz="54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52600" y="3810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МБОУ «</a:t>
            </a:r>
            <a:r>
              <a:rPr lang="ru-RU" dirty="0" err="1" smtClean="0"/>
              <a:t>Медведевская</a:t>
            </a:r>
            <a:r>
              <a:rPr lang="ru-RU" dirty="0" smtClean="0"/>
              <a:t> средняя школа» 10 класс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71000"/>
            <a:lum/>
          </a:blip>
          <a:srcRect/>
          <a:stretch>
            <a:fillRect t="-1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oundRect">
            <a:avLst>
              <a:gd name="adj" fmla="val 33334"/>
            </a:avLst>
          </a:prstGeom>
          <a:gradFill flip="none" rotWithShape="1">
            <a:gsLst>
              <a:gs pos="0">
                <a:srgbClr val="FFF200">
                  <a:alpha val="0"/>
                </a:srgbClr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«Ленинградская» – седьмая симфония Д.Д.Шостаковича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oundRect">
            <a:avLst>
              <a:gd name="adj" fmla="val 7618"/>
            </a:avLst>
          </a:prstGeom>
          <a:noFill/>
          <a:ln w="22225"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  <a:bevel/>
          </a:ln>
        </p:spPr>
        <p:txBody>
          <a:bodyPr/>
          <a:lstStyle/>
          <a:p>
            <a:pPr lvl="1">
              <a:buNone/>
            </a:pPr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…Искусство, которое в  другой стране</a:t>
            </a:r>
          </a:p>
          <a:p>
            <a:pPr lvl="1">
              <a:buNone/>
            </a:pPr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  в такую пору отошло бы в сторону, приютилось под сенью «тыловой тишины»,</a:t>
            </a:r>
          </a:p>
          <a:p>
            <a:pPr lvl="1">
              <a:buNone/>
            </a:pPr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  у нас стало оружием, разящим врага.</a:t>
            </a:r>
          </a:p>
          <a:p>
            <a:pPr lvl="1">
              <a:buNone/>
            </a:pPr>
            <a:r>
              <a:rPr lang="ru-RU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                                                          Д.Шостакович</a:t>
            </a:r>
            <a:endParaRPr lang="ru-RU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oundRect">
            <a:avLst>
              <a:gd name="adj" fmla="val 26667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Замысел симфонии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33400" y="1676400"/>
            <a:ext cx="8153400" cy="4724400"/>
          </a:xfrm>
          <a:prstGeom prst="roundRect">
            <a:avLst>
              <a:gd name="adj" fmla="val 11530"/>
            </a:avLst>
          </a:prstGeom>
          <a:noFill/>
          <a:ln>
            <a:gradFill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5400000" scaled="0"/>
            </a:gra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Замысел этой симфонии</a:t>
            </a:r>
          </a:p>
          <a:p>
            <a:pPr>
              <a:buNone/>
            </a:pPr>
            <a:r>
              <a:rPr lang="ru-RU" sz="24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возник в первые дни </a:t>
            </a:r>
          </a:p>
          <a:p>
            <a:pPr>
              <a:buNone/>
            </a:pPr>
            <a:r>
              <a:rPr lang="ru-RU" sz="24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войны, когда на глазах у</a:t>
            </a:r>
          </a:p>
          <a:p>
            <a:pPr>
              <a:buNone/>
            </a:pPr>
            <a:r>
              <a:rPr lang="ru-RU" sz="24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тысячи людей рушилась</a:t>
            </a:r>
          </a:p>
          <a:p>
            <a:pPr>
              <a:buNone/>
            </a:pPr>
            <a:r>
              <a:rPr lang="ru-RU" sz="24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созданная ими красота </a:t>
            </a:r>
          </a:p>
          <a:p>
            <a:pPr>
              <a:buNone/>
            </a:pPr>
            <a:r>
              <a:rPr lang="ru-RU" sz="24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мира. </a:t>
            </a:r>
          </a:p>
          <a:p>
            <a:pPr>
              <a:buNone/>
            </a:pPr>
            <a:endParaRPr lang="ru-RU" sz="2400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    Сам 35 – летний профессор консерватории Д.Шостакович радостно прыгал по каменке мостовой Ленинграда, торопясь на футбольный матч, когда «рупора прокричали в отчаянии» о нашествии.</a:t>
            </a:r>
            <a:endParaRPr lang="ru-RU" sz="2400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9" name="Рисунок 8" descr="fabdfa91a54f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81000" y="228600"/>
            <a:ext cx="1219200" cy="1219200"/>
          </a:xfrm>
          <a:prstGeom prst="rect">
            <a:avLst/>
          </a:prstGeom>
        </p:spPr>
      </p:pic>
      <p:pic>
        <p:nvPicPr>
          <p:cNvPr id="2050" name="Picture 2" descr="C:\Users\User\Documents\Шостакович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752600"/>
            <a:ext cx="3962400" cy="2667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Оно возникло неожиданно и </a:t>
            </a:r>
          </a:p>
          <a:p>
            <a:pPr>
              <a:buNone/>
            </a:pPr>
            <a:r>
              <a:rPr lang="ru-RU" sz="2400" dirty="0" smtClean="0"/>
              <a:t>Неизбежно, как простенький наигрыш </a:t>
            </a:r>
          </a:p>
          <a:p>
            <a:pPr>
              <a:buNone/>
            </a:pPr>
            <a:r>
              <a:rPr lang="ru-RU" sz="2400" dirty="0" smtClean="0"/>
              <a:t>на какой – то дудке, призрачный и </a:t>
            </a:r>
          </a:p>
          <a:p>
            <a:pPr>
              <a:buNone/>
            </a:pPr>
            <a:r>
              <a:rPr lang="ru-RU" sz="2400" dirty="0" smtClean="0"/>
              <a:t>нереальный. Повторенный еще 11 раз, он дойдет до предела</a:t>
            </a:r>
          </a:p>
          <a:p>
            <a:pPr>
              <a:buNone/>
            </a:pPr>
            <a:r>
              <a:rPr lang="ru-RU" sz="2400" dirty="0" smtClean="0"/>
              <a:t>хаоса и разрушения.</a:t>
            </a:r>
          </a:p>
          <a:p>
            <a:pPr>
              <a:buNone/>
            </a:pPr>
            <a:r>
              <a:rPr lang="ru-RU" sz="2400" dirty="0" smtClean="0"/>
              <a:t>Композитор мужественно и просто переносит нас  в центр</a:t>
            </a:r>
          </a:p>
          <a:p>
            <a:pPr>
              <a:buNone/>
            </a:pPr>
            <a:r>
              <a:rPr lang="ru-RU" sz="2400" dirty="0" smtClean="0"/>
              <a:t>грандиозной битвы между ненавистными  пороками человечества и идеей земного  разума и  счастья.</a:t>
            </a:r>
          </a:p>
          <a:p>
            <a:pPr>
              <a:buNone/>
            </a:pPr>
            <a:r>
              <a:rPr lang="ru-RU" sz="2400" dirty="0" smtClean="0"/>
              <a:t>Он посвящает ее своему любимому городу  - Ленинграду,</a:t>
            </a:r>
          </a:p>
          <a:p>
            <a:pPr>
              <a:buNone/>
            </a:pPr>
            <a:r>
              <a:rPr lang="ru-RU" sz="2400" dirty="0" smtClean="0"/>
              <a:t>который отказывается покинуть даже в самые трагические</a:t>
            </a:r>
          </a:p>
          <a:p>
            <a:pPr>
              <a:buNone/>
            </a:pPr>
            <a:r>
              <a:rPr lang="ru-RU" sz="2400" dirty="0" smtClean="0"/>
              <a:t>дни.</a:t>
            </a:r>
            <a:endParaRPr lang="ru-RU" sz="2400" dirty="0"/>
          </a:p>
        </p:txBody>
      </p:sp>
      <p:pic>
        <p:nvPicPr>
          <p:cNvPr id="3074" name="Picture 2" descr="C:\Users\User\Documents\781.jpegшостакович за пианино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304800"/>
            <a:ext cx="2971800" cy="2514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Именно там каждый день простым участником народного ополчения гениальный композитор роет окопы, а каждую ночь в одежде пожарника, дежурит на крыше дома консерватории, а когда стихает грохот бомб и вой сирен, снова с лихорадочной быстротой пишет произведение, которое многочисленные газетные статьи назовут «Симфония побеждающего мужества», «Симфония гнева и борьбы», рожденная бурей» и т. д. В декабре 1941г., когда </a:t>
            </a:r>
            <a:r>
              <a:rPr lang="ru-RU" sz="2400" dirty="0" err="1" smtClean="0"/>
              <a:t>немця</a:t>
            </a:r>
            <a:r>
              <a:rPr lang="ru-RU" sz="2400" dirty="0" smtClean="0"/>
              <a:t> стоят уже под Москвой, он создает Победный финал.</a:t>
            </a:r>
            <a:endParaRPr lang="ru-RU" sz="2400" dirty="0"/>
          </a:p>
        </p:txBody>
      </p:sp>
      <p:pic>
        <p:nvPicPr>
          <p:cNvPr id="5122" name="Picture 2" descr="C:\Users\User\Documents\i.jpgв буденновк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81000"/>
            <a:ext cx="6172200" cy="3124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946150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9 августа 1942г. «Ленинградское</a:t>
            </a:r>
            <a:br>
              <a:rPr lang="ru-RU" dirty="0" smtClean="0"/>
            </a:br>
            <a:r>
              <a:rPr lang="ru-RU" dirty="0" smtClean="0"/>
              <a:t>исполнение»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/>
              <a:t>Вот уже 73 года  звучит в</a:t>
            </a:r>
          </a:p>
          <a:p>
            <a:pPr>
              <a:buNone/>
            </a:pPr>
            <a:r>
              <a:rPr lang="ru-RU" sz="2800" dirty="0" smtClean="0"/>
              <a:t>мире «Седьмая симфония»</a:t>
            </a:r>
          </a:p>
          <a:p>
            <a:pPr>
              <a:buNone/>
            </a:pPr>
            <a:r>
              <a:rPr lang="ru-RU" sz="2800" dirty="0" smtClean="0"/>
              <a:t>Шостаковича, героическая</a:t>
            </a:r>
          </a:p>
          <a:p>
            <a:pPr>
              <a:buNone/>
            </a:pPr>
            <a:r>
              <a:rPr lang="ru-RU" sz="2800" dirty="0" smtClean="0"/>
              <a:t>симфония </a:t>
            </a:r>
            <a:r>
              <a:rPr lang="en-US" sz="2800" dirty="0" smtClean="0"/>
              <a:t>XX</a:t>
            </a:r>
            <a:r>
              <a:rPr lang="ru-RU" sz="2800" dirty="0" smtClean="0"/>
              <a:t> века. Ее</a:t>
            </a:r>
          </a:p>
          <a:p>
            <a:pPr>
              <a:buNone/>
            </a:pPr>
            <a:r>
              <a:rPr lang="ru-RU" sz="2800" dirty="0" smtClean="0"/>
              <a:t>Куйбышевская премьера </a:t>
            </a:r>
          </a:p>
          <a:p>
            <a:pPr>
              <a:buNone/>
            </a:pPr>
            <a:r>
              <a:rPr lang="ru-RU" sz="2800" dirty="0" smtClean="0"/>
              <a:t>5 марта 1942г. в исполнении</a:t>
            </a:r>
          </a:p>
          <a:p>
            <a:pPr>
              <a:buNone/>
            </a:pPr>
            <a:r>
              <a:rPr lang="ru-RU" sz="2800" dirty="0" smtClean="0"/>
              <a:t>оркестра Большого театра под</a:t>
            </a:r>
          </a:p>
          <a:p>
            <a:pPr>
              <a:buNone/>
            </a:pPr>
            <a:r>
              <a:rPr lang="ru-RU" sz="2800" dirty="0" smtClean="0"/>
              <a:t>управлением С.Самосуда была</a:t>
            </a:r>
          </a:p>
          <a:p>
            <a:pPr>
              <a:buNone/>
            </a:pPr>
            <a:r>
              <a:rPr lang="ru-RU" sz="2800" dirty="0" smtClean="0"/>
              <a:t>триумфальна. 9 августа 1942г., </a:t>
            </a:r>
          </a:p>
          <a:p>
            <a:pPr>
              <a:buNone/>
            </a:pPr>
            <a:r>
              <a:rPr lang="ru-RU" sz="2800" dirty="0" smtClean="0"/>
              <a:t>в день, когда Гитлер планировал</a:t>
            </a:r>
          </a:p>
          <a:p>
            <a:pPr>
              <a:buNone/>
            </a:pPr>
            <a:r>
              <a:rPr lang="ru-RU" sz="2800" dirty="0" smtClean="0"/>
              <a:t>парадным шествием пройти по</a:t>
            </a:r>
          </a:p>
          <a:p>
            <a:pPr>
              <a:buNone/>
            </a:pPr>
            <a:r>
              <a:rPr lang="ru-RU" sz="2800" dirty="0" smtClean="0"/>
              <a:t>сломленному  городу на Неве,</a:t>
            </a:r>
          </a:p>
          <a:p>
            <a:pPr>
              <a:buNone/>
            </a:pPr>
            <a:r>
              <a:rPr lang="ru-RU" sz="2800" dirty="0" smtClean="0"/>
              <a:t>состоялось ее «ленинградское»</a:t>
            </a:r>
          </a:p>
          <a:p>
            <a:pPr>
              <a:buNone/>
            </a:pPr>
            <a:r>
              <a:rPr lang="ru-RU" sz="2800" dirty="0" smtClean="0"/>
              <a:t>исполнение.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ocuments\Карл Элиасберг 7 симфония.9 августа 1942г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447800"/>
            <a:ext cx="3124200" cy="2362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000" dirty="0" smtClean="0"/>
              <a:t>Под управлением Карла </a:t>
            </a:r>
            <a:r>
              <a:rPr lang="ru-RU" sz="2000" dirty="0" err="1" smtClean="0"/>
              <a:t>Элиасберга</a:t>
            </a:r>
            <a:r>
              <a:rPr lang="ru-RU" sz="2000" dirty="0" smtClean="0"/>
              <a:t> самый трагический оркестр в мировом исполнительстве, музыканты которого вырывались прямо из боя, голодные, раненые, сотворили  чудо – рассказали  о нашей Победе истерзанным душам ленинградцев и всему человечеству.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User\Documents\Карл Элиасберг 7 симфония.9 августа 1942г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5791200" cy="4495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121025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3962400"/>
            <a:ext cx="7086600" cy="22098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Жарким было лето 1942г. В </a:t>
            </a:r>
            <a:r>
              <a:rPr lang="ru-RU" sz="2000" dirty="0" err="1" smtClean="0"/>
              <a:t>Нью</a:t>
            </a:r>
            <a:r>
              <a:rPr lang="ru-RU" sz="2000" dirty="0" smtClean="0"/>
              <a:t> – Йорке. 70-летний </a:t>
            </a:r>
            <a:r>
              <a:rPr lang="ru-RU" sz="2000" dirty="0" err="1" smtClean="0"/>
              <a:t>Артуро</a:t>
            </a:r>
            <a:r>
              <a:rPr lang="ru-RU" sz="2000" dirty="0" smtClean="0"/>
              <a:t> Тосканини, величайший дирижер мира, беспокойно топтался по пристани в ожидании лайнера, который должен был привезти ценный груз – музыку, передающую грандиозную эпопею борьбы советского народа. </a:t>
            </a:r>
          </a:p>
          <a:p>
            <a:r>
              <a:rPr lang="ru-RU" sz="2000" dirty="0" smtClean="0"/>
              <a:t>                 </a:t>
            </a:r>
            <a:r>
              <a:rPr lang="ru-RU" sz="2000" dirty="0" err="1" smtClean="0"/>
              <a:t>Нью</a:t>
            </a:r>
            <a:r>
              <a:rPr lang="ru-RU" sz="2000" dirty="0" smtClean="0"/>
              <a:t> – Йоркская премьера состоялась 19 июля 1942г.</a:t>
            </a:r>
          </a:p>
          <a:p>
            <a:endParaRPr lang="ru-RU" sz="2000" dirty="0"/>
          </a:p>
        </p:txBody>
      </p:sp>
      <p:pic>
        <p:nvPicPr>
          <p:cNvPr id="8194" name="Picture 2" descr="C:\Users\User\Documents\Артуро Тосканин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685800"/>
            <a:ext cx="5257800" cy="2895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416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Страницы Великой Победы</vt:lpstr>
      <vt:lpstr>«Ленинградская» – седьмая симфония Д.Д.Шостаковича</vt:lpstr>
      <vt:lpstr>Замысел симфонии</vt:lpstr>
      <vt:lpstr>Слайд 4</vt:lpstr>
      <vt:lpstr>Слайд 5</vt:lpstr>
      <vt:lpstr>9 августа 1942г. «Ленинградское исполнение»</vt:lpstr>
      <vt:lpstr>Под управлением Карла Элиасберга самый трагический оркестр в мировом исполнительстве, музыканты которого вырывались прямо из боя, голодные, раненые, сотворили  чудо – рассказали  о нашей Победе истерзанным душам ленинградцев и всему человечеству.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Шейде</cp:lastModifiedBy>
  <cp:revision>39</cp:revision>
  <dcterms:created xsi:type="dcterms:W3CDTF">2014-07-29T09:23:38Z</dcterms:created>
  <dcterms:modified xsi:type="dcterms:W3CDTF">2023-02-06T16:19:23Z</dcterms:modified>
</cp:coreProperties>
</file>