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78" r:id="rId9"/>
    <p:sldId id="281" r:id="rId10"/>
    <p:sldId id="265" r:id="rId11"/>
    <p:sldId id="279" r:id="rId12"/>
    <p:sldId id="269" r:id="rId13"/>
    <p:sldId id="266" r:id="rId14"/>
    <p:sldId id="267" r:id="rId15"/>
    <p:sldId id="268" r:id="rId16"/>
    <p:sldId id="275" r:id="rId17"/>
    <p:sldId id="270" r:id="rId18"/>
    <p:sldId id="271" r:id="rId19"/>
    <p:sldId id="282" r:id="rId20"/>
    <p:sldId id="276" r:id="rId21"/>
    <p:sldId id="272" r:id="rId22"/>
    <p:sldId id="261" r:id="rId23"/>
    <p:sldId id="273" r:id="rId24"/>
    <p:sldId id="286" r:id="rId25"/>
    <p:sldId id="260" r:id="rId26"/>
    <p:sldId id="274" r:id="rId27"/>
    <p:sldId id="277" r:id="rId28"/>
    <p:sldId id="284" r:id="rId29"/>
    <p:sldId id="280" r:id="rId30"/>
    <p:sldId id="283" r:id="rId31"/>
    <p:sldId id="285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BF78-6D45-40E6-B34E-4423D8B659AF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5844-653E-41FF-9F03-B0D1EF15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56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BF78-6D45-40E6-B34E-4423D8B659AF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5844-653E-41FF-9F03-B0D1EF15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460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BF78-6D45-40E6-B34E-4423D8B659AF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5844-653E-41FF-9F03-B0D1EF15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015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BF78-6D45-40E6-B34E-4423D8B659AF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5844-653E-41FF-9F03-B0D1EF15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715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BF78-6D45-40E6-B34E-4423D8B659AF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5844-653E-41FF-9F03-B0D1EF15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070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BF78-6D45-40E6-B34E-4423D8B659AF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5844-653E-41FF-9F03-B0D1EF15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063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BF78-6D45-40E6-B34E-4423D8B659AF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5844-653E-41FF-9F03-B0D1EF15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269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BF78-6D45-40E6-B34E-4423D8B659AF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5844-653E-41FF-9F03-B0D1EF15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795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BF78-6D45-40E6-B34E-4423D8B659AF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5844-653E-41FF-9F03-B0D1EF15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28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BF78-6D45-40E6-B34E-4423D8B659AF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5844-653E-41FF-9F03-B0D1EF15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22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BF78-6D45-40E6-B34E-4423D8B659AF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A5844-653E-41FF-9F03-B0D1EF15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407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EBF78-6D45-40E6-B34E-4423D8B659AF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A5844-653E-41FF-9F03-B0D1EF1522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476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hyperlink" Target="https://resh.edu.ru/subject/lesson/2096/main/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Художественная культура России во второй половине </a:t>
            </a:r>
            <a:r>
              <a:rPr lang="en-US" dirty="0" smtClean="0"/>
              <a:t>XIX </a:t>
            </a:r>
            <a:r>
              <a:rPr lang="ru-RU" dirty="0" smtClean="0"/>
              <a:t>века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775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423" y="5532437"/>
            <a:ext cx="10515600" cy="1325563"/>
          </a:xfrm>
        </p:spPr>
        <p:txBody>
          <a:bodyPr/>
          <a:lstStyle/>
          <a:p>
            <a:r>
              <a:rPr lang="ru-RU" dirty="0" smtClean="0"/>
              <a:t>Чаепитие в Мытищах, В.Г. Перов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23623" y="0"/>
            <a:ext cx="8221199" cy="553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4544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9586" y="5656521"/>
            <a:ext cx="10515600" cy="116969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После побоища Игоря </a:t>
            </a:r>
            <a:r>
              <a:rPr lang="ru-RU" dirty="0" err="1" smtClean="0"/>
              <a:t>Святославича</a:t>
            </a:r>
            <a:r>
              <a:rPr lang="ru-RU" dirty="0" smtClean="0"/>
              <a:t> с половцами, В.М. Васнецов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923" y="0"/>
            <a:ext cx="10942263" cy="57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6615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4646" y="5511283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Бурлаки на Волге, И.Е. Репин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563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254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5490018"/>
            <a:ext cx="12089219" cy="1325563"/>
          </a:xfrm>
        </p:spPr>
        <p:txBody>
          <a:bodyPr/>
          <a:lstStyle/>
          <a:p>
            <a:r>
              <a:rPr lang="ru-RU" dirty="0" smtClean="0"/>
              <a:t>Приезд гувернантки в купеческий дом, В.Г. Перов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450460" y="0"/>
            <a:ext cx="7188296" cy="5938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4249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0610" y="5645889"/>
            <a:ext cx="10515600" cy="1127162"/>
          </a:xfrm>
        </p:spPr>
        <p:txBody>
          <a:bodyPr/>
          <a:lstStyle/>
          <a:p>
            <a:r>
              <a:rPr lang="ru-RU" dirty="0" smtClean="0"/>
              <a:t>Последний кабак у заставы, В.Г. Перов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0"/>
            <a:ext cx="762000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0219" y="5532437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Тройка, В.Г. Перов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1896" y="0"/>
            <a:ext cx="8267987" cy="553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9467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4352" y="343860"/>
            <a:ext cx="6067648" cy="4961787"/>
          </a:xfrm>
        </p:spPr>
        <p:txBody>
          <a:bodyPr/>
          <a:lstStyle/>
          <a:p>
            <a:r>
              <a:rPr lang="ru-RU" dirty="0" smtClean="0"/>
              <a:t>Н.А. Некрасов, </a:t>
            </a:r>
            <a:br>
              <a:rPr lang="ru-RU" dirty="0" smtClean="0"/>
            </a:br>
            <a:r>
              <a:rPr lang="ru-RU" dirty="0" smtClean="0"/>
              <a:t>И.Н. Крамской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800" y="-1"/>
            <a:ext cx="5454943" cy="681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64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7056" y="5521916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Не ждали, И.Е. Репин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318" y="0"/>
            <a:ext cx="8047075" cy="592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07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1484" y="5606977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Отказ от исповеди, И.Е. Репин</a:t>
            </a:r>
            <a:endParaRPr lang="ru-RU" dirty="0"/>
          </a:p>
        </p:txBody>
      </p:sp>
      <p:pic>
        <p:nvPicPr>
          <p:cNvPr id="1026" name="Picture 2" descr="http://www.fineart-china.com/admin/images/new19/Ilya%20Repin-6985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590" y="0"/>
            <a:ext cx="7347098" cy="597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41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500651"/>
            <a:ext cx="10515600" cy="1325563"/>
          </a:xfrm>
        </p:spPr>
        <p:txBody>
          <a:bodyPr/>
          <a:lstStyle/>
          <a:p>
            <a:r>
              <a:rPr lang="ru-RU" dirty="0" smtClean="0"/>
              <a:t>Сосновый бор. Мачтовый лес в вятской губернии, И.И. Шишкин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68008" y="0"/>
            <a:ext cx="7969126" cy="5666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225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Ведущий стиль 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658139"/>
            <a:ext cx="10515600" cy="157361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Художественный стиль, сочетающий остроту постановки коренных социальных проблем, широту исторического охвата с живописным изображением конкретных жизненных явлений.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54079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6884" y="365125"/>
            <a:ext cx="5186916" cy="1325563"/>
          </a:xfrm>
        </p:spPr>
        <p:txBody>
          <a:bodyPr/>
          <a:lstStyle/>
          <a:p>
            <a:r>
              <a:rPr lang="ru-RU" dirty="0" smtClean="0"/>
              <a:t>Аленушка, </a:t>
            </a:r>
            <a:br>
              <a:rPr lang="ru-RU" dirty="0" smtClean="0"/>
            </a:br>
            <a:r>
              <a:rPr lang="ru-RU" dirty="0" smtClean="0"/>
              <a:t>В.М. Васнецов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702" y="0"/>
            <a:ext cx="4719210" cy="681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9328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707" y="5707395"/>
            <a:ext cx="10515600" cy="1023126"/>
          </a:xfrm>
        </p:spPr>
        <p:txBody>
          <a:bodyPr>
            <a:normAutofit fontScale="90000"/>
          </a:bodyPr>
          <a:lstStyle/>
          <a:p>
            <a:r>
              <a:rPr lang="ru-RU" dirty="0"/>
              <a:t>Иван Грозный и сын его Иван 16 ноября 1581 года, </a:t>
            </a:r>
            <a:r>
              <a:rPr lang="ru-RU" dirty="0" smtClean="0"/>
              <a:t>1885, И.Е. Репин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78986" y="0"/>
            <a:ext cx="7804985" cy="5707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8027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60288" y="365125"/>
            <a:ext cx="4793512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Лев Николаевич Толстой, И.Н. Крамской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266" y="0"/>
            <a:ext cx="55558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6251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591" y="5532437"/>
            <a:ext cx="11098618" cy="1325563"/>
          </a:xfrm>
        </p:spPr>
        <p:txBody>
          <a:bodyPr/>
          <a:lstStyle/>
          <a:p>
            <a:r>
              <a:rPr lang="ru-RU" dirty="0" smtClean="0"/>
              <a:t>Запорожцы пишут письмо турецкому султану, И.Е. Репин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01251" y="0"/>
            <a:ext cx="9688508" cy="5724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8651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0972" y="5766464"/>
            <a:ext cx="10515600" cy="1325563"/>
          </a:xfrm>
        </p:spPr>
        <p:txBody>
          <a:bodyPr/>
          <a:lstStyle/>
          <a:p>
            <a:r>
              <a:rPr lang="ru-RU" dirty="0" smtClean="0"/>
              <a:t>Лунная ночь на Днепре, А.И. Куинджи</a:t>
            </a:r>
            <a:endParaRPr lang="ru-RU" dirty="0"/>
          </a:p>
        </p:txBody>
      </p:sp>
      <p:pic>
        <p:nvPicPr>
          <p:cNvPr id="4098" name="Picture 2" descr="https://sochinyalka.ru/wp-content/uploads/2017/02/Kartina-Lunnaya-noch-na-Dnepre-Kuindzh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722" y="0"/>
            <a:ext cx="9248368" cy="6198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90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5014" y="365125"/>
            <a:ext cx="6058786" cy="4100549"/>
          </a:xfrm>
        </p:spPr>
        <p:txBody>
          <a:bodyPr/>
          <a:lstStyle/>
          <a:p>
            <a:r>
              <a:rPr lang="ru-RU" dirty="0" smtClean="0"/>
              <a:t>Царевна Софья, И.Е. Репин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92" y="0"/>
            <a:ext cx="4874871" cy="686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59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77787" y="365125"/>
            <a:ext cx="6139546" cy="4291935"/>
          </a:xfrm>
        </p:spPr>
        <p:txBody>
          <a:bodyPr/>
          <a:lstStyle/>
          <a:p>
            <a:r>
              <a:rPr lang="ru-RU" dirty="0" smtClean="0"/>
              <a:t>М.Е. Салтыков-Щедрин, И.Н. Крамской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67" y="0"/>
            <a:ext cx="4973509" cy="679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64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514181"/>
            <a:ext cx="10515600" cy="1325563"/>
          </a:xfrm>
        </p:spPr>
        <p:txBody>
          <a:bodyPr/>
          <a:lstStyle/>
          <a:p>
            <a:r>
              <a:rPr lang="ru-RU" dirty="0" smtClean="0"/>
              <a:t>Витязь на распутье, В.М. Васнецов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447" y="0"/>
            <a:ext cx="10315353" cy="580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8851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545" y="5532437"/>
            <a:ext cx="10515600" cy="1325563"/>
          </a:xfrm>
        </p:spPr>
        <p:txBody>
          <a:bodyPr/>
          <a:lstStyle/>
          <a:p>
            <a:r>
              <a:rPr lang="ru-RU" dirty="0" smtClean="0"/>
              <a:t>Украинская ночь, А.И. Куинджи</a:t>
            </a:r>
            <a:endParaRPr lang="ru-RU" dirty="0"/>
          </a:p>
        </p:txBody>
      </p:sp>
      <p:pic>
        <p:nvPicPr>
          <p:cNvPr id="3074" name="Picture 2" descr="https://polzam.ru/images/history/305/7/5/7.05.5_%D0%9A%D0%B0%D1%80%D1%82%D0%B8%D0%BD%D0%B0_%D0%A3%D0%BA%D1%80%D0%B0%D0%B8%D0%BD%D1%81%D0%BA%D0%B0%D1%8F_%D0%BD%D0%BE%D1%87%D1%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297" y="0"/>
            <a:ext cx="10575851" cy="5767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73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8771" y="5532437"/>
            <a:ext cx="9046535" cy="1325563"/>
          </a:xfrm>
        </p:spPr>
        <p:txBody>
          <a:bodyPr/>
          <a:lstStyle/>
          <a:p>
            <a:r>
              <a:rPr lang="ru-RU" dirty="0" smtClean="0"/>
              <a:t>Рожь, И.И. Шишкин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603" y="0"/>
            <a:ext cx="952500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68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07386"/>
            <a:ext cx="10515600" cy="1325563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Объединение российских художников, возникшее в последней трети XIX века (1870) и просуществовавшее до 1923 года.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732567"/>
            <a:ext cx="10515600" cy="66985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Товарищество передвижных художественных выставок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43763" y="3313888"/>
            <a:ext cx="10515600" cy="7796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Кто входил в объединение?</a:t>
            </a: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958702" y="4483357"/>
            <a:ext cx="10515600" cy="16090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3600" dirty="0" smtClean="0"/>
              <a:t>И. Е. Репин, В. И. Суриков, А. К. Саврасов, И. И. Шишкин, В. М. Васнецов, И. И. Левитан, В.Д. Поленов, И. Н. Крамской, Н. П. Богданов-Бельский, В. Е. Маковский, </a:t>
            </a:r>
            <a:r>
              <a:rPr lang="ru-RU" sz="3600" dirty="0" err="1" smtClean="0"/>
              <a:t>Н.Н.Ге</a:t>
            </a:r>
            <a:r>
              <a:rPr lang="ru-RU" sz="3600" dirty="0" smtClean="0"/>
              <a:t>, </a:t>
            </a:r>
            <a:r>
              <a:rPr lang="ru-RU" sz="3600" dirty="0" err="1" smtClean="0"/>
              <a:t>В.А.Серов</a:t>
            </a:r>
            <a:endParaRPr lang="ru-RU" sz="3600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6754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5377" y="2289618"/>
            <a:ext cx="6156252" cy="3101089"/>
          </a:xfrm>
        </p:spPr>
        <p:txBody>
          <a:bodyPr/>
          <a:lstStyle/>
          <a:p>
            <a:r>
              <a:rPr lang="ru-RU" dirty="0" smtClean="0"/>
              <a:t>Грачи прилетели, А.К. Саврасов</a:t>
            </a:r>
            <a:endParaRPr lang="ru-RU" dirty="0"/>
          </a:p>
        </p:txBody>
      </p:sp>
      <p:pic>
        <p:nvPicPr>
          <p:cNvPr id="2050" name="Picture 2" descr="https://ism-print.ru/wp-content/uploads/2021/10/hbtrt3ph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68" y="0"/>
            <a:ext cx="5288295" cy="688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34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4642" y="6139796"/>
            <a:ext cx="10515600" cy="61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Березовая роща, А.И. Куинджи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850" y="0"/>
            <a:ext cx="11470392" cy="6139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3590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7991" y="5532437"/>
            <a:ext cx="8280990" cy="1325563"/>
          </a:xfrm>
        </p:spPr>
        <p:txBody>
          <a:bodyPr/>
          <a:lstStyle/>
          <a:p>
            <a:r>
              <a:rPr lang="ru-RU" dirty="0" smtClean="0"/>
              <a:t>Дымковская игрушка</a:t>
            </a:r>
            <a:endParaRPr lang="ru-RU" dirty="0"/>
          </a:p>
        </p:txBody>
      </p:sp>
      <p:pic>
        <p:nvPicPr>
          <p:cNvPr id="5122" name="Picture 2" descr="https://uroki-risovanie.ru/wp-content/uploads/2022/09/igrushki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588" y="0"/>
            <a:ext cx="7526264" cy="564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4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1605" y="5954233"/>
            <a:ext cx="10515600" cy="903767"/>
          </a:xfrm>
        </p:spPr>
        <p:txBody>
          <a:bodyPr/>
          <a:lstStyle/>
          <a:p>
            <a:pPr algn="ctr"/>
            <a:r>
              <a:rPr lang="ru-RU" dirty="0" smtClean="0"/>
              <a:t>Палех</a:t>
            </a:r>
            <a:endParaRPr lang="ru-RU" dirty="0"/>
          </a:p>
        </p:txBody>
      </p:sp>
      <p:pic>
        <p:nvPicPr>
          <p:cNvPr id="6146" name="Picture 2" descr="https://ivteleradio.ru/images/2019/6/3/4eac9af69efa470fb0935aec4c45f09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2" y="120994"/>
            <a:ext cx="4762943" cy="345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843" y="120994"/>
            <a:ext cx="6943695" cy="4842070"/>
          </a:xfrm>
          <a:prstGeom prst="rect">
            <a:avLst/>
          </a:prstGeom>
        </p:spPr>
      </p:pic>
      <p:pic>
        <p:nvPicPr>
          <p:cNvPr id="6148" name="Picture 4" descr="https://key-ms.ru/wp-content/uploads/1/8/d/18d0bb0297346c42769487a0f606fabf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2539"/>
            <a:ext cx="4901165" cy="330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420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6182" y="5532437"/>
            <a:ext cx="10515600" cy="1325563"/>
          </a:xfrm>
        </p:spPr>
        <p:txBody>
          <a:bodyPr/>
          <a:lstStyle/>
          <a:p>
            <a:r>
              <a:rPr lang="ru-RU" dirty="0" smtClean="0"/>
              <a:t>Гжель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78" y="180753"/>
            <a:ext cx="5348178" cy="43453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657" y="1382232"/>
            <a:ext cx="6224834" cy="505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19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674" y="5404958"/>
            <a:ext cx="10515600" cy="1325563"/>
          </a:xfrm>
        </p:spPr>
        <p:txBody>
          <a:bodyPr/>
          <a:lstStyle/>
          <a:p>
            <a:r>
              <a:rPr lang="ru-RU" dirty="0" smtClean="0"/>
              <a:t>Хохлома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88" y="245877"/>
            <a:ext cx="6150936" cy="46132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425" y="1035458"/>
            <a:ext cx="5683102" cy="511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12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И. Н. Крамской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57238" y="1500174"/>
            <a:ext cx="3681572" cy="447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Христос в пустыне, 1872</a:t>
            </a:r>
          </a:p>
          <a:p>
            <a:r>
              <a:rPr lang="ru-RU" dirty="0" smtClean="0"/>
              <a:t>Портрет художника И. И. Шишкина, 1873</a:t>
            </a:r>
          </a:p>
          <a:p>
            <a:r>
              <a:rPr lang="ru-RU" dirty="0" smtClean="0"/>
              <a:t>Портрет Лев Николаевич Толстой</a:t>
            </a:r>
          </a:p>
          <a:p>
            <a:r>
              <a:rPr lang="ru-RU" dirty="0" smtClean="0"/>
              <a:t>Неизвестная, 1883</a:t>
            </a:r>
          </a:p>
          <a:p>
            <a:r>
              <a:rPr lang="ru-RU" dirty="0" smtClean="0"/>
              <a:t>Неутешное горе, 1884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164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Христос в пустыне, 1872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27" y="1142983"/>
            <a:ext cx="6478351" cy="571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291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7990" y="365125"/>
            <a:ext cx="8025809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Неизвестная, 1883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mylitta.ru/uploads/posts/2014-10/1413526373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558" y="1130596"/>
            <a:ext cx="7355399" cy="572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70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Неутешное горе, 1884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2912" y="0"/>
            <a:ext cx="4126604" cy="680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0687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363" y="5404958"/>
            <a:ext cx="10515600" cy="1325563"/>
          </a:xfrm>
        </p:spPr>
        <p:txBody>
          <a:bodyPr/>
          <a:lstStyle/>
          <a:p>
            <a:r>
              <a:rPr lang="ru-RU" dirty="0" smtClean="0"/>
              <a:t>Боярыня Морозова. 1887, В.И. Суриков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1363" y="-1"/>
            <a:ext cx="10634330" cy="531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0913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И.И. Левитан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00" y="1571612"/>
            <a:ext cx="3357586" cy="4548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Над вечным покоем (1894)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Владимирка</a:t>
            </a:r>
            <a:r>
              <a:rPr lang="ru-RU" dirty="0" smtClean="0"/>
              <a:t>», 1892</a:t>
            </a:r>
          </a:p>
          <a:p>
            <a:r>
              <a:rPr lang="ru-RU" dirty="0" smtClean="0"/>
              <a:t>Золотая осень, 1895.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093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Над вечным покоем (1894)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5538" y="1142984"/>
            <a:ext cx="7358114" cy="5279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61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Владимирка</a:t>
            </a:r>
            <a:r>
              <a:rPr lang="ru-RU" dirty="0" smtClean="0"/>
              <a:t>», 1892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66910" y="1357298"/>
            <a:ext cx="7901014" cy="5115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30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Золотая осень, 1895.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5801" y="1237138"/>
            <a:ext cx="8616413" cy="56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25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И.К.Айвазовский</a:t>
            </a:r>
            <a:endParaRPr lang="ru-RU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6910" y="1643050"/>
            <a:ext cx="390807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Девятый вал (картина Айвазовского)</a:t>
            </a:r>
          </a:p>
          <a:p>
            <a:r>
              <a:rPr lang="ru-RU" dirty="0" smtClean="0"/>
              <a:t>Бриг «Меркурий», атакованный двумя турецкими кораблями</a:t>
            </a:r>
          </a:p>
          <a:p>
            <a:r>
              <a:rPr lang="ru-RU" dirty="0" smtClean="0"/>
              <a:t>Смотр Черноморского флота в 1849 году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83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Девятый вал (картина Айвазовского)</a:t>
            </a:r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6910" y="1285860"/>
            <a:ext cx="7472386" cy="493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Бриг «Меркурий», атакованный двумя турецкими кораблями</a:t>
            </a:r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2661" y="1690687"/>
            <a:ext cx="8084203" cy="5099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1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Смотр Черноморского флота в 1849 году</a:t>
            </a:r>
            <a:endParaRPr lang="ru-RU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69824" y="1313441"/>
            <a:ext cx="9479601" cy="540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789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Скульптура и архитектура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56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М.М.Антокольский</a:t>
            </a:r>
            <a:endParaRPr lang="ru-RU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42159" y="1428737"/>
            <a:ext cx="2848967" cy="4182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«Иван Грозный»</a:t>
            </a:r>
          </a:p>
          <a:p>
            <a:r>
              <a:rPr lang="ru-RU" dirty="0" smtClean="0"/>
              <a:t>«Нестор-летописец» (1890)</a:t>
            </a:r>
          </a:p>
          <a:p>
            <a:r>
              <a:rPr lang="ru-RU" dirty="0" smtClean="0"/>
              <a:t>«Петр</a:t>
            </a:r>
            <a:r>
              <a:rPr lang="en-US" dirty="0" smtClean="0"/>
              <a:t>I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«Ярослав Мудрый». Бронза</a:t>
            </a:r>
          </a:p>
          <a:p>
            <a:r>
              <a:rPr lang="ru-RU" dirty="0" smtClean="0"/>
              <a:t>«Ермак»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145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9586" y="5514181"/>
            <a:ext cx="10515600" cy="1325563"/>
          </a:xfrm>
        </p:spPr>
        <p:txBody>
          <a:bodyPr/>
          <a:lstStyle/>
          <a:p>
            <a:r>
              <a:rPr lang="ru-RU" dirty="0" smtClean="0"/>
              <a:t>Покорение Сибири Ермаком Тимофеевичем (1895), В.И. Суриков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392" y="-1"/>
            <a:ext cx="11511766" cy="5495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8261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68346"/>
          </a:xfrm>
        </p:spPr>
        <p:txBody>
          <a:bodyPr/>
          <a:lstStyle/>
          <a:p>
            <a:r>
              <a:rPr lang="ru-RU" dirty="0" smtClean="0"/>
              <a:t>«Иван Грозный»</a:t>
            </a:r>
            <a:endParaRPr lang="ru-RU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37" y="1142984"/>
            <a:ext cx="3901187" cy="5309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2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«Нестор-летописец» (1890)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56" y="1214422"/>
            <a:ext cx="3864838" cy="515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47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«Петр</a:t>
            </a:r>
            <a:r>
              <a:rPr lang="en-US" dirty="0" smtClean="0"/>
              <a:t>I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051" y="1142985"/>
            <a:ext cx="3012369" cy="535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24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«Ярослав Мудрый». Бронза</a:t>
            </a:r>
            <a:endParaRPr lang="ru-RU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2794" y="1071547"/>
            <a:ext cx="3881440" cy="553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98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«Ермак»</a:t>
            </a:r>
            <a:endParaRPr lang="ru-RU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050" y="1142985"/>
            <a:ext cx="3286148" cy="5182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134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А.М. </a:t>
            </a:r>
            <a:r>
              <a:rPr lang="ru-RU" dirty="0" err="1" smtClean="0"/>
              <a:t>Опекушин</a:t>
            </a: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2662" y="1643050"/>
            <a:ext cx="350508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Памятник А. С. Пушкину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709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Памятник А. С. Пушкину</a:t>
            </a:r>
            <a:endParaRPr lang="ru-RU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b="54"/>
          <a:stretch>
            <a:fillRect/>
          </a:stretch>
        </p:blipFill>
        <p:spPr bwMode="auto">
          <a:xfrm>
            <a:off x="4024298" y="1142984"/>
            <a:ext cx="4143404" cy="5338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429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М.О. Микешин</a:t>
            </a:r>
            <a:endParaRPr lang="ru-RU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00" y="1571612"/>
            <a:ext cx="3640187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Памятник Тысячелетию России в Великом Новгороде. 1862</a:t>
            </a:r>
          </a:p>
          <a:p>
            <a:r>
              <a:rPr lang="ru-RU" dirty="0" smtClean="0"/>
              <a:t>Памятник Екатерине II в Санкт-Петербурге. 1873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166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446522" y="1600201"/>
            <a:ext cx="310795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Памятник Тысячелетию России в Великом Новгороде. 1862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36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829576" cy="7969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Памятник Екатерине II в Санкт-Петербурге. 1873</a:t>
            </a:r>
            <a:endParaRPr lang="ru-RU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024299" y="1571613"/>
            <a:ext cx="325381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92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5911" y="5805377"/>
            <a:ext cx="10515600" cy="1042102"/>
          </a:xfrm>
        </p:spPr>
        <p:txBody>
          <a:bodyPr/>
          <a:lstStyle/>
          <a:p>
            <a:r>
              <a:rPr lang="ru-RU" dirty="0" smtClean="0"/>
              <a:t>Утро стрелецкой казни. 1881, В.И. Суриков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71893" y="0"/>
            <a:ext cx="9690273" cy="561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7362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Новый стиль в архитектуре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81200" y="1600201"/>
            <a:ext cx="7972452" cy="4400568"/>
          </a:xfrm>
        </p:spPr>
        <p:txBody>
          <a:bodyPr/>
          <a:lstStyle/>
          <a:p>
            <a:r>
              <a:rPr lang="ru-RU" dirty="0" smtClean="0"/>
              <a:t>Эклектика – смешение различных художественных стилей (готика, </a:t>
            </a:r>
            <a:r>
              <a:rPr lang="ru-RU" dirty="0" err="1" smtClean="0"/>
              <a:t>борокко</a:t>
            </a:r>
            <a:r>
              <a:rPr lang="ru-RU" dirty="0" smtClean="0"/>
              <a:t>, Ренессанс  и др.)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649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Мотивы эпохи Возрождения. Здание архива Государственного Совета в Петербурге. Архитектор М.Е. </a:t>
            </a:r>
            <a:r>
              <a:rPr lang="ru-RU" sz="3600" dirty="0" err="1"/>
              <a:t>Месмахер</a:t>
            </a:r>
            <a:endParaRPr lang="ru-RU" sz="3600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647950" y="1939131"/>
            <a:ext cx="27051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28" y="1643051"/>
            <a:ext cx="3124198" cy="4641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1916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Здание Балтийского вокзала. Архитектор </a:t>
            </a:r>
            <a:r>
              <a:rPr lang="ru-RU" dirty="0" err="1" smtClean="0"/>
              <a:t>А.И.Кракау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686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20442" y="2634456"/>
            <a:ext cx="2961158" cy="308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348260" y="2446516"/>
            <a:ext cx="4862541" cy="3411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4419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err="1"/>
              <a:t>Неорусский</a:t>
            </a:r>
            <a:r>
              <a:rPr lang="ru-RU" sz="3600" dirty="0"/>
              <a:t> (псевдорусский) стиль</a:t>
            </a:r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452662" y="2285992"/>
            <a:ext cx="6615130" cy="413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81290" y="1357298"/>
            <a:ext cx="6858048" cy="500066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Исторический музей в Москве. (А.А.Семенов, В.О.Шервуд)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174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Здание Городской думы в Москве (1890—1892). Архитектор </a:t>
            </a:r>
            <a:r>
              <a:rPr lang="ru-RU" sz="3200" dirty="0" err="1"/>
              <a:t>Д.Н.Чичагов</a:t>
            </a:r>
            <a:endParaRPr lang="ru-RU" sz="3200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2662" y="1428737"/>
            <a:ext cx="7329510" cy="4738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6485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Верхние торговые ряды. Архитектор А.Н.Померанцев.</a:t>
            </a:r>
            <a:endParaRPr lang="ru-RU" dirty="0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66910" y="1714488"/>
            <a:ext cx="7258072" cy="463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48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Доходные дома привели к появлению типовой архитектуры ХХ века.</a:t>
            </a: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4034" y="1785926"/>
            <a:ext cx="397274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172200" y="2184638"/>
            <a:ext cx="4038600" cy="3357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5501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Музыка.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«Могучая кучка» – содружество пяти выдающихся русских композиторов.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М.А. </a:t>
            </a:r>
            <a:r>
              <a:rPr lang="ru-RU" dirty="0" err="1" smtClean="0"/>
              <a:t>Балакирев</a:t>
            </a:r>
            <a:r>
              <a:rPr lang="ru-RU" dirty="0" smtClean="0"/>
              <a:t> (1839-1910)</a:t>
            </a:r>
          </a:p>
          <a:p>
            <a:pPr>
              <a:buNone/>
            </a:pPr>
            <a:r>
              <a:rPr lang="ru-RU" dirty="0" smtClean="0"/>
              <a:t>М.П.Мусоргский (1839-1881)</a:t>
            </a:r>
          </a:p>
          <a:p>
            <a:pPr>
              <a:buNone/>
            </a:pPr>
            <a:r>
              <a:rPr lang="ru-RU" dirty="0" smtClean="0"/>
              <a:t>Ц.А.Кюи (1835-1918)</a:t>
            </a:r>
          </a:p>
          <a:p>
            <a:pPr>
              <a:buNone/>
            </a:pPr>
            <a:r>
              <a:rPr lang="ru-RU" dirty="0" smtClean="0"/>
              <a:t>А.П. Бородин (1833-1887)</a:t>
            </a:r>
          </a:p>
          <a:p>
            <a:pPr>
              <a:buNone/>
            </a:pPr>
            <a:r>
              <a:rPr lang="ru-RU" dirty="0" smtClean="0"/>
              <a:t>Н.А.Римский – Корсаков (1844-1908)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037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М.А. </a:t>
            </a:r>
            <a:r>
              <a:rPr lang="ru-RU" dirty="0" err="1" smtClean="0"/>
              <a:t>Балакирев</a:t>
            </a:r>
            <a:r>
              <a:rPr lang="ru-RU" dirty="0" smtClean="0"/>
              <a:t> (1839-1910)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25" y="1071547"/>
            <a:ext cx="3786191" cy="5058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симфоническая поэма «Тамара» (на текст Лермонтова)</a:t>
            </a:r>
          </a:p>
          <a:p>
            <a:r>
              <a:rPr lang="ru-RU" dirty="0" smtClean="0"/>
              <a:t>романсы и песни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31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М.П.Мусоргский (1839-1881)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596" y="928670"/>
            <a:ext cx="4071966" cy="529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«Борис Годунов»</a:t>
            </a:r>
          </a:p>
          <a:p>
            <a:pPr>
              <a:buNone/>
            </a:pPr>
            <a:r>
              <a:rPr lang="ru-RU" dirty="0" smtClean="0"/>
              <a:t>«</a:t>
            </a:r>
            <a:r>
              <a:rPr lang="ru-RU" dirty="0" err="1" smtClean="0"/>
              <a:t>Хованщина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358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532437"/>
            <a:ext cx="12192000" cy="1325563"/>
          </a:xfrm>
        </p:spPr>
        <p:txBody>
          <a:bodyPr/>
          <a:lstStyle/>
          <a:p>
            <a:r>
              <a:rPr lang="ru-RU" dirty="0" smtClean="0"/>
              <a:t>Сельский крестный ход на Пасху 1861 г. В.Г. Перов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838" y="0"/>
            <a:ext cx="7243748" cy="559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7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Ц.А.Кюи (1835-1918)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6910" y="1285860"/>
            <a:ext cx="378332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«Капитанская дочка»</a:t>
            </a:r>
          </a:p>
          <a:p>
            <a:pPr>
              <a:buNone/>
            </a:pPr>
            <a:r>
              <a:rPr lang="ru-RU" dirty="0" smtClean="0"/>
              <a:t>«Кот в сапогах» (1912)</a:t>
            </a:r>
          </a:p>
          <a:p>
            <a:pPr>
              <a:buNone/>
            </a:pPr>
            <a:r>
              <a:rPr lang="ru-RU" dirty="0" smtClean="0"/>
              <a:t>«Кавказский пленник»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702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А.П. Бородин (1833-1887)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6911" y="857232"/>
            <a:ext cx="3857629" cy="5323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«Князь Игорь»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798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Н.А.Римский – Корсаков (1844-1908)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4034" y="928670"/>
            <a:ext cx="4143404" cy="5701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Псковитянка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158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П.И.Чайковский (1840-1893)</a:t>
            </a:r>
            <a:endParaRPr lang="ru-RU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6911" y="1571612"/>
            <a:ext cx="3557489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«Лебединое озеро»</a:t>
            </a:r>
          </a:p>
          <a:p>
            <a:r>
              <a:rPr lang="ru-RU" dirty="0" smtClean="0"/>
              <a:t>«Спящая красавица»</a:t>
            </a:r>
          </a:p>
          <a:p>
            <a:r>
              <a:rPr lang="ru-RU" dirty="0" smtClean="0"/>
              <a:t> «Щелкунчик»</a:t>
            </a:r>
          </a:p>
          <a:p>
            <a:r>
              <a:rPr lang="ru-RU" dirty="0" smtClean="0"/>
              <a:t>«Евгений Онегин»</a:t>
            </a:r>
          </a:p>
          <a:p>
            <a:r>
              <a:rPr lang="ru-RU" dirty="0" smtClean="0"/>
              <a:t>«Пиковая дама»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57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81200" y="1600201"/>
            <a:ext cx="7543824" cy="418625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Театр был единственным публичным местом, где легально могли проявляться не только личные, но и общественные симпатии.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29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А.Н.Островский</a:t>
            </a:r>
            <a:endParaRPr lang="ru-RU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2662" y="1428736"/>
            <a:ext cx="3286148" cy="482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«Гроза»</a:t>
            </a:r>
          </a:p>
          <a:p>
            <a:r>
              <a:rPr lang="ru-RU" dirty="0" smtClean="0"/>
              <a:t>«Лес»</a:t>
            </a:r>
          </a:p>
          <a:p>
            <a:r>
              <a:rPr lang="ru-RU" dirty="0" smtClean="0"/>
              <a:t>«Бесприданница»</a:t>
            </a:r>
          </a:p>
          <a:p>
            <a:r>
              <a:rPr lang="ru-RU" dirty="0" smtClean="0"/>
              <a:t>«Волки и овцы»</a:t>
            </a:r>
          </a:p>
          <a:p>
            <a:r>
              <a:rPr lang="ru-RU" dirty="0" smtClean="0"/>
              <a:t>«Свои люди — сочтёмся» </a:t>
            </a:r>
          </a:p>
          <a:p>
            <a:r>
              <a:rPr lang="ru-RU" dirty="0" smtClean="0"/>
              <a:t>«Женитьба </a:t>
            </a:r>
            <a:r>
              <a:rPr lang="ru-RU" dirty="0" err="1" smtClean="0"/>
              <a:t>Бальзаминова</a:t>
            </a:r>
            <a:r>
              <a:rPr lang="ru-RU" dirty="0" smtClean="0"/>
              <a:t>» (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091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402419"/>
            <a:ext cx="10515600" cy="957041"/>
          </a:xfrm>
        </p:spPr>
        <p:txBody>
          <a:bodyPr>
            <a:normAutofit fontScale="90000"/>
          </a:bodyPr>
          <a:lstStyle/>
          <a:p>
            <a:r>
              <a:rPr lang="en-US" dirty="0">
                <a:hlinkClick r:id="rId2"/>
              </a:rPr>
              <a:t>https://resh.edu.ru/subject/lesson/2096/main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224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321" y="5532437"/>
            <a:ext cx="10515600" cy="1325563"/>
          </a:xfrm>
        </p:spPr>
        <p:txBody>
          <a:bodyPr/>
          <a:lstStyle/>
          <a:p>
            <a:r>
              <a:rPr lang="ru-RU" dirty="0" smtClean="0"/>
              <a:t>Богатыри, В.М. Васнецов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4963" y="0"/>
            <a:ext cx="8501122" cy="562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5980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8381" y="5532437"/>
            <a:ext cx="8377452" cy="1325563"/>
          </a:xfrm>
        </p:spPr>
        <p:txBody>
          <a:bodyPr/>
          <a:lstStyle/>
          <a:p>
            <a:r>
              <a:rPr lang="ru-RU" dirty="0" smtClean="0"/>
              <a:t>Рубка леса, И.И. Шишкин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010" y="0"/>
            <a:ext cx="8862046" cy="559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56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812</Words>
  <Application>Microsoft Office PowerPoint</Application>
  <PresentationFormat>Широкоэкранный</PresentationFormat>
  <Paragraphs>128</Paragraphs>
  <Slides>76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80" baseType="lpstr">
      <vt:lpstr>Arial</vt:lpstr>
      <vt:lpstr>Calibri</vt:lpstr>
      <vt:lpstr>Calibri Light</vt:lpstr>
      <vt:lpstr>Тема Office</vt:lpstr>
      <vt:lpstr>Художественная культура России во второй половине XIX века</vt:lpstr>
      <vt:lpstr>Ведущий стиль ?</vt:lpstr>
      <vt:lpstr>Объединение российских художников, возникшее в последней трети XIX века (1870) и просуществовавшее до 1923 года.</vt:lpstr>
      <vt:lpstr>Боярыня Морозова. 1887, В.И. Суриков</vt:lpstr>
      <vt:lpstr>Покорение Сибири Ермаком Тимофеевичем (1895), В.И. Суриков</vt:lpstr>
      <vt:lpstr>Утро стрелецкой казни. 1881, В.И. Суриков</vt:lpstr>
      <vt:lpstr>Сельский крестный ход на Пасху 1861 г. В.Г. Перов</vt:lpstr>
      <vt:lpstr>Богатыри, В.М. Васнецов</vt:lpstr>
      <vt:lpstr>Рубка леса, И.И. Шишкин</vt:lpstr>
      <vt:lpstr>Чаепитие в Мытищах, В.Г. Перов</vt:lpstr>
      <vt:lpstr>После побоища Игоря Святославича с половцами, В.М. Васнецов</vt:lpstr>
      <vt:lpstr>Бурлаки на Волге, И.Е. Репин</vt:lpstr>
      <vt:lpstr>Приезд гувернантки в купеческий дом, В.Г. Перов</vt:lpstr>
      <vt:lpstr>Последний кабак у заставы, В.Г. Перов</vt:lpstr>
      <vt:lpstr>Тройка, В.Г. Перов</vt:lpstr>
      <vt:lpstr>Н.А. Некрасов,  И.Н. Крамской</vt:lpstr>
      <vt:lpstr>Не ждали, И.Е. Репин</vt:lpstr>
      <vt:lpstr>Отказ от исповеди, И.Е. Репин</vt:lpstr>
      <vt:lpstr>Сосновый бор. Мачтовый лес в вятской губернии, И.И. Шишкин</vt:lpstr>
      <vt:lpstr>Аленушка,  В.М. Васнецов</vt:lpstr>
      <vt:lpstr>Иван Грозный и сын его Иван 16 ноября 1581 года, 1885, И.Е. Репин</vt:lpstr>
      <vt:lpstr>Лев Николаевич Толстой, И.Н. Крамской</vt:lpstr>
      <vt:lpstr>Запорожцы пишут письмо турецкому султану, И.Е. Репин</vt:lpstr>
      <vt:lpstr>Лунная ночь на Днепре, А.И. Куинджи</vt:lpstr>
      <vt:lpstr>Царевна Софья, И.Е. Репин</vt:lpstr>
      <vt:lpstr>М.Е. Салтыков-Щедрин, И.Н. Крамской</vt:lpstr>
      <vt:lpstr>Витязь на распутье, В.М. Васнецов</vt:lpstr>
      <vt:lpstr>Украинская ночь, А.И. Куинджи</vt:lpstr>
      <vt:lpstr>Рожь, И.И. Шишкин</vt:lpstr>
      <vt:lpstr>Грачи прилетели, А.К. Саврасов</vt:lpstr>
      <vt:lpstr>Березовая роща, А.И. Куинджи</vt:lpstr>
      <vt:lpstr>Дымковская игрушка</vt:lpstr>
      <vt:lpstr>Палех</vt:lpstr>
      <vt:lpstr>Гжель</vt:lpstr>
      <vt:lpstr>Хохлома</vt:lpstr>
      <vt:lpstr>И. Н. Крамской</vt:lpstr>
      <vt:lpstr>Христос в пустыне, 1872 </vt:lpstr>
      <vt:lpstr>Неизвестная, 1883 </vt:lpstr>
      <vt:lpstr>Неутешное горе, 1884 </vt:lpstr>
      <vt:lpstr>И.И. Левитан</vt:lpstr>
      <vt:lpstr>Над вечным покоем (1894)</vt:lpstr>
      <vt:lpstr>«Владимирка», 1892</vt:lpstr>
      <vt:lpstr>Золотая осень, 1895.</vt:lpstr>
      <vt:lpstr>И.К.Айвазовский</vt:lpstr>
      <vt:lpstr>Девятый вал (картина Айвазовского)</vt:lpstr>
      <vt:lpstr>Бриг «Меркурий», атакованный двумя турецкими кораблями</vt:lpstr>
      <vt:lpstr>Смотр Черноморского флота в 1849 году</vt:lpstr>
      <vt:lpstr>Скульптура и архитектура</vt:lpstr>
      <vt:lpstr>М.М.Антокольский</vt:lpstr>
      <vt:lpstr>«Иван Грозный»</vt:lpstr>
      <vt:lpstr>«Нестор-летописец» (1890)</vt:lpstr>
      <vt:lpstr>«ПетрI»</vt:lpstr>
      <vt:lpstr>«Ярослав Мудрый». Бронза</vt:lpstr>
      <vt:lpstr>«Ермак»</vt:lpstr>
      <vt:lpstr>А.М. Опекушин</vt:lpstr>
      <vt:lpstr>Памятник А. С. Пушкину</vt:lpstr>
      <vt:lpstr>М.О. Микешин</vt:lpstr>
      <vt:lpstr>Презентация PowerPoint</vt:lpstr>
      <vt:lpstr>Памятник Екатерине II в Санкт-Петербурге. 1873</vt:lpstr>
      <vt:lpstr>Новый стиль в архитектуре</vt:lpstr>
      <vt:lpstr>Мотивы эпохи Возрождения. Здание архива Государственного Совета в Петербурге. Архитектор М.Е. Месмахер</vt:lpstr>
      <vt:lpstr>Здание Балтийского вокзала. Архитектор А.И.Кракау.</vt:lpstr>
      <vt:lpstr>Неорусский (псевдорусский) стиль</vt:lpstr>
      <vt:lpstr>Здание Городской думы в Москве (1890—1892). Архитектор Д.Н.Чичагов</vt:lpstr>
      <vt:lpstr>Верхние торговые ряды. Архитектор А.Н.Померанцев.</vt:lpstr>
      <vt:lpstr>Доходные дома привели к появлению типовой архитектуры ХХ века.</vt:lpstr>
      <vt:lpstr>Музыка.</vt:lpstr>
      <vt:lpstr>М.А. Балакирев (1839-1910) </vt:lpstr>
      <vt:lpstr>М.П.Мусоргский (1839-1881) </vt:lpstr>
      <vt:lpstr>Ц.А.Кюи (1835-1918) </vt:lpstr>
      <vt:lpstr>А.П. Бородин (1833-1887) </vt:lpstr>
      <vt:lpstr>Н.А.Римский – Корсаков (1844-1908) </vt:lpstr>
      <vt:lpstr>П.И.Чайковский (1840-1893)</vt:lpstr>
      <vt:lpstr>Театр. </vt:lpstr>
      <vt:lpstr>А.Н.Островский</vt:lpstr>
      <vt:lpstr>https://resh.edu.ru/subject/lesson/2096/main/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Художественная культура России во второй половине XIX века</dc:title>
  <dc:creator>Acer</dc:creator>
  <cp:lastModifiedBy>Acer</cp:lastModifiedBy>
  <cp:revision>12</cp:revision>
  <dcterms:created xsi:type="dcterms:W3CDTF">2023-02-02T17:16:28Z</dcterms:created>
  <dcterms:modified xsi:type="dcterms:W3CDTF">2023-02-02T19:54:28Z</dcterms:modified>
</cp:coreProperties>
</file>