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56" r:id="rId2"/>
    <p:sldId id="258" r:id="rId3"/>
    <p:sldId id="263" r:id="rId4"/>
    <p:sldId id="257" r:id="rId5"/>
    <p:sldId id="267" r:id="rId6"/>
    <p:sldId id="268" r:id="rId7"/>
    <p:sldId id="269" r:id="rId8"/>
    <p:sldId id="271" r:id="rId9"/>
    <p:sldId id="260" r:id="rId10"/>
    <p:sldId id="264" r:id="rId11"/>
    <p:sldId id="272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48" y="2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088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DBEDC254-3D1B-D390-6913-C106CCE3ED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FEEC280-E8F0-7472-3D63-821CC2FAB5F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FA3DB-7BA1-4EB7-93C6-0B92BE329394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EF8AF139-A45F-1D5C-845D-DCBA82BE4E4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2396CF3-7DF2-AE8D-5B2F-0DA2B1A0C56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33A942-CF38-4147-ADEC-3470F5283E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2356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7099CF-D57B-1359-33D2-1EF32D3C97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6C138FA-4C2B-D641-6F91-326D91ADB6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FDCF16F-B40C-39D0-27BA-38DD4E806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0B5F-7BFE-4213-8E06-56DE17EE1A2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5ED96C-A223-370A-FFD7-F3FA3FE7E0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47442B-125D-85ED-5872-777F131008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4555-8A38-4646-B8CC-87AFDE6D5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267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6EDF62-E6B1-5D64-127E-CEED9AD23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D55542-E4C4-BB47-8948-4F9E4CE23A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5E58521-F110-FC51-959C-0BC770C9A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0B5F-7BFE-4213-8E06-56DE17EE1A2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BF52153-1C4C-611E-2DB4-14DBFB4049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642769F-7CA7-4551-FF8E-6FFC7BC92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4555-8A38-4646-B8CC-87AFDE6D5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49337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BDF3A25-D25A-43CA-0094-D8D4D218F3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6DD2F94-FAD1-CF7A-792E-78FE5C3C6A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AFD8C5-9997-13A3-BA48-0C5756631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0B5F-7BFE-4213-8E06-56DE17EE1A2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612C4A5-D85B-A9D8-413F-B62E03B5C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49C3808-08DB-4A82-68D8-44D9AB33F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4555-8A38-4646-B8CC-87AFDE6D5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803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9D7584-0DEB-D764-0549-62F71950DC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E25451-FD31-716B-0A11-FC6AB9557F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902DDD-9DDF-1F83-BC6F-9F5C23E639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0B5F-7BFE-4213-8E06-56DE17EE1A2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8EDE9C1-77B3-42C5-3B77-864F5BEB1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53CCF0-207A-1C77-F5C3-97AF0803B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4555-8A38-4646-B8CC-87AFDE6D5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920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16FC04-9872-9029-7BAC-C301F47A4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2E6709D-9E6A-FB79-C36D-00D28DE7F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B63933-9264-0F55-4DCC-90C0DDC0F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0B5F-7BFE-4213-8E06-56DE17EE1A2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5B3AB88-CD71-9FA2-91AB-855B27D00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3D4379-8BEA-F9B2-3719-0796B856E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4555-8A38-4646-B8CC-87AFDE6D5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642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D005A3-4C8D-96AB-4115-4BBDAFC8B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0E8B5D5-2F96-B916-9307-8022613033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D4E22B6-4E3B-B1BE-C362-70B44CCEC0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CCDF348-09B0-F7CA-F830-84BDC8D60C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0B5F-7BFE-4213-8E06-56DE17EE1A2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6D4164-1B41-E2EC-3DF9-74B02F9149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6DBFBF-0637-9B0E-01C6-068DE6E06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4555-8A38-4646-B8CC-87AFDE6D5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956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910F91-115B-31B4-25EE-DE9E32F68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FCADC9E-4635-6F6B-D61F-9835750041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EA516DE-8622-F76C-18FF-B298005061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BA2216C7-540C-3CA0-E09D-69E8C264B9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01F5CD4-F8E4-3FC9-E841-DB88BE6E5A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F249F4E-C97E-4D64-650D-43803FFA5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0B5F-7BFE-4213-8E06-56DE17EE1A2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6F037AD-DA65-FFF5-73EE-2C8A7D6DB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601EC90-FF7F-DB5D-4393-CDC63A647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4555-8A38-4646-B8CC-87AFDE6D5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114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9E3D16-BCC5-1A00-BF6F-56054130C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97F4ECB-1E7E-5989-252A-C63CD2721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0B5F-7BFE-4213-8E06-56DE17EE1A2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981E145-645E-61B3-677A-57AE37478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FEEC928-C627-634F-B81E-647412D01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4555-8A38-4646-B8CC-87AFDE6D5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5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6450ECA-5D6B-561B-E1F1-FFB9B4969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0B5F-7BFE-4213-8E06-56DE17EE1A2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733F070-96C1-BC86-5214-AEFD200D6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8902252-5B4B-4718-355C-584C79FA6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4555-8A38-4646-B8CC-87AFDE6D5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064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9E6B10-27A2-41DA-229E-4FE601B85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22D397D-8A6D-16D4-1425-AD1954B1DB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CE58418-C269-F4A8-ED7C-585DF0F581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B2E281-7864-60C0-8BE3-A38EC6D25F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0B5F-7BFE-4213-8E06-56DE17EE1A2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CA57E28-8589-9FB0-CBE2-CAC27166CE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98C6CC6-FD94-A202-7828-8BD25DE60A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4555-8A38-4646-B8CC-87AFDE6D5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460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A02E6D-E9A2-0E2C-6511-093F5DF9B5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1B0945D-C43C-04CA-D74E-817A94111CB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998B4ED-B7A0-4E11-85D1-B9C0F5144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BAEC7A-522D-C103-33D4-4DA08F427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A0B5F-7BFE-4213-8E06-56DE17EE1A2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09EB95D-DF41-DDA0-8C06-477D56F9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4F0647-540E-7D79-312A-0187059FE3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6C4555-8A38-4646-B8CC-87AFDE6D5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562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B7C3D9-EA5E-2B0B-727A-352921065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5E03FB-98DE-6E40-CE61-7843BFB9D0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343DC6F-2D19-8578-38DB-A760D74409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A0B5F-7BFE-4213-8E06-56DE17EE1A20}" type="datetimeFigureOut">
              <a:rPr lang="ru-RU" smtClean="0"/>
              <a:t>06.02.2023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B3BEF4-63D9-5E24-3EFC-DE32129E80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9F08FC7-E616-A0DB-A3C4-D735CFFA84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6C4555-8A38-4646-B8CC-87AFDE6D5F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311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46760A-0751-77FE-6CD9-FBAABD04A1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241743"/>
            <a:ext cx="10668000" cy="1897539"/>
          </a:xfrm>
        </p:spPr>
        <p:txBody>
          <a:bodyPr>
            <a:normAutofit/>
          </a:bodyPr>
          <a:lstStyle/>
          <a:p>
            <a:r>
              <a:rPr lang="ru-RU" dirty="0"/>
              <a:t>Мини-футбол – разновидность классического футбола</a:t>
            </a:r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5E8ED87F-BA5F-0AEF-637F-F7CEDC3D7503}"/>
              </a:ext>
            </a:extLst>
          </p:cNvPr>
          <p:cNvSpPr txBox="1">
            <a:spLocks/>
          </p:cNvSpPr>
          <p:nvPr/>
        </p:nvSpPr>
        <p:spPr>
          <a:xfrm>
            <a:off x="838200" y="3718719"/>
            <a:ext cx="10515600" cy="15948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/>
              <a:t>Играют 2 команды по 5 игроков. В команде один вратарь и четыре полевых игрока, которые играют, как в обороне, так и в атаке. Длительность игры – 2 тайма по 20 минут чистого времени.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069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12E3108-F308-0340-0E82-69C497A08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Этапы профессиональной подготовки игроков: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01FC7C-E4B0-7226-24F5-9DB0705622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8535"/>
          </a:xfrm>
        </p:spPr>
        <p:txBody>
          <a:bodyPr>
            <a:normAutofit fontScale="85000" lnSpcReduction="2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ru-RU" dirty="0"/>
              <a:t>Разминка. Длится около 30 мин. и предназначена для разогрева мускулатуры. Основные упражнения разминки —бег трусцой, наклоны и растяжка.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/>
              <a:t>Силовая тренировка. На этом этапе выполняются отжимания, подтягивания, бег на скорость на короткие дистанции, прокачка пресса.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/>
              <a:t>Работа с мячом. Подразумевает оттачивание техники: набивание мяча, его ведение на скорости, пас коллеге, удар по воротам и т.д.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/>
              <a:t>Тактическая тренировка. Игроки отрабатывают свои роли на поле и учатся взаимодействовать с остальными членами команды. Все комбинации требуется довести до автоматизма и обеспечить слаженную игру.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/>
              <a:t>Тренировочный матч. Короткая игра между участниками одной команды в конце занятия.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dirty="0"/>
              <a:t>Заминка. Предназначена для расслабления мышц и нормализации дыхания. Упражнением для заминки может стать медленная пробежка по залу.</a:t>
            </a:r>
          </a:p>
        </p:txBody>
      </p:sp>
    </p:spTree>
    <p:extLst>
      <p:ext uri="{BB962C8B-B14F-4D97-AF65-F5344CB8AC3E}">
        <p14:creationId xmlns:p14="http://schemas.microsoft.com/office/powerpoint/2010/main" val="3751528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2DB0BA-D278-1B6D-21E4-786CFDF85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045835"/>
          </a:xfrm>
        </p:spPr>
        <p:txBody>
          <a:bodyPr>
            <a:normAutofit/>
          </a:bodyPr>
          <a:lstStyle/>
          <a:p>
            <a:pPr algn="ctr"/>
            <a:r>
              <a:rPr lang="ru-RU" sz="80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171605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0000"/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505A9395-1539-9975-4666-E58528EDAFB4}"/>
              </a:ext>
            </a:extLst>
          </p:cNvPr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dirty="0"/>
              <a:t>История появления</a:t>
            </a:r>
          </a:p>
        </p:txBody>
      </p:sp>
      <p:sp>
        <p:nvSpPr>
          <p:cNvPr id="12" name="Объект 2">
            <a:extLst>
              <a:ext uri="{FF2B5EF4-FFF2-40B4-BE49-F238E27FC236}">
                <a16:creationId xmlns:a16="http://schemas.microsoft.com/office/drawing/2014/main" id="{3C09720B-D103-1029-397F-E806476BE8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6821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400" dirty="0"/>
              <a:t>Родиной мини-футбола считается Бразилия, его появление относят к 1920 г. В Европе основоположником этой разновидности футбола стал тренер австрийской футбольной сборной Йозеф </a:t>
            </a:r>
            <a:r>
              <a:rPr lang="ru-RU" sz="2400" dirty="0" err="1"/>
              <a:t>Аргауэер</a:t>
            </a:r>
            <a:r>
              <a:rPr lang="ru-RU" sz="2400" dirty="0"/>
              <a:t>, впечатленный тренировкой бразильцев в зале, на чемпионате мира по футболу в 1958 году, он выступил организатором ряда матчей на своей Родине.</a:t>
            </a:r>
          </a:p>
          <a:p>
            <a:pPr marL="0" indent="0" algn="just">
              <a:buNone/>
            </a:pPr>
            <a:r>
              <a:rPr lang="ru-RU" sz="2400" dirty="0"/>
              <a:t>Этот эксперимент вдохновил многих, и вскоре игра распространилась в Голландию, Испанию, Италию. В России состязания по нему регулярно проходят, начиная с 1972 г. </a:t>
            </a:r>
          </a:p>
          <a:p>
            <a:pPr marL="0" indent="0" algn="just">
              <a:buNone/>
            </a:pPr>
            <a:r>
              <a:rPr lang="ru-RU" sz="2400" dirty="0"/>
              <a:t>Всемирная ассоциация мини футбола сформировалась в 2002 г. Ее штаб-квартира располагается в г. Асунсьон (Парагвай). В ведении ассоциации находится FIFUSA — межнациональная организация, отвечающая за организацию и проведение чемпионатов, пропаганду и развитие дисциплины.</a:t>
            </a:r>
          </a:p>
          <a:p>
            <a:pPr marL="0" indent="0" algn="just">
              <a:buNone/>
            </a:pPr>
            <a:r>
              <a:rPr lang="ru-RU" sz="2400" dirty="0"/>
              <a:t>В данный момент мини-футбол является одним из наиболее развивающихся и наиболее быстрорастущих видов спорта. Лидерами и законодателями мод в футзале являются такие страны как Бразилия, Португалия, Казахстан, Россия, Италия, Испания. Это те страны, клубы и сборные которых считаются лучшими в мире. </a:t>
            </a:r>
          </a:p>
        </p:txBody>
      </p:sp>
    </p:spTree>
    <p:extLst>
      <p:ext uri="{BB962C8B-B14F-4D97-AF65-F5344CB8AC3E}">
        <p14:creationId xmlns:p14="http://schemas.microsoft.com/office/powerpoint/2010/main" val="287828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CBAF80-7F4D-0A4A-D9F8-84C564616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Мини-футбольное поле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1588647-58DF-F7D5-B342-EE1321BD5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ru-RU" dirty="0"/>
              <a:t>В зависимости от назначения мини-футбольного поля меняются и его габариты. Вариации размеров поля для мини-футбола: </a:t>
            </a:r>
          </a:p>
          <a:p>
            <a:pPr algn="just"/>
            <a:r>
              <a:rPr lang="ru-RU" dirty="0"/>
              <a:t>Длина – должна быть больше 25, но не более 42 метров; </a:t>
            </a:r>
          </a:p>
          <a:p>
            <a:pPr algn="just"/>
            <a:r>
              <a:rPr lang="ru-RU" dirty="0"/>
              <a:t>Ширина – от 15 до 25 метров. </a:t>
            </a:r>
          </a:p>
          <a:p>
            <a:pPr marL="0" indent="0" algn="just">
              <a:buNone/>
            </a:pPr>
            <a:r>
              <a:rPr lang="ru-RU" dirty="0"/>
              <a:t>Международные требования более строгие и требуют, что площадка должна быть следующих габаритов: </a:t>
            </a:r>
          </a:p>
          <a:p>
            <a:pPr algn="just"/>
            <a:r>
              <a:rPr lang="ru-RU" dirty="0"/>
              <a:t>Длина: от 38 до 42 метров; </a:t>
            </a:r>
          </a:p>
          <a:p>
            <a:pPr algn="just"/>
            <a:r>
              <a:rPr lang="ru-RU" dirty="0"/>
              <a:t>Ширина: от 20 до 25 метров.</a:t>
            </a:r>
          </a:p>
          <a:p>
            <a:pPr marL="0" indent="0" algn="l">
              <a:buNone/>
            </a:pPr>
            <a:r>
              <a:rPr lang="ru-RU" dirty="0"/>
              <a:t>Штрафную зону обозначают сектором 6-ти метрового радиуса.</a:t>
            </a:r>
          </a:p>
          <a:p>
            <a:pPr marL="0" indent="0" algn="l">
              <a:buNone/>
            </a:pPr>
            <a:r>
              <a:rPr lang="ru-RU" dirty="0"/>
              <a:t>Пенальти производят с особой отметки, расположенной в 6 м. Кроме того, в четырех углах поля имеются сектора радиусом 0,25 м.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4010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DAFE263-CF06-1B26-99BE-1C34B227A2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6" t="1793" r="1547" b="4755"/>
          <a:stretch/>
        </p:blipFill>
        <p:spPr>
          <a:xfrm>
            <a:off x="2111749" y="-7359"/>
            <a:ext cx="7968501" cy="6865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4355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C361CE-24A2-C2D7-F4E1-8758A933C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466840" cy="1325563"/>
          </a:xfrm>
        </p:spPr>
        <p:txBody>
          <a:bodyPr>
            <a:normAutofit/>
          </a:bodyPr>
          <a:lstStyle/>
          <a:p>
            <a:r>
              <a:rPr lang="ru-RU" dirty="0"/>
              <a:t>Требования для ворот в мини-футболе: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E1A36C3-184A-6A04-25D3-CC41B084E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91760" cy="435133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Ширина (между стойками ворот) – 3 метра; </a:t>
            </a:r>
          </a:p>
          <a:p>
            <a:r>
              <a:rPr lang="ru-RU" dirty="0"/>
              <a:t>Высота (от перекладины до пола) – 2 метра; </a:t>
            </a:r>
          </a:p>
          <a:p>
            <a:r>
              <a:rPr lang="ru-RU" dirty="0"/>
              <a:t>Перекладина и штанги должны иметь одинаковую толщины и находиться друг относительно друга строго под прямым углом; </a:t>
            </a:r>
          </a:p>
          <a:p>
            <a:r>
              <a:rPr lang="ru-RU" dirty="0"/>
              <a:t>Ворота для мини футбола должны отличаться по цвету от всего поля.</a:t>
            </a:r>
          </a:p>
        </p:txBody>
      </p:sp>
      <p:pic>
        <p:nvPicPr>
          <p:cNvPr id="5122" name="Picture 2" descr="Размер футбольных ворот, параметры для профессиональной и детской игры">
            <a:extLst>
              <a:ext uri="{FF2B5EF4-FFF2-40B4-BE49-F238E27FC236}">
                <a16:creationId xmlns:a16="http://schemas.microsoft.com/office/drawing/2014/main" id="{51EE81C1-57A4-D448-04F7-4A527DC9E0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80" b="98537" l="5957" r="89979">
                        <a14:foregroundMark x1="16118" y1="28902" x2="16819" y2="71098"/>
                        <a14:foregroundMark x1="9881" y1="73659" x2="14156" y2="66707"/>
                        <a14:foregroundMark x1="9741" y1="68537" x2="9741" y2="75122"/>
                        <a14:foregroundMark x1="10512" y1="65366" x2="10021" y2="70976"/>
                        <a14:foregroundMark x1="13245" y1="65000" x2="8339" y2="69146"/>
                        <a14:foregroundMark x1="12614" y1="62805" x2="15347" y2="70366"/>
                        <a14:foregroundMark x1="9881" y1="65610" x2="15837" y2="62927"/>
                        <a14:foregroundMark x1="10091" y1="78780" x2="18360" y2="72927"/>
                        <a14:foregroundMark x1="8199" y1="69146" x2="9320" y2="75366"/>
                        <a14:foregroundMark x1="20883" y1="76098" x2="25578" y2="82805"/>
                        <a14:foregroundMark x1="27330" y1="84756" x2="29152" y2="87317"/>
                        <a14:foregroundMark x1="25298" y1="83537" x2="28381" y2="86951"/>
                        <a14:foregroundMark x1="29082" y1="89390" x2="32796" y2="93293"/>
                        <a14:foregroundMark x1="40294" y1="97195" x2="43448" y2="89512"/>
                        <a14:foregroundMark x1="44219" y1="95732" x2="44289" y2="89756"/>
                        <a14:foregroundMark x1="47793" y1="93537" x2="48353" y2="91585"/>
                        <a14:foregroundMark x1="44219" y1="82927" x2="48213" y2="88537"/>
                        <a14:foregroundMark x1="49334" y1="93537" x2="48073" y2="89146"/>
                        <a14:foregroundMark x1="49685" y1="88902" x2="50105" y2="91220"/>
                        <a14:foregroundMark x1="48704" y1="87073" x2="47162" y2="82195"/>
                        <a14:foregroundMark x1="46671" y1="79756" x2="44989" y2="61829"/>
                        <a14:foregroundMark x1="44499" y1="57195" x2="44569" y2="65366"/>
                        <a14:foregroundMark x1="35459" y1="37805" x2="41906" y2="42683"/>
                        <a14:foregroundMark x1="16468" y1="29146" x2="16468" y2="29146"/>
                        <a14:foregroundMark x1="16468" y1="29146" x2="16468" y2="29146"/>
                        <a14:foregroundMark x1="23406" y1="27805" x2="16889" y2="29390"/>
                        <a14:foregroundMark x1="25368" y1="29390" x2="35809" y2="37927"/>
                        <a14:foregroundMark x1="44359" y1="41951" x2="46321" y2="42561"/>
                        <a14:foregroundMark x1="42327" y1="42317" x2="44008" y2="43902"/>
                        <a14:foregroundMark x1="43798" y1="41829" x2="44919" y2="44024"/>
                        <a14:foregroundMark x1="47302" y1="43659" x2="44569" y2="46098"/>
                        <a14:foregroundMark x1="45130" y1="53049" x2="46741" y2="54268"/>
                        <a14:foregroundMark x1="46952" y1="71220" x2="45410" y2="48902"/>
                        <a14:foregroundMark x1="46251" y1="44024" x2="45900" y2="40854"/>
                        <a14:foregroundMark x1="44499" y1="41220" x2="47442" y2="42073"/>
                        <a14:foregroundMark x1="44779" y1="48049" x2="48143" y2="49146"/>
                        <a14:backgroundMark x1="22004" y1="16463" x2="27751" y2="19756"/>
                        <a14:backgroundMark x1="17309" y1="25366" x2="24457" y2="23659"/>
                        <a14:backgroundMark x1="24387" y1="27805" x2="28031" y2="28415"/>
                        <a14:backgroundMark x1="27680" y1="30366" x2="28311" y2="31463"/>
                        <a14:backgroundMark x1="33146" y1="34756" x2="32306" y2="34268"/>
                        <a14:backgroundMark x1="33146" y1="35732" x2="32025" y2="33659"/>
                        <a14:backgroundMark x1="28451" y1="28415" x2="34688" y2="36463"/>
                        <a14:backgroundMark x1="18010" y1="25488" x2="21794" y2="26098"/>
                        <a14:backgroundMark x1="27891" y1="25488" x2="27891" y2="21463"/>
                        <a14:backgroundMark x1="23756" y1="9634" x2="27680" y2="11951"/>
                        <a14:backgroundMark x1="23616" y1="25488" x2="24947" y2="25610"/>
                        <a14:backgroundMark x1="18430" y1="26707" x2="20953" y2="25488"/>
                        <a14:backgroundMark x1="20953" y1="26585" x2="20813" y2="24756"/>
                        <a14:backgroundMark x1="54029" y1="20244" x2="54029" y2="202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053" t="25028" r="47446" b="-367"/>
          <a:stretch/>
        </p:blipFill>
        <p:spPr bwMode="auto">
          <a:xfrm>
            <a:off x="6512561" y="1326197"/>
            <a:ext cx="5191760" cy="5166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8540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F217A6-AFAE-A9B9-E832-93AA15EFE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Мини-футбольный мяч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B48CCC-D39B-3257-F833-91A4B6D250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92935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sz="5900" dirty="0"/>
              <a:t>Играют в футзал футбольным мячом третьего или четвёртого размера. Согласно правилам FIFA именно третий размер официально признан нормой и используется на всех официальных соревнования.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7170" name="Picture 2" descr="Официальные мячи АМФР">
            <a:extLst>
              <a:ext uri="{FF2B5EF4-FFF2-40B4-BE49-F238E27FC236}">
                <a16:creationId xmlns:a16="http://schemas.microsoft.com/office/drawing/2014/main" id="{E1C5B526-D1FD-F553-62CF-3889712172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889" b="95556" l="7000" r="98778">
                        <a14:foregroundMark x1="23778" y1="23889" x2="13111" y2="54111"/>
                        <a14:foregroundMark x1="51444" y1="9222" x2="60333" y2="11111"/>
                        <a14:foregroundMark x1="82444" y1="27111" x2="86556" y2="518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1046" y="3090546"/>
            <a:ext cx="3127057" cy="3127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503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4A66F7-4139-5111-445A-197911307B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Форма спортсменов подразумевает наличие: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BB42756-14DA-2D67-1ECC-679CC81FD5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Футболки;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Коротких шорт;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Гетр и щитовки;</a:t>
            </a:r>
          </a:p>
          <a:p>
            <a:pPr algn="l"/>
            <a:r>
              <a:rPr lang="ru-RU" dirty="0"/>
              <a:t>Вратарь вправе надевать на игру длинные шорты, а его форма обязана иметь иную расцветку, нежели у остальных членов команды и арбитров. Нарушение правил обмундирования влечет удаление игрока с поля до того момента, пока его форма не будет соответствовать установленным требованиям.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43459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EC68F2-593F-DD0B-30B3-EF24A46E2A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Обувь футболистов (</a:t>
            </a:r>
            <a:r>
              <a:rPr lang="ru-RU" dirty="0" err="1"/>
              <a:t>бампы</a:t>
            </a:r>
            <a:r>
              <a:rPr lang="ru-RU" dirty="0"/>
              <a:t>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D71C9A8-AE92-C498-3721-E89460D406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Плоская подошва с маленьким протектором, что обеспечивает хорошую сцепку с поверхностью. Производится она из полиуретана, может содержать слой пены под стелькой, что уменьшает нагрузку на конечности.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Верх обуви выполняется из натуральной кожи и различных синтетических тканей высокой прочности. Последние нашивают на участках, наиболее часто принимающие удары.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ru-RU" dirty="0"/>
              <a:t>Пятка и носок проклеиваются и прошиваются для увеличения долговечности кроссовок. На носке может присутствовать специальная вставка для предотвращения травмы пальцев ног.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1263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DF63DD-C186-D6E8-900A-008E9AD17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Правила мини-футбола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BAFDE8-22A6-64BB-FC42-EB28DC7E5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/>
              <a:t>В матче участвуют две команды, каждая из которых состоит не более чем из пяти игроков, в том числе одного вратаря.</a:t>
            </a:r>
            <a:br>
              <a:rPr lang="ru-RU" dirty="0"/>
            </a:br>
            <a:r>
              <a:rPr lang="ru-RU" dirty="0"/>
              <a:t>Минимальное число, при котором команды допускаются к игре, равно пяти. Если в случае удаления игроков в какой-либо из команд остается меньше полевых игроков, то матч прекращается.</a:t>
            </a:r>
          </a:p>
          <a:p>
            <a:pPr algn="just"/>
            <a:r>
              <a:rPr lang="ru-RU" dirty="0"/>
              <a:t>В любом матче допускается замена игроков.</a:t>
            </a:r>
          </a:p>
          <a:p>
            <a:pPr algn="just"/>
            <a:r>
              <a:rPr lang="ru-RU" dirty="0"/>
              <a:t>Максимальное количество запасных игроков, используемое каждой из команд на протяжении всего матча, равно семи (в матчах первенства Петрозаводска по мини-футболу число запасных не ограничено - примечание петрозаводской федерации футбола).</a:t>
            </a:r>
          </a:p>
          <a:p>
            <a:pPr algn="just"/>
            <a:r>
              <a:rPr lang="ru-RU" dirty="0"/>
              <a:t>Число "летучих" замен по ходу матча не лимитируется, за исключением вратаря, которого можно заменить в тот момент, когда мяч выходит из игры. Игрок, который был заменен, становится запасным и может снова вернуться на площадку вместо какого-либо другого игрока.</a:t>
            </a:r>
          </a:p>
          <a:p>
            <a:pPr algn="just"/>
            <a:r>
              <a:rPr lang="ru-RU" dirty="0"/>
              <a:t>"Летучая" замена - это замена, которая производится в тот момент, когда мяч находится в игре.</a:t>
            </a:r>
          </a:p>
        </p:txBody>
      </p:sp>
    </p:spTree>
    <p:extLst>
      <p:ext uri="{BB962C8B-B14F-4D97-AF65-F5344CB8AC3E}">
        <p14:creationId xmlns:p14="http://schemas.microsoft.com/office/powerpoint/2010/main" val="11133761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</TotalTime>
  <Words>850</Words>
  <Application>Microsoft Office PowerPoint</Application>
  <PresentationFormat>Широкоэкранный</PresentationFormat>
  <Paragraphs>46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Мини-футбол – разновидность классического футбола</vt:lpstr>
      <vt:lpstr>Презентация PowerPoint</vt:lpstr>
      <vt:lpstr>Мини-футбольное поле</vt:lpstr>
      <vt:lpstr>Презентация PowerPoint</vt:lpstr>
      <vt:lpstr>Требования для ворот в мини-футболе:</vt:lpstr>
      <vt:lpstr>Мини-футбольный мяч</vt:lpstr>
      <vt:lpstr>Форма спортсменов подразумевает наличие:</vt:lpstr>
      <vt:lpstr>Обувь футболистов (бампы)</vt:lpstr>
      <vt:lpstr>Правила мини-футбола</vt:lpstr>
      <vt:lpstr>Этапы профессиональной подготовки игроков: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Мини-футбол – разновидность классического футбола</dc:title>
  <dc:creator>Светлана Ильичева</dc:creator>
  <cp:lastModifiedBy>Светлана Ильичева</cp:lastModifiedBy>
  <cp:revision>6</cp:revision>
  <dcterms:created xsi:type="dcterms:W3CDTF">2023-02-06T10:10:17Z</dcterms:created>
  <dcterms:modified xsi:type="dcterms:W3CDTF">2023-02-06T16:37:39Z</dcterms:modified>
</cp:coreProperties>
</file>