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75" r:id="rId5"/>
    <p:sldId id="259" r:id="rId6"/>
    <p:sldId id="261" r:id="rId7"/>
    <p:sldId id="263" r:id="rId8"/>
    <p:sldId id="273" r:id="rId9"/>
    <p:sldId id="277" r:id="rId10"/>
    <p:sldId id="258" r:id="rId11"/>
    <p:sldId id="266" r:id="rId12"/>
    <p:sldId id="267" r:id="rId13"/>
    <p:sldId id="264" r:id="rId14"/>
    <p:sldId id="278" r:id="rId15"/>
    <p:sldId id="269" r:id="rId16"/>
    <p:sldId id="270" r:id="rId17"/>
    <p:sldId id="265" r:id="rId18"/>
    <p:sldId id="268" r:id="rId19"/>
    <p:sldId id="271" r:id="rId20"/>
    <p:sldId id="272" r:id="rId21"/>
    <p:sldId id="274" r:id="rId22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40F-527C-456C-ADF9-D4B0131B8A6B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356FB-185B-4366-819F-FD49234BBA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0393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40F-527C-456C-ADF9-D4B0131B8A6B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356FB-185B-4366-819F-FD49234BBA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7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40F-527C-456C-ADF9-D4B0131B8A6B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356FB-185B-4366-819F-FD49234BBA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7142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40F-527C-456C-ADF9-D4B0131B8A6B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356FB-185B-4366-819F-FD49234BBA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0599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40F-527C-456C-ADF9-D4B0131B8A6B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356FB-185B-4366-819F-FD49234BBA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331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40F-527C-456C-ADF9-D4B0131B8A6B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356FB-185B-4366-819F-FD49234BBA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774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40F-527C-456C-ADF9-D4B0131B8A6B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356FB-185B-4366-819F-FD49234BBA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972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40F-527C-456C-ADF9-D4B0131B8A6B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356FB-185B-4366-819F-FD49234BBA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4416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40F-527C-456C-ADF9-D4B0131B8A6B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356FB-185B-4366-819F-FD49234BBA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9352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40F-527C-456C-ADF9-D4B0131B8A6B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356FB-185B-4366-819F-FD49234BBA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4127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40F-527C-456C-ADF9-D4B0131B8A6B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356FB-185B-4366-819F-FD49234BBA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938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E740F-527C-456C-ADF9-D4B0131B8A6B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356FB-185B-4366-819F-FD49234BBA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14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  <a:ln w="57150">
            <a:solidFill>
              <a:srgbClr val="FFFF00"/>
            </a:solidFill>
          </a:ln>
        </p:spPr>
        <p:txBody>
          <a:bodyPr anchor="b">
            <a:noAutofit/>
          </a:bodyPr>
          <a:lstStyle/>
          <a:p>
            <a:r>
              <a:rPr lang="ru-RU" sz="8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Georgia" pitchFamily="18" charset="0"/>
                <a:ea typeface="Batang" pitchFamily="18" charset="-127"/>
              </a:rPr>
              <a:t>Южная Азия</a:t>
            </a:r>
            <a:endParaRPr lang="ru-RU" sz="88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FFFF00"/>
              </a:solidFill>
              <a:latin typeface="Georgia" pitchFamily="18" charset="0"/>
              <a:ea typeface="Batang" pitchFamily="18" charset="-127"/>
            </a:endParaRPr>
          </a:p>
        </p:txBody>
      </p:sp>
      <p:pic>
        <p:nvPicPr>
          <p:cNvPr id="1031" name="Picture 7" descr="C:\Users\User\Desktop\1024px-South_Asia_(orthographic_projection)_without_national_boundaries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44824"/>
            <a:ext cx="468052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72200" y="6320395"/>
            <a:ext cx="2467342" cy="369332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География 7 класс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55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33462"/>
            <a:ext cx="8424936" cy="923330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Население Южной Азии составляет 1,8 млрд. человек. Больше половины проживают в Индии, еще 200 млн. человек – в Пакистане, 160 млн. человек – в Бангладеш.</a:t>
            </a:r>
          </a:p>
        </p:txBody>
      </p:sp>
      <p:pic>
        <p:nvPicPr>
          <p:cNvPr id="4" name="Picture 2" descr="C:\Users\User\Desktop\yuzhnaya-aziya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9"/>
          <a:stretch/>
        </p:blipFill>
        <p:spPr bwMode="auto">
          <a:xfrm>
            <a:off x="220884" y="2038276"/>
            <a:ext cx="8311556" cy="4631084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57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Южная Азия\Шри Лан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2" y="1052735"/>
            <a:ext cx="4739548" cy="3554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185031" y="201789"/>
            <a:ext cx="4963033" cy="720080"/>
          </a:xfrm>
          <a:prstGeom prst="rect">
            <a:avLst/>
          </a:prstGeom>
          <a:ln w="57150">
            <a:solidFill>
              <a:srgbClr val="FFFF00"/>
            </a:solidFill>
          </a:ln>
        </p:spPr>
        <p:txBody>
          <a:bodyPr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Georgia" pitchFamily="18" charset="0"/>
                <a:ea typeface="Batang" pitchFamily="18" charset="-127"/>
              </a:rPr>
              <a:t>Шри - Ланка</a:t>
            </a:r>
            <a:endParaRPr lang="ru-RU" sz="54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FFFF00"/>
              </a:solidFill>
              <a:latin typeface="Georgia" pitchFamily="18" charset="0"/>
              <a:ea typeface="Batang" pitchFamily="18" charset="-127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0095" y="4820282"/>
            <a:ext cx="5976081" cy="1477328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Шри-Ланка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– островное государство, располагающееся рядом с южным побережьем полуострова Индостан.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Жаркая тропическая страна. Ранее называлась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Цейлон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. Символом страны является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слон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3075" name="Picture 3" descr="F:\Южная Азия\Sri_Lanka-Tea_plantation-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492" y="1052735"/>
            <a:ext cx="4328724" cy="3246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02718" y="201789"/>
            <a:ext cx="2541690" cy="523220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Сбор чая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6692652" y="836711"/>
            <a:ext cx="468403" cy="43204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F:\Южная Азия\800px-Srilank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542" y="4299576"/>
            <a:ext cx="2017288" cy="24759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28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Южная Азия\Мальдив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5504681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317243" y="201789"/>
            <a:ext cx="4392488" cy="720080"/>
          </a:xfrm>
          <a:prstGeom prst="rect">
            <a:avLst/>
          </a:prstGeom>
          <a:ln w="57150">
            <a:solidFill>
              <a:srgbClr val="FFFF00"/>
            </a:solidFill>
          </a:ln>
        </p:spPr>
        <p:txBody>
          <a:bodyPr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Georgia" pitchFamily="18" charset="0"/>
                <a:ea typeface="Batang" pitchFamily="18" charset="-127"/>
              </a:rPr>
              <a:t>Мальдивы</a:t>
            </a:r>
            <a:endParaRPr lang="ru-RU" sz="54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FFFF00"/>
              </a:solidFill>
              <a:latin typeface="Georgia" pitchFamily="18" charset="0"/>
              <a:ea typeface="Batang" pitchFamily="18" charset="-127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4626" y="5085184"/>
            <a:ext cx="8784975" cy="1477328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Мальдивы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– карликовое государство в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Индийском океане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.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Эта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страна представляет собой множество архипелагов, состоящих из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2000 маленьких остров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. С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амое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плоское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государство в мире. На архипелаге нет ни холмов, ни горных вершин, ни рек.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Наиболее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высокая точка страны не превышает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2,5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метра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4098" name="Picture 2" descr="F:\Южная Азия\Мальдивы_карт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191" y="1124161"/>
            <a:ext cx="3280295" cy="352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zvuk-okeana-3d-zvuk-okean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40352" y="1678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4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2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179512" y="201789"/>
            <a:ext cx="3816424" cy="720080"/>
          </a:xfrm>
          <a:prstGeom prst="rect">
            <a:avLst/>
          </a:prstGeom>
          <a:ln w="57150">
            <a:solidFill>
              <a:srgbClr val="FFFF00"/>
            </a:solidFill>
          </a:ln>
        </p:spPr>
        <p:txBody>
          <a:bodyPr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Georgia" pitchFamily="18" charset="0"/>
                <a:ea typeface="Batang" pitchFamily="18" charset="-127"/>
              </a:rPr>
              <a:t>Непал</a:t>
            </a:r>
            <a:endParaRPr lang="ru-RU" sz="60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FFFF00"/>
              </a:solidFill>
              <a:latin typeface="Georgia" pitchFamily="18" charset="0"/>
              <a:ea typeface="Batang" pitchFamily="18" charset="-127"/>
            </a:endParaRPr>
          </a:p>
        </p:txBody>
      </p:sp>
      <p:pic>
        <p:nvPicPr>
          <p:cNvPr id="1026" name="Picture 2" descr="C:\Users\User\Desktop\Южная Азия\Непал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9" r="5632" b="4913"/>
          <a:stretch/>
        </p:blipFill>
        <p:spPr bwMode="auto">
          <a:xfrm>
            <a:off x="4211960" y="134182"/>
            <a:ext cx="4837545" cy="3325091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4932" y="1268760"/>
            <a:ext cx="3816424" cy="5016758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Непал – страна, находящаяся вдоль южных горных систем Гималаев и Тибета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.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дна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из беднейших и неразвитых стран мира.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Главной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достопримечательностью Непала выступают его горные массивы. На территории страны находятся самые высокие горы планеты, поэтому здесь распространены туристические походы в горы и скалолазание. </a:t>
            </a:r>
          </a:p>
        </p:txBody>
      </p:sp>
      <p:pic>
        <p:nvPicPr>
          <p:cNvPr id="1027" name="Picture 3" descr="C:\Users\User\Desktop\Южная Азия\1280px-Yak_Nepa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3"/>
          <a:stretch/>
        </p:blipFill>
        <p:spPr bwMode="auto">
          <a:xfrm>
            <a:off x="4211960" y="3588708"/>
            <a:ext cx="4837545" cy="3197407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05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317243" y="201789"/>
            <a:ext cx="4392488" cy="720080"/>
          </a:xfrm>
          <a:prstGeom prst="rect">
            <a:avLst/>
          </a:prstGeom>
          <a:ln w="57150">
            <a:solidFill>
              <a:srgbClr val="FFFF00"/>
            </a:solidFill>
          </a:ln>
        </p:spPr>
        <p:txBody>
          <a:bodyPr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Georgia" pitchFamily="18" charset="0"/>
                <a:ea typeface="Batang" pitchFamily="18" charset="-127"/>
              </a:rPr>
              <a:t>Бутан</a:t>
            </a:r>
            <a:endParaRPr lang="ru-RU" sz="54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FFFF00"/>
              </a:solidFill>
              <a:latin typeface="Georgia" pitchFamily="18" charset="0"/>
              <a:ea typeface="Batang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4078" y="1114531"/>
            <a:ext cx="3877882" cy="5027851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На юге государства, вдоль притоков реки Брахмапутра, раскинулись банановые рощи. Центральную часть покрывают леса. В северной части, на горных склонах — хвойная растительность, на высоте более 4500 м. растут альпийские луга и кустарники. Вершины Гималаев покрывают вечные снега.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28" y="624174"/>
            <a:ext cx="4315251" cy="2876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28" y="3628456"/>
            <a:ext cx="4284425" cy="285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01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179512" y="201789"/>
            <a:ext cx="3875995" cy="720080"/>
          </a:xfrm>
          <a:prstGeom prst="rect">
            <a:avLst/>
          </a:prstGeom>
          <a:ln w="57150">
            <a:solidFill>
              <a:srgbClr val="FFFF00"/>
            </a:solidFill>
          </a:ln>
        </p:spPr>
        <p:txBody>
          <a:bodyPr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Georgia" pitchFamily="18" charset="0"/>
                <a:ea typeface="Batang" pitchFamily="18" charset="-127"/>
              </a:rPr>
              <a:t>Пакистан</a:t>
            </a:r>
            <a:endParaRPr lang="ru-RU" sz="54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FFFF00"/>
              </a:solidFill>
              <a:latin typeface="Georgia" pitchFamily="18" charset="0"/>
              <a:ea typeface="Batang" pitchFamily="18" charset="-127"/>
            </a:endParaRPr>
          </a:p>
        </p:txBody>
      </p:sp>
      <p:pic>
        <p:nvPicPr>
          <p:cNvPr id="2050" name="Picture 2" descr="C:\Users\User\Desktop\Южная Азия\Пакистан мечеть Бадшах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238" y="171809"/>
            <a:ext cx="4734654" cy="3155203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Южная Азия\Чого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238" y="3501008"/>
            <a:ext cx="4844311" cy="3115938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268760"/>
            <a:ext cx="3888431" cy="5078313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Пакистан — пятая по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численности      населения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 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страна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в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мире,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мно­го­на­цио­наль­ное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государство. Основная часть населения проживает в долине реки Инд. Самые крупные города Пакистана расположены в восточной части страны. Расположен на северо-западе Южной Азии, вытянувшись с юго-запада на северо-восток на 1500 км. Растительность Пакистана преимущественно полупустынная и пустынная; Культурной столицей страны признан город Карачи.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91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Южная Азия\dhaka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/>
          <a:stretch/>
        </p:blipFill>
        <p:spPr bwMode="auto">
          <a:xfrm>
            <a:off x="4709731" y="921868"/>
            <a:ext cx="4318449" cy="263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5"/>
          <p:cNvSpPr txBox="1">
            <a:spLocks/>
          </p:cNvSpPr>
          <p:nvPr/>
        </p:nvSpPr>
        <p:spPr>
          <a:xfrm>
            <a:off x="317243" y="201789"/>
            <a:ext cx="4392488" cy="720080"/>
          </a:xfrm>
          <a:prstGeom prst="rect">
            <a:avLst/>
          </a:prstGeom>
          <a:ln w="57150">
            <a:solidFill>
              <a:srgbClr val="FFFF00"/>
            </a:solidFill>
          </a:ln>
        </p:spPr>
        <p:txBody>
          <a:bodyPr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Georgia" pitchFamily="18" charset="0"/>
                <a:ea typeface="Batang" pitchFamily="18" charset="-127"/>
              </a:rPr>
              <a:t>Бангладеш</a:t>
            </a:r>
            <a:endParaRPr lang="ru-RU" sz="54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FFFF00"/>
              </a:solidFill>
              <a:latin typeface="Georgia" pitchFamily="18" charset="0"/>
              <a:ea typeface="Batang" pitchFamily="18" charset="-127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078" y="1114531"/>
            <a:ext cx="3877882" cy="5355312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Самая густонаселённая страна мира. Занимает восьмое место в мире по численности населения и девяносто второе по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территории.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Моноэтническое государство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,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98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населения составляют бенгальцы.</a:t>
            </a:r>
          </a:p>
          <a:p>
            <a:pPr algn="just"/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Р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асположена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в дельте рек Брахмапутра и Ганг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.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Т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ерритории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страны очень высока влажность воздуха и часты вихри циклонов. Сезон дождей длится с мая по середину октября. В этот период выпадает 80% осадков. 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Одно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из самых бедных государств в 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Азии.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008" y="3573016"/>
            <a:ext cx="4864538" cy="273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096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179512" y="137685"/>
            <a:ext cx="3960440" cy="720080"/>
          </a:xfrm>
          <a:prstGeom prst="rect">
            <a:avLst/>
          </a:prstGeom>
          <a:ln w="57150">
            <a:solidFill>
              <a:srgbClr val="FFFF00"/>
            </a:solidFill>
          </a:ln>
        </p:spPr>
        <p:txBody>
          <a:bodyPr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Georgia" pitchFamily="18" charset="0"/>
                <a:ea typeface="Batang" pitchFamily="18" charset="-127"/>
              </a:rPr>
              <a:t>Индия</a:t>
            </a:r>
            <a:endParaRPr lang="ru-RU" sz="60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FFFF00"/>
              </a:solidFill>
              <a:latin typeface="Georgia" pitchFamily="18" charset="0"/>
              <a:ea typeface="Batang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2110" y="5085184"/>
            <a:ext cx="8928992" cy="1600438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Индия является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крупнейшим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государством Южной Азии, занимающим большую часть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полуострова Индостан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. Государство находится в зоне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тропического климата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, для которого характерно слишком жаркое и засушливое лето.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Самыми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популярными туристическими направлениями Индии являются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горы Гималаи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, пляжный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курорт Гоа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и административные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центры северной части страны. Большая часть достопримечательностей данного государства представляет собой крупные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индуистские пагоды и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дворцовые комплексы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. 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8" t="11860" r="6998" b="8533"/>
          <a:stretch/>
        </p:blipFill>
        <p:spPr bwMode="auto">
          <a:xfrm>
            <a:off x="190529" y="1014007"/>
            <a:ext cx="3949423" cy="3957845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https://wikiway.com/upload/home/t/tema389/smileplanet.ru/public_html/upload/hl-photo/42c/goa_158.jpg/66d/goa_1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C:\Users\User\Desktop\Южная Азия\население инди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6197"/>
            <a:ext cx="3869205" cy="2356697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9" descr="https://geo-1.ru/wp-content/uploads/2018/10/Indiya-o-strane3-770x46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 descr="C:\Users\User\Desktop\Южная Азия\oc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384" y="2656342"/>
            <a:ext cx="3954483" cy="2269976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63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20200"/>
            <a:ext cx="3312368" cy="954107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Дворец Ветров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(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Хава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– Махал)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24347" y="160338"/>
            <a:ext cx="3384376" cy="584775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Тадж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- Махал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20272" y="157390"/>
            <a:ext cx="1728192" cy="707886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Гоа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5" name="Picture 6" descr="C:\Users\User\Desktop\Южная Азия\Дворец ветр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70" y="1196752"/>
            <a:ext cx="8037775" cy="53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User\Desktop\Южная Азия\ГО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2895"/>
            <a:ext cx="8059058" cy="554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Южная Азия\Тадж Маха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25" y="1345265"/>
            <a:ext cx="8755314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flyclipart.com/thumb2/mouse-cursor-click-clipart-icon-67140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45832"/>
            <a:ext cx="432048" cy="27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flyclipart.com/thumb2/mouse-cursor-click-clipart-icon-67140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69960"/>
            <a:ext cx="432048" cy="27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flyclipart.com/thumb2/mouse-cursor-click-clipart-icon-67140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745114"/>
            <a:ext cx="457773" cy="29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6402814"/>
            <a:ext cx="3960440" cy="338554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- Нажми на прямоугольник 2 раза</a:t>
            </a:r>
            <a:endParaRPr lang="ru-RU" sz="16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52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272" y="1340768"/>
            <a:ext cx="8796056" cy="1231106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Черапунджи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— одно из самых влажных мест на планете. Здесь количество осадков измеряется в метрах, а не в миллиметрах. Это, пожалуй, единственное место в Индии, где есть только один сезон — сезон дождей.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Причем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без дождя не бывает ни одного месяца. </a:t>
            </a:r>
            <a:endParaRPr lang="ru-RU" dirty="0"/>
          </a:p>
        </p:txBody>
      </p:sp>
      <p:pic>
        <p:nvPicPr>
          <p:cNvPr id="1026" name="Picture 2" descr="Черапунджи -самое влажное место в мир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0"/>
          <a:stretch/>
        </p:blipFill>
        <p:spPr bwMode="auto">
          <a:xfrm>
            <a:off x="3922087" y="2751556"/>
            <a:ext cx="5086115" cy="276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040" y="5733256"/>
            <a:ext cx="8799288" cy="646331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Среднее годовое количество осадков в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Мавсинраме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составляет чуть меньше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12000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мм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(а это почти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12 метров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!)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028" name="Picture 4" descr="Черапунджи в Инд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2708920"/>
            <a:ext cx="374441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6281" y="116632"/>
            <a:ext cx="8799288" cy="1077218"/>
          </a:xfrm>
          <a:prstGeom prst="rect">
            <a:avLst/>
          </a:prstGeom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Georgia" pitchFamily="18" charset="0"/>
                <a:ea typeface="Batang" pitchFamily="18" charset="-127"/>
              </a:rPr>
              <a:t>Черапунджи</a:t>
            </a:r>
            <a:r>
              <a:rPr lang="ru-RU" sz="32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Georgia" pitchFamily="18" charset="0"/>
                <a:ea typeface="Batang" pitchFamily="18" charset="-127"/>
              </a:rPr>
              <a:t> – край вечных дождей в Индии </a:t>
            </a:r>
            <a:endParaRPr lang="ru-RU" sz="3200" dirty="0"/>
          </a:p>
        </p:txBody>
      </p:sp>
      <p:pic>
        <p:nvPicPr>
          <p:cNvPr id="11" name="Picture 2" descr="https://lh6.googleusercontent.com/fk93ryRmsoxjbxKTOMNq3nR16d1Um5fdvW4kpj0ZGEYYyhjIBB0B_lih9RRS6so7PSCN-BoiT74PWYsD00ZI0WMj0-CaWzxrCxgjYaf8-pg579tuupRRf6O5b7UC2h5WVigT8fo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5553"/>
            <a:ext cx="705976" cy="50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lh6.googleusercontent.com/fk93ryRmsoxjbxKTOMNq3nR16d1Um5fdvW4kpj0ZGEYYyhjIBB0B_lih9RRS6so7PSCN-BoiT74PWYsD00ZI0WMj0-CaWzxrCxgjYaf8-pg579tuupRRf6O5b7UC2h5WVigT8fo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5553"/>
            <a:ext cx="705976" cy="50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lh6.googleusercontent.com/fk93ryRmsoxjbxKTOMNq3nR16d1Um5fdvW4kpj0ZGEYYyhjIBB0B_lih9RRS6so7PSCN-BoiT74PWYsD00ZI0WMj0-CaWzxrCxgjYaf8-pg579tuupRRf6O5b7UC2h5WVigT8fo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25553"/>
            <a:ext cx="705976" cy="50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lh6.googleusercontent.com/fk93ryRmsoxjbxKTOMNq3nR16d1Um5fdvW4kpj0ZGEYYyhjIBB0B_lih9RRS6so7PSCN-BoiT74PWYsD00ZI0WMj0-CaWzxrCxgjYaf8-pg579tuupRRf6O5b7UC2h5WVigT8fo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43605"/>
            <a:ext cx="705976" cy="50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674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03" y="476672"/>
            <a:ext cx="8912366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3347864" y="3573016"/>
            <a:ext cx="2376264" cy="136815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3347864" y="3284984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92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095" y="188640"/>
            <a:ext cx="8784976" cy="646331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Крупнейшие города Южной Азии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026" name="Picture 2" descr="C:\Users\User\Desktop\Южная Азия\Дел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15" y="933312"/>
            <a:ext cx="5791623" cy="386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052736"/>
            <a:ext cx="2376264" cy="584775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Дели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8295" y="1916832"/>
            <a:ext cx="2376265" cy="584775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Карачи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027" name="Picture 3" descr="C:\Users\User\Desktop\Южная Азия\Катманду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065" y="1205453"/>
            <a:ext cx="6153575" cy="41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7363" y="2780928"/>
            <a:ext cx="2376264" cy="584775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Катманду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028" name="Picture 4" descr="C:\Users\User\Desktop\Южная Азия\yuzhnaya-aziya-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623" y="868188"/>
            <a:ext cx="3834320" cy="565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Южная Азия\Дакк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098" y="933313"/>
            <a:ext cx="4067539" cy="546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82569" y="3729611"/>
            <a:ext cx="2376264" cy="584775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Дакка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2569" y="5699907"/>
            <a:ext cx="2371058" cy="584775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Колката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2569" y="4726268"/>
            <a:ext cx="2371058" cy="584775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Мумбаи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030" name="Picture 6" descr="C:\Users\User\Desktop\Южная Азия\kisspng-computer-icons-portable-network-graphics-point-and--5b7042b68b6e26.176033271534083766571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446143" y="1139199"/>
            <a:ext cx="283783" cy="40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User\Desktop\Южная Азия\kisspng-computer-icons-portable-network-graphics-point-and--5b7042b68b6e26.176033271534083766571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556754" y="2015709"/>
            <a:ext cx="294852" cy="42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Users\User\Desktop\Южная Азия\kisspng-computer-icons-portable-network-graphics-point-and--5b7042b68b6e26.176033271534083766571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24278" y="2844072"/>
            <a:ext cx="277337" cy="39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User\Desktop\Южная Азия\kisspng-computer-icons-portable-network-graphics-point-and--5b7042b68b6e26.176033271534083766571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78841" y="3822930"/>
            <a:ext cx="277337" cy="39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Users\User\Desktop\Южная Азия\kisspng-computer-icons-portable-network-graphics-point-and--5b7042b68b6e26.176033271534083766571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78841" y="4819587"/>
            <a:ext cx="277337" cy="39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C:\Users\User\Desktop\Южная Азия\kisspng-computer-icons-portable-network-graphics-point-and--5b7042b68b6e26.176033271534083766571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83667" y="5793226"/>
            <a:ext cx="277337" cy="39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Kolkata Imgs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583" y="967093"/>
            <a:ext cx="3724807" cy="576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Mumbai 03-2016 10 skyline of Lotus Colony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7" t="9506" r="5083" b="7190"/>
          <a:stretch/>
        </p:blipFill>
        <p:spPr bwMode="auto">
          <a:xfrm>
            <a:off x="2836065" y="2320930"/>
            <a:ext cx="6357257" cy="348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13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tatic.vecteezy.com/system/resources/previews/000/437/947/original/vector-india-symbols-se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113" y="4571513"/>
            <a:ext cx="2439887" cy="228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77" y="332656"/>
            <a:ext cx="652407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57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ndia_78.40398E_20.74980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56" y="1844824"/>
            <a:ext cx="6408712" cy="4796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251520" y="116632"/>
            <a:ext cx="8712968" cy="1569660"/>
          </a:xfrm>
          <a:prstGeom prst="rect">
            <a:avLst/>
          </a:prstGeom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FFFF00"/>
                </a:solidFill>
                <a:latin typeface="Georgia" pitchFamily="18" charset="0"/>
                <a:ea typeface="Batang" pitchFamily="18" charset="-127"/>
              </a:rPr>
              <a:t>Южная Азия</a:t>
            </a:r>
            <a:r>
              <a:rPr lang="ru-RU" sz="3200" b="1" dirty="0">
                <a:solidFill>
                  <a:srgbClr val="FFFF00"/>
                </a:solidFill>
                <a:latin typeface="Georgia" pitchFamily="18" charset="0"/>
                <a:ea typeface="Batang" pitchFamily="18" charset="-127"/>
              </a:rPr>
              <a:t> — южная часть Азии, составляющая географический и историко-культурный регион.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929892" y="2001951"/>
            <a:ext cx="2016224" cy="3785652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В </a:t>
            </a: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политико-географическом отношении  согласно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 </a:t>
            </a:r>
            <a:endParaRPr lang="ru-RU" sz="1600" b="1" dirty="0" smtClean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классификации ООН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 </a:t>
            </a:r>
            <a:r>
              <a:rPr lang="ru-RU" sz="1600" b="1" u="sng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Южная Азия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включает следующие государства: 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 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Бангладеш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, 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Бутан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, Индия, 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Мальдивы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, 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Непал, Пакистан, </a:t>
            </a:r>
          </a:p>
          <a:p>
            <a:pPr algn="just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Шри-Ланка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792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3" t="21935" r="12289" b="17138"/>
          <a:stretch/>
        </p:blipFill>
        <p:spPr bwMode="auto">
          <a:xfrm>
            <a:off x="287049" y="237268"/>
            <a:ext cx="8702418" cy="64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77444" y="84503"/>
            <a:ext cx="2448426" cy="369332"/>
          </a:xfrm>
          <a:prstGeom prst="rect">
            <a:avLst/>
          </a:prstGeom>
          <a:effectLst>
            <a:softEdge rad="635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Constantia" pitchFamily="18" charset="0"/>
              </a:rPr>
              <a:t>Работа с картой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12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South_Asia_(compilation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217496"/>
            <a:ext cx="6861939" cy="4867688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5191" y="5301208"/>
            <a:ext cx="8784977" cy="1323439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У южного подножия Гималаев простирается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Индо-Гангская низменность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— одна из величайших равнин Азии. Значительную часть полуострова Индостан занимает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плоскогорье Декан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18044" y="3003556"/>
            <a:ext cx="949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Декан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9423169">
            <a:off x="3883280" y="2290700"/>
            <a:ext cx="918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err="1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Индо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– 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500790">
            <a:off x="4630104" y="2348496"/>
            <a:ext cx="1454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err="1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Гангская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низменность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178538">
            <a:off x="5017493" y="1880918"/>
            <a:ext cx="1281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Гималаи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Южная Азия\Эверес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0" y="3825944"/>
            <a:ext cx="5659838" cy="30320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2202" y="2954256"/>
            <a:ext cx="1916887" cy="523220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Эверест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3905" y="188640"/>
            <a:ext cx="8737212" cy="1754326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Гималаи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– высочайшая горная система земного шара, протянувшаяся на 2500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км. Гималаи являются естественной северной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границей Южной Азии. У южного подножия Гималаев простирается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Индо-Гангская низменность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— одна из величайших равнин Азии. Значительную часть полуострова Индостан занимает плоскогорье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Декан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881618" y="3604985"/>
            <a:ext cx="365790" cy="37979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User\Desktop\Южная Азия\Гимала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197" y="2060848"/>
            <a:ext cx="6759920" cy="173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209895" y="4077072"/>
            <a:ext cx="1979651" cy="400110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Гималаи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 rot="10800000">
            <a:off x="7016827" y="3617178"/>
            <a:ext cx="365790" cy="37979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F:\Южная Азия\24_img_2014_fk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7" b="4234"/>
          <a:stretch/>
        </p:blipFill>
        <p:spPr bwMode="auto">
          <a:xfrm>
            <a:off x="5730014" y="4489363"/>
            <a:ext cx="3394266" cy="2253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51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User\Desktop\Южная Азия\Дек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1" y="3284984"/>
            <a:ext cx="6352027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2" y="2420888"/>
            <a:ext cx="2160242" cy="646331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Плоскогорье Декан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940317" y="3220190"/>
            <a:ext cx="468403" cy="43204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User\Desktop\Южная Азия\Индо гангская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4"/>
          <a:stretch/>
        </p:blipFill>
        <p:spPr bwMode="auto">
          <a:xfrm>
            <a:off x="2382265" y="8491"/>
            <a:ext cx="6663820" cy="3211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493216" y="3509214"/>
            <a:ext cx="2527197" cy="707886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Индо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-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Гангская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низменность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 rot="10800000">
            <a:off x="7469800" y="2996952"/>
            <a:ext cx="468403" cy="43204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F:\Южная Азия\Декан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85" t="13298" r="387" b="351"/>
          <a:stretch/>
        </p:blipFill>
        <p:spPr bwMode="auto">
          <a:xfrm>
            <a:off x="6413261" y="4437112"/>
            <a:ext cx="2632824" cy="231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:\Южная Азия\800px-Indo-Gangetic_Plain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" t="5650" r="11160"/>
          <a:stretch/>
        </p:blipFill>
        <p:spPr bwMode="auto">
          <a:xfrm>
            <a:off x="105162" y="116632"/>
            <a:ext cx="2312425" cy="193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56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Южная Азия\10-vosmitysyacnikov-gimalaev-infografi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46" y="188640"/>
            <a:ext cx="8876312" cy="3878948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Южная Азия\10-vosmitysyacnikov-gimalaev-infografik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94" r="382" b="85030"/>
          <a:stretch/>
        </p:blipFill>
        <p:spPr bwMode="auto">
          <a:xfrm>
            <a:off x="7164288" y="3501007"/>
            <a:ext cx="1656184" cy="47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:\Южная Азия\everest00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55" y="4149080"/>
            <a:ext cx="5483636" cy="2551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54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7830295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043170" cy="5017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102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9e189f1a753ee679d1b35c74a851e0b830c82ef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</TotalTime>
  <Words>419</Words>
  <Application>Microsoft Office PowerPoint</Application>
  <PresentationFormat>Экран (4:3)</PresentationFormat>
  <Paragraphs>55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Южная Азия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Южная Азия</dc:title>
  <dc:creator>User</dc:creator>
  <cp:lastModifiedBy>Екатерина</cp:lastModifiedBy>
  <cp:revision>67</cp:revision>
  <dcterms:created xsi:type="dcterms:W3CDTF">2022-01-05T17:18:20Z</dcterms:created>
  <dcterms:modified xsi:type="dcterms:W3CDTF">2023-02-06T14:23:55Z</dcterms:modified>
</cp:coreProperties>
</file>