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64" r:id="rId5"/>
    <p:sldId id="266" r:id="rId6"/>
    <p:sldId id="267" r:id="rId7"/>
    <p:sldId id="268" r:id="rId8"/>
    <p:sldId id="261" r:id="rId9"/>
    <p:sldId id="257" r:id="rId10"/>
    <p:sldId id="259" r:id="rId11"/>
    <p:sldId id="269" r:id="rId12"/>
    <p:sldId id="271" r:id="rId13"/>
    <p:sldId id="274" r:id="rId14"/>
    <p:sldId id="275" r:id="rId15"/>
    <p:sldId id="276" r:id="rId16"/>
    <p:sldId id="272" r:id="rId17"/>
    <p:sldId id="26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Елена" initials="Е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912" y="4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gif"/><Relationship Id="rId5" Type="http://schemas.openxmlformats.org/officeDocument/2006/relationships/image" Target="../media/image48.gif"/><Relationship Id="rId4" Type="http://schemas.openxmlformats.org/officeDocument/2006/relationships/image" Target="../media/image4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slide" Target="slide17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4000" b="1" dirty="0" smtClean="0">
                <a:solidFill>
                  <a:schemeClr val="bg2"/>
                </a:solidFill>
              </a:rPr>
              <a:t>«</a:t>
            </a:r>
            <a:r>
              <a:rPr lang="ru-RU" sz="4000" b="1" dirty="0" smtClean="0">
                <a:solidFill>
                  <a:schemeClr val="bg2"/>
                </a:solidFill>
              </a:rPr>
              <a:t>Учимся ориентироваться </a:t>
            </a:r>
            <a:br>
              <a:rPr lang="ru-RU" sz="4000" b="1" dirty="0" smtClean="0">
                <a:solidFill>
                  <a:schemeClr val="bg2"/>
                </a:solidFill>
              </a:rPr>
            </a:br>
            <a:r>
              <a:rPr lang="ru-RU" sz="4000" b="1" dirty="0" smtClean="0">
                <a:solidFill>
                  <a:schemeClr val="bg2"/>
                </a:solidFill>
              </a:rPr>
              <a:t>в пространстве»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285852" y="2071678"/>
            <a:ext cx="6400800" cy="1143008"/>
          </a:xfrm>
          <a:prstGeom prst="rect">
            <a:avLst/>
          </a:prstGeom>
          <a:noFill/>
          <a:ln/>
        </p:spPr>
        <p:txBody>
          <a:bodyPr lIns="0" tIns="21240" rIns="0" bIns="0" anchor="ctr">
            <a:normAutofit/>
          </a:bodyPr>
          <a:lstStyle/>
          <a:p>
            <a:pPr marL="0" indent="0" algn="ctr">
              <a:spcAft>
                <a:spcPct val="0"/>
              </a:spcAft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  <a:tab pos="8985250" algn="l"/>
              </a:tabLst>
            </a:pP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FreeSans" pitchFamily="32" charset="0"/>
                <a:cs typeface="FreeSans" pitchFamily="32" charset="0"/>
              </a:rPr>
              <a:t>Проект </a:t>
            </a:r>
            <a:r>
              <a:rPr lang="ru-RU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FreeSans" pitchFamily="32" charset="0"/>
                <a:cs typeface="FreeSans" pitchFamily="32" charset="0"/>
              </a:rPr>
              <a:t>в подготовительной </a:t>
            </a: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FreeSans" pitchFamily="32" charset="0"/>
                <a:cs typeface="FreeSans" pitchFamily="32" charset="0"/>
              </a:rPr>
              <a:t>логопедической  </a:t>
            </a:r>
            <a:r>
              <a:rPr lang="ru-RU" sz="28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FreeSans" pitchFamily="32" charset="0"/>
                <a:cs typeface="FreeSans" pitchFamily="32" charset="0"/>
              </a:rPr>
              <a:t>группе </a:t>
            </a:r>
          </a:p>
        </p:txBody>
      </p:sp>
      <p:pic>
        <p:nvPicPr>
          <p:cNvPr id="10244" name="Picture 4" descr="https://ds05.infourok.ru/uploads/ex/0347/000b4de6-94ea8b46/hello_html_68393a68.jpg"/>
          <p:cNvPicPr>
            <a:picLocks noChangeAspect="1" noChangeArrowheads="1"/>
          </p:cNvPicPr>
          <p:nvPr/>
        </p:nvPicPr>
        <p:blipFill>
          <a:blip r:embed="rId2" cstate="print"/>
          <a:srcRect r="49335"/>
          <a:stretch>
            <a:fillRect/>
          </a:stretch>
        </p:blipFill>
        <p:spPr bwMode="auto">
          <a:xfrm>
            <a:off x="0" y="0"/>
            <a:ext cx="1357290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6" descr="https://static.my-shop.ru/product/f2/458/45741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214686"/>
            <a:ext cx="4143404" cy="2438380"/>
          </a:xfrm>
          <a:prstGeom prst="rect">
            <a:avLst/>
          </a:prstGeom>
          <a:noFill/>
        </p:spPr>
      </p:pic>
      <p:pic>
        <p:nvPicPr>
          <p:cNvPr id="7" name="Picture 4" descr="https://ds05.infourok.ru/uploads/ex/0347/000b4de6-94ea8b46/hello_html_68393a68.jpg"/>
          <p:cNvPicPr>
            <a:picLocks noChangeAspect="1" noChangeArrowheads="1"/>
          </p:cNvPicPr>
          <p:nvPr/>
        </p:nvPicPr>
        <p:blipFill>
          <a:blip r:embed="rId4"/>
          <a:srcRect l="48001"/>
          <a:stretch>
            <a:fillRect/>
          </a:stretch>
        </p:blipFill>
        <p:spPr bwMode="auto">
          <a:xfrm>
            <a:off x="7715272" y="0"/>
            <a:ext cx="142872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15008" y="5715017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Воспитатель Шилова </a:t>
            </a:r>
            <a:r>
              <a:rPr lang="ru-RU" dirty="0" smtClean="0"/>
              <a:t>Е.А</a:t>
            </a:r>
          </a:p>
          <a:p>
            <a:r>
              <a:rPr lang="ru-RU" b="1" dirty="0" smtClean="0"/>
              <a:t>ГБДОУЦРР </a:t>
            </a:r>
            <a:r>
              <a:rPr lang="ru-RU" b="1" dirty="0" err="1" smtClean="0"/>
              <a:t>д</a:t>
            </a:r>
            <a:r>
              <a:rPr lang="ru-RU" b="1" dirty="0" smtClean="0"/>
              <a:t>/с 23 Красносельского района С- Пб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1472" y="428604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14290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prstClr val="white"/>
                </a:solidFill>
              </a:rPr>
              <a:t> Ребусы</a:t>
            </a:r>
          </a:p>
          <a:p>
            <a:pPr lvl="0" algn="ctr"/>
            <a:endParaRPr lang="ru-RU" sz="2000" dirty="0">
              <a:solidFill>
                <a:prstClr val="white"/>
              </a:solidFill>
            </a:endParaRPr>
          </a:p>
        </p:txBody>
      </p:sp>
      <p:pic>
        <p:nvPicPr>
          <p:cNvPr id="3080" name="Picture 8" descr="https://ds03.infourok.ru/uploads/ex/0173/00053192-4b163b5f/hello_html_m16252ab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3571900" cy="3000396"/>
          </a:xfrm>
          <a:prstGeom prst="rect">
            <a:avLst/>
          </a:prstGeom>
          <a:noFill/>
        </p:spPr>
      </p:pic>
      <p:pic>
        <p:nvPicPr>
          <p:cNvPr id="14" name="Picture 6" descr="https://ds05.infourok.ru/uploads/ex/0f79/00104fa0-f0fc1442/1/hello_html_44ebe895.jpg"/>
          <p:cNvPicPr>
            <a:picLocks noChangeAspect="1" noChangeArrowheads="1"/>
          </p:cNvPicPr>
          <p:nvPr/>
        </p:nvPicPr>
        <p:blipFill>
          <a:blip r:embed="rId3"/>
          <a:srcRect l="19356" r="9676"/>
          <a:stretch>
            <a:fillRect/>
          </a:stretch>
        </p:blipFill>
        <p:spPr bwMode="auto">
          <a:xfrm>
            <a:off x="5286380" y="1571612"/>
            <a:ext cx="1757528" cy="1857388"/>
          </a:xfrm>
          <a:prstGeom prst="rect">
            <a:avLst/>
          </a:prstGeom>
          <a:noFill/>
        </p:spPr>
      </p:pic>
      <p:sp>
        <p:nvSpPr>
          <p:cNvPr id="3084" name="AutoShape 12" descr="https://steshka.ru/wp-content/uploads/2014/04/rebusysovetami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86" name="AutoShape 14" descr="https://steshka.ru/wp-content/uploads/2014/04/rebusysovetami1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8" name="Picture 16" descr="https://documents.infourok.ru/1c0e1ee4-c889-4793-999c-69f4592285f5/0/image118.jpg"/>
          <p:cNvPicPr>
            <a:picLocks noChangeAspect="1" noChangeArrowheads="1"/>
          </p:cNvPicPr>
          <p:nvPr/>
        </p:nvPicPr>
        <p:blipFill>
          <a:blip r:embed="rId4"/>
          <a:srcRect l="55334" t="21153" r="9666" b="21154"/>
          <a:stretch>
            <a:fillRect/>
          </a:stretch>
        </p:blipFill>
        <p:spPr bwMode="auto">
          <a:xfrm rot="5400000">
            <a:off x="285719" y="4429134"/>
            <a:ext cx="1500199" cy="1500198"/>
          </a:xfrm>
          <a:prstGeom prst="rect">
            <a:avLst/>
          </a:prstGeom>
          <a:noFill/>
        </p:spPr>
      </p:pic>
      <p:pic>
        <p:nvPicPr>
          <p:cNvPr id="3090" name="Picture 18" descr="https://avatars.mds.yandex.net/get-images-cbir/1582270/JJX_WCq5v5cQedeOubjjDA7858/ocr"/>
          <p:cNvPicPr>
            <a:picLocks noChangeAspect="1" noChangeArrowheads="1"/>
          </p:cNvPicPr>
          <p:nvPr/>
        </p:nvPicPr>
        <p:blipFill>
          <a:blip r:embed="rId5"/>
          <a:srcRect l="53456" t="9375" r="4427" b="50781"/>
          <a:stretch>
            <a:fillRect/>
          </a:stretch>
        </p:blipFill>
        <p:spPr bwMode="auto">
          <a:xfrm>
            <a:off x="2071670" y="4357694"/>
            <a:ext cx="1857388" cy="1428760"/>
          </a:xfrm>
          <a:prstGeom prst="rect">
            <a:avLst/>
          </a:prstGeom>
          <a:noFill/>
        </p:spPr>
      </p:pic>
      <p:pic>
        <p:nvPicPr>
          <p:cNvPr id="3092" name="Picture 20" descr="https://sun9-87.userapi.com/impg/pLnDBys-wu3Kdshj2oHXQsv6geGYUgDG_gd2Fw/soca43dZd4I.jpg?size=768x1024&amp;quality=95&amp;sign=01e6231df9a677df4d64c9e578176eec&amp;type=album"/>
          <p:cNvPicPr>
            <a:picLocks noChangeAspect="1" noChangeArrowheads="1"/>
          </p:cNvPicPr>
          <p:nvPr/>
        </p:nvPicPr>
        <p:blipFill>
          <a:blip r:embed="rId6"/>
          <a:srcRect l="66016" t="70167" r="14062" b="11376"/>
          <a:stretch>
            <a:fillRect/>
          </a:stretch>
        </p:blipFill>
        <p:spPr bwMode="auto">
          <a:xfrm>
            <a:off x="4214810" y="4214818"/>
            <a:ext cx="1214446" cy="1500198"/>
          </a:xfrm>
          <a:prstGeom prst="rect">
            <a:avLst/>
          </a:prstGeom>
          <a:noFill/>
        </p:spPr>
      </p:pic>
      <p:pic>
        <p:nvPicPr>
          <p:cNvPr id="3094" name="Picture 22" descr="https://sun9-18.userapi.com/impg/MKeAY8uxwi45PvScF52DY13NkYecVk6I49VBkg/m5WTkCl74HI.jpg?size=768x1024&amp;quality=95&amp;sign=7729885dbf5d1102a0c59aaadd5c68b8&amp;type=album"/>
          <p:cNvPicPr>
            <a:picLocks noChangeAspect="1" noChangeArrowheads="1"/>
          </p:cNvPicPr>
          <p:nvPr/>
        </p:nvPicPr>
        <p:blipFill>
          <a:blip r:embed="rId7"/>
          <a:srcRect l="9266" t="40555" r="70957" b="40657"/>
          <a:stretch>
            <a:fillRect/>
          </a:stretch>
        </p:blipFill>
        <p:spPr bwMode="auto">
          <a:xfrm>
            <a:off x="5786446" y="4143380"/>
            <a:ext cx="1071570" cy="1571636"/>
          </a:xfrm>
          <a:prstGeom prst="rect">
            <a:avLst/>
          </a:prstGeom>
          <a:noFill/>
        </p:spPr>
      </p:pic>
      <p:pic>
        <p:nvPicPr>
          <p:cNvPr id="3096" name="Picture 24" descr="https://sun9-31.userapi.com/impg/g1odrZlYMg8sRCdMBra698gyU03PQKrdRSzG4w/oQdHq-JDAf0.jpg?size=768x1024&amp;quality=95&amp;sign=da0f53908119bfc752bcfdcbc2457e73&amp;type=album"/>
          <p:cNvPicPr>
            <a:picLocks noChangeAspect="1" noChangeArrowheads="1"/>
          </p:cNvPicPr>
          <p:nvPr/>
        </p:nvPicPr>
        <p:blipFill>
          <a:blip r:embed="rId8"/>
          <a:srcRect l="3940" t="41354" r="68133" b="39795"/>
          <a:stretch>
            <a:fillRect/>
          </a:stretch>
        </p:blipFill>
        <p:spPr bwMode="auto">
          <a:xfrm>
            <a:off x="7143768" y="4143380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0fd/0005cd5c-8bd8d14a/img2.jpg"/>
          <p:cNvPicPr>
            <a:picLocks noChangeAspect="1" noChangeArrowheads="1"/>
          </p:cNvPicPr>
          <p:nvPr/>
        </p:nvPicPr>
        <p:blipFill>
          <a:blip r:embed="rId2"/>
          <a:srcRect l="14844" t="60417" r="9374" b="25000"/>
          <a:stretch>
            <a:fillRect/>
          </a:stretch>
        </p:blipFill>
        <p:spPr bwMode="auto">
          <a:xfrm>
            <a:off x="928662" y="285728"/>
            <a:ext cx="7215238" cy="10001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1428736"/>
            <a:ext cx="79296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alt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«Куда пойдёшь и что найдёшь».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 правильно выполнивший  инструкцию.</a:t>
            </a:r>
          </a:p>
          <a:p>
            <a:pPr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alt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«Найди предмет.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  где искать. Например, выше, выше, ещё выше, левее, чуть-чуть вниз. </a:t>
            </a:r>
          </a:p>
          <a:p>
            <a:pPr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игра «</a:t>
            </a:r>
            <a:r>
              <a:rPr lang="ru-RU" alt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Синхронное плавание».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  даёт инструкции по передвижению в пространстве одновременно всем детям, иногда изменяя их направление относительно друг друга. Например, все сделали шаг вперёд, шаг вправо, два шага влево, повернулись вправо, сделали шаг назад и т.д.</a:t>
            </a:r>
          </a:p>
        </p:txBody>
      </p:sp>
      <p:pic>
        <p:nvPicPr>
          <p:cNvPr id="25602" name="Picture 2" descr="C:\Users\Елена\OneDrive\Рабочий стол\Новая папка\IMG-20220325-WA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00438"/>
            <a:ext cx="187524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ttps://ds04.infourok.ru/uploads/ex/004e/000df685-8d7d71b9/hello_html_68d7cb00.jpg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3357554" y="3500438"/>
            <a:ext cx="2028664" cy="2500329"/>
          </a:xfrm>
          <a:prstGeom prst="rect">
            <a:avLst/>
          </a:prstGeom>
          <a:noFill/>
        </p:spPr>
      </p:pic>
      <p:pic>
        <p:nvPicPr>
          <p:cNvPr id="7" name="Picture 4" descr="https://fs02.vseosvita.ua/0201cnm2-3322/0b8.jpg"/>
          <p:cNvPicPr>
            <a:picLocks noChangeAspect="1" noChangeArrowheads="1"/>
          </p:cNvPicPr>
          <p:nvPr/>
        </p:nvPicPr>
        <p:blipFill>
          <a:blip r:embed="rId5"/>
          <a:srcRect l="2813" t="6250" r="7187" b="5282"/>
          <a:stretch>
            <a:fillRect/>
          </a:stretch>
        </p:blipFill>
        <p:spPr bwMode="auto">
          <a:xfrm>
            <a:off x="5624378" y="3571876"/>
            <a:ext cx="317312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0fd/0005cd5c-8bd8d14a/img2.jpg"/>
          <p:cNvPicPr>
            <a:picLocks noChangeAspect="1" noChangeArrowheads="1"/>
          </p:cNvPicPr>
          <p:nvPr/>
        </p:nvPicPr>
        <p:blipFill>
          <a:blip r:embed="rId2"/>
          <a:srcRect l="14844" t="80209" r="9374" b="5208"/>
          <a:stretch>
            <a:fillRect/>
          </a:stretch>
        </p:blipFill>
        <p:spPr bwMode="auto">
          <a:xfrm>
            <a:off x="1071538" y="500042"/>
            <a:ext cx="7286676" cy="1000132"/>
          </a:xfrm>
          <a:prstGeom prst="rect">
            <a:avLst/>
          </a:prstGeom>
          <a:noFill/>
        </p:spPr>
      </p:pic>
      <p:pic>
        <p:nvPicPr>
          <p:cNvPr id="27653" name="Picture 5" descr="C:\Users\Елена\OneDrive\Рабочий стол\Новая папка\IMG-20220325-WA0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9" y="1714488"/>
            <a:ext cx="1821669" cy="2428892"/>
          </a:xfrm>
          <a:prstGeom prst="rect">
            <a:avLst/>
          </a:prstGeom>
          <a:noFill/>
        </p:spPr>
      </p:pic>
      <p:pic>
        <p:nvPicPr>
          <p:cNvPr id="6" name="Picture 2" descr="https://sun9-66.userapi.com/impf/3Sf2KkLKUu5jGbF0bcEhrPUl5OWo30XxkXZxxg/Ltn2Naj7W_o.jpg?size=849x621&amp;quality=96&amp;sign=f71a20e0b9dd312770dcfe997de3b06c&amp;type=album"/>
          <p:cNvPicPr>
            <a:picLocks noChangeAspect="1" noChangeArrowheads="1"/>
          </p:cNvPicPr>
          <p:nvPr/>
        </p:nvPicPr>
        <p:blipFill>
          <a:blip r:embed="rId4"/>
          <a:srcRect l="10449" t="2041" r="2971"/>
          <a:stretch>
            <a:fillRect/>
          </a:stretch>
        </p:blipFill>
        <p:spPr bwMode="auto">
          <a:xfrm>
            <a:off x="2786050" y="1714488"/>
            <a:ext cx="3107553" cy="2571768"/>
          </a:xfrm>
          <a:prstGeom prst="rect">
            <a:avLst/>
          </a:prstGeom>
          <a:noFill/>
        </p:spPr>
      </p:pic>
      <p:pic>
        <p:nvPicPr>
          <p:cNvPr id="8" name="Picture 8" descr="https://7gy.ru/images/doshkolenku/orient/02.jpg"/>
          <p:cNvPicPr>
            <a:picLocks noChangeAspect="1" noChangeArrowheads="1"/>
          </p:cNvPicPr>
          <p:nvPr/>
        </p:nvPicPr>
        <p:blipFill>
          <a:blip r:embed="rId5"/>
          <a:srcRect l="4459" t="15127" r="51843" b="6722"/>
          <a:stretch>
            <a:fillRect/>
          </a:stretch>
        </p:blipFill>
        <p:spPr bwMode="auto">
          <a:xfrm>
            <a:off x="6143636" y="1714488"/>
            <a:ext cx="2427740" cy="3071834"/>
          </a:xfrm>
          <a:prstGeom prst="rect">
            <a:avLst/>
          </a:prstGeom>
          <a:noFill/>
        </p:spPr>
      </p:pic>
      <p:pic>
        <p:nvPicPr>
          <p:cNvPr id="9" name="Picture 10" descr="https://7gy.ru/images/doshkolenku/orient/18.jpg"/>
          <p:cNvPicPr>
            <a:picLocks noChangeAspect="1" noChangeArrowheads="1"/>
          </p:cNvPicPr>
          <p:nvPr/>
        </p:nvPicPr>
        <p:blipFill>
          <a:blip r:embed="rId6"/>
          <a:srcRect l="3567" t="11345" r="50832" b="6722"/>
          <a:stretch>
            <a:fillRect/>
          </a:stretch>
        </p:blipFill>
        <p:spPr bwMode="auto">
          <a:xfrm>
            <a:off x="500034" y="4496898"/>
            <a:ext cx="1857388" cy="2361102"/>
          </a:xfrm>
          <a:prstGeom prst="rect">
            <a:avLst/>
          </a:prstGeom>
          <a:noFill/>
        </p:spPr>
      </p:pic>
      <p:pic>
        <p:nvPicPr>
          <p:cNvPr id="27657" name="Picture 9" descr="https://image.jimcdn.com/app/cms/image/transf/dimension=940x10000:format=jpg/path/se2e78ee9a7b84651/image/icee5686f7849877c/version/1613668821/image.jpg"/>
          <p:cNvPicPr>
            <a:picLocks noChangeAspect="1" noChangeArrowheads="1"/>
          </p:cNvPicPr>
          <p:nvPr/>
        </p:nvPicPr>
        <p:blipFill>
          <a:blip r:embed="rId7">
            <a:lum bright="-10000" contrast="20000"/>
          </a:blip>
          <a:srcRect l="4645" t="4373" r="6791" b="4137"/>
          <a:stretch>
            <a:fillRect/>
          </a:stretch>
        </p:blipFill>
        <p:spPr bwMode="auto">
          <a:xfrm>
            <a:off x="3000364" y="4561067"/>
            <a:ext cx="2714644" cy="2103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83820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Vrinda" pitchFamily="2" charset="0"/>
              </a:rPr>
              <a:t> Какой предмет следующий?</a:t>
            </a:r>
            <a:endParaRPr lang="ru-RU" sz="24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cs typeface="Vrinda" pitchFamily="2" charset="0"/>
            </a:endParaRPr>
          </a:p>
        </p:txBody>
      </p:sp>
      <p:pic>
        <p:nvPicPr>
          <p:cNvPr id="4098" name="Picture 2" descr="F:\Мои рисунки\Анимации\j0178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9000" y="1905000"/>
            <a:ext cx="1600200" cy="1600200"/>
          </a:xfrm>
          <a:prstGeom prst="rect">
            <a:avLst/>
          </a:prstGeom>
          <a:noFill/>
        </p:spPr>
      </p:pic>
      <p:cxnSp>
        <p:nvCxnSpPr>
          <p:cNvPr id="22" name="Прямая со стрелкой 21"/>
          <p:cNvCxnSpPr/>
          <p:nvPr/>
        </p:nvCxnSpPr>
        <p:spPr>
          <a:xfrm rot="5400000">
            <a:off x="6438900" y="3543300"/>
            <a:ext cx="1524000" cy="1295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6934200" y="4191000"/>
            <a:ext cx="1676400" cy="1524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7" descr="000803_1060_2270_vnv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90693">
            <a:off x="5450123" y="2322354"/>
            <a:ext cx="1933218" cy="640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Стрелка вправо 14"/>
          <p:cNvSpPr/>
          <p:nvPr/>
        </p:nvSpPr>
        <p:spPr>
          <a:xfrm>
            <a:off x="12192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2766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4102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6858000" y="2667000"/>
            <a:ext cx="6096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 стрелкой 20"/>
          <p:cNvCxnSpPr/>
          <p:nvPr/>
        </p:nvCxnSpPr>
        <p:spPr>
          <a:xfrm rot="10800000" flipV="1">
            <a:off x="5181600" y="3429000"/>
            <a:ext cx="2667000" cy="1219200"/>
          </a:xfrm>
          <a:prstGeom prst="straightConnector1">
            <a:avLst/>
          </a:prstGeom>
          <a:ln w="8255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7" name="Picture 1" descr="F:\Мои рисунки\ананас проз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9200"/>
            <a:ext cx="1296225" cy="2362200"/>
          </a:xfrm>
          <a:prstGeom prst="rect">
            <a:avLst/>
          </a:prstGeom>
          <a:noFill/>
        </p:spPr>
      </p:pic>
      <p:pic>
        <p:nvPicPr>
          <p:cNvPr id="9218" name="Picture 2" descr="F:\Мои рисунки\бананы проз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333181">
            <a:off x="3505200" y="1905000"/>
            <a:ext cx="1744448" cy="1752600"/>
          </a:xfrm>
          <a:prstGeom prst="rect">
            <a:avLst/>
          </a:prstGeom>
          <a:noFill/>
        </p:spPr>
      </p:pic>
      <p:pic>
        <p:nvPicPr>
          <p:cNvPr id="9219" name="Picture 3" descr="F:\Мои рисунки\груша проз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2600" y="1828800"/>
            <a:ext cx="1676400" cy="1676400"/>
          </a:xfrm>
          <a:prstGeom prst="rect">
            <a:avLst/>
          </a:prstGeom>
          <a:noFill/>
        </p:spPr>
      </p:pic>
      <p:pic>
        <p:nvPicPr>
          <p:cNvPr id="9220" name="Picture 4" descr="F:\Мои рисунки\ананас проз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500438"/>
            <a:ext cx="1287009" cy="2345405"/>
          </a:xfrm>
          <a:prstGeom prst="rect">
            <a:avLst/>
          </a:prstGeom>
          <a:noFill/>
        </p:spPr>
      </p:pic>
      <p:pic>
        <p:nvPicPr>
          <p:cNvPr id="9221" name="Picture 5" descr="F:\Мои рисунки\бананы проз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57800" y="4876800"/>
            <a:ext cx="1428750" cy="1435426"/>
          </a:xfrm>
          <a:prstGeom prst="rect">
            <a:avLst/>
          </a:prstGeom>
          <a:noFill/>
        </p:spPr>
      </p:pic>
      <p:pic>
        <p:nvPicPr>
          <p:cNvPr id="9222" name="Picture 6" descr="F:\Мои рисунки\груша проз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62800" y="5105400"/>
            <a:ext cx="1524000" cy="15240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7315200" y="6553200"/>
            <a:ext cx="1828800" cy="30480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Нажми на предмет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643042" y="214290"/>
            <a:ext cx="68027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Использование интерактивных игр</a:t>
            </a:r>
            <a:endParaRPr lang="ru-RU" sz="2800" b="1" i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92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40469 -0.32638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" y="-163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6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1" dur="1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</p:childTnLst>
        </p:cTn>
      </p:par>
    </p:tnLst>
    <p:bldLst>
      <p:bldP spid="15" grpId="0" animBg="1"/>
      <p:bldP spid="11" grpId="0" animBg="1"/>
      <p:bldP spid="12" grpId="0" animBg="1"/>
      <p:bldP spid="9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1571612"/>
            <a:ext cx="55007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Выбери картинку, на которой бабочка находится </a:t>
            </a:r>
            <a:r>
              <a:rPr lang="ru-RU" sz="3200" b="1" smtClean="0">
                <a:solidFill>
                  <a:srgbClr val="C00000"/>
                </a:solidFill>
              </a:rPr>
              <a:t>на цветке.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https://www.razumeykin.ru/img/upload/exercise/part/1388303808babochkapn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85926"/>
            <a:ext cx="1905000" cy="1905000"/>
          </a:xfrm>
          <a:prstGeom prst="rect">
            <a:avLst/>
          </a:prstGeom>
          <a:noFill/>
        </p:spPr>
      </p:pic>
      <p:pic>
        <p:nvPicPr>
          <p:cNvPr id="8196" name="Picture 4" descr="https://www.razumeykin.ru/img/upload/exercise/part/1388303813babochkapnapcvetk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143248"/>
            <a:ext cx="1571636" cy="1571636"/>
          </a:xfrm>
          <a:prstGeom prst="rect">
            <a:avLst/>
          </a:prstGeom>
          <a:noFill/>
        </p:spPr>
      </p:pic>
      <p:pic>
        <p:nvPicPr>
          <p:cNvPr id="8198" name="Picture 6" descr="https://www.razumeykin.ru/img/upload/exercise/part/1388303836babochkaslev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3929066"/>
            <a:ext cx="1905000" cy="1905000"/>
          </a:xfrm>
          <a:prstGeom prst="rect">
            <a:avLst/>
          </a:prstGeom>
          <a:noFill/>
        </p:spPr>
      </p:pic>
      <p:pic>
        <p:nvPicPr>
          <p:cNvPr id="8200" name="Picture 8" descr="https://www.razumeykin.ru/img/upload/exercise/part/1388303842babochkasprav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1857364"/>
            <a:ext cx="1905000" cy="1905000"/>
          </a:xfrm>
          <a:prstGeom prst="rect">
            <a:avLst/>
          </a:prstGeom>
          <a:noFill/>
        </p:spPr>
      </p:pic>
      <p:pic>
        <p:nvPicPr>
          <p:cNvPr id="8202" name="Picture 10" descr="https://www.razumeykin.ru/img/upload/exercise/part/1388303846babochkavnizu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57818" y="3071810"/>
            <a:ext cx="1905000" cy="1905000"/>
          </a:xfrm>
          <a:prstGeom prst="rect">
            <a:avLst/>
          </a:prstGeom>
          <a:noFill/>
        </p:spPr>
      </p:pic>
      <p:sp>
        <p:nvSpPr>
          <p:cNvPr id="10" name="Управляющая кнопка: домой 9">
            <a:hlinkClick r:id="rId7" action="ppaction://hlinksldjump" highlightClick="1"/>
          </p:cNvPr>
          <p:cNvSpPr/>
          <p:nvPr/>
        </p:nvSpPr>
        <p:spPr>
          <a:xfrm>
            <a:off x="285720" y="6215082"/>
            <a:ext cx="500066" cy="428628"/>
          </a:xfrm>
          <a:prstGeom prst="actionButtonHom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81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0" descr="https://i.pinimg.com/236x/b5/3c/e8/b53ce82ac9109e3f28bb442a6ffd0850--preschoo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 l="9534" t="15396" r="7838" b="12023"/>
          <a:stretch>
            <a:fillRect/>
          </a:stretch>
        </p:blipFill>
        <p:spPr bwMode="auto">
          <a:xfrm rot="712600">
            <a:off x="1857552" y="1668726"/>
            <a:ext cx="1398594" cy="177514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348" y="4929198"/>
          <a:ext cx="7572430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4486"/>
                <a:gridCol w="1271596"/>
                <a:gridCol w="1757376"/>
                <a:gridCol w="1514486"/>
                <a:gridCol w="1514486"/>
              </a:tblGrid>
              <a:tr h="1714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89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1026" name="Picture 2" descr="https://i.pinimg.com/736x/19/bf/55/19bf55865d809adc14653bd77c6de8e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5286388"/>
            <a:ext cx="1257309" cy="1143008"/>
          </a:xfrm>
          <a:prstGeom prst="rect">
            <a:avLst/>
          </a:prstGeom>
          <a:noFill/>
        </p:spPr>
      </p:pic>
      <p:pic>
        <p:nvPicPr>
          <p:cNvPr id="9" name="Picture 2" descr="https://i.pinimg.com/736x/19/bf/55/19bf55865d809adc14653bd77c6de8ef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2714612" y="0"/>
            <a:ext cx="3786214" cy="3500438"/>
          </a:xfrm>
          <a:prstGeom prst="rect">
            <a:avLst/>
          </a:prstGeom>
          <a:noFill/>
        </p:spPr>
      </p:pic>
      <p:pic>
        <p:nvPicPr>
          <p:cNvPr id="13" name="Picture 4" descr="https://banner2.cleanpng.com/20180323/dqe/kisspng-tomato-drawing-vegetable-clip-art-tomato-5ab51357c01f89.400253871521816407786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68" y="5357826"/>
            <a:ext cx="1006345" cy="1028708"/>
          </a:xfrm>
          <a:prstGeom prst="rect">
            <a:avLst/>
          </a:prstGeom>
          <a:noFill/>
        </p:spPr>
      </p:pic>
      <p:pic>
        <p:nvPicPr>
          <p:cNvPr id="14" name="Picture 4" descr="https://banner2.cleanpng.com/20180323/dqe/kisspng-tomato-drawing-vegetable-clip-art-tomato-5ab51357c01f89.400253871521816407786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3" y="1926900"/>
            <a:ext cx="1285884" cy="1314459"/>
          </a:xfrm>
          <a:prstGeom prst="rect">
            <a:avLst/>
          </a:prstGeom>
          <a:noFill/>
        </p:spPr>
      </p:pic>
      <p:pic>
        <p:nvPicPr>
          <p:cNvPr id="1028" name="Picture 4" descr="https://www.freepngimg.com/thumb/eggplant/140096-purple-vector-eggplant-free-clipart-hd-thumb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9944234">
            <a:off x="2648866" y="2296245"/>
            <a:ext cx="2159772" cy="1850108"/>
          </a:xfrm>
          <a:prstGeom prst="rect">
            <a:avLst/>
          </a:prstGeom>
          <a:noFill/>
        </p:spPr>
      </p:pic>
      <p:pic>
        <p:nvPicPr>
          <p:cNvPr id="16" name="Picture 6" descr="https://www.freepngimg.com/thumb/eggplant/140096-purple-vector-eggplant-free-clipart-hd-thumb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5984" y="5214950"/>
            <a:ext cx="1143008" cy="1143008"/>
          </a:xfrm>
          <a:prstGeom prst="rect">
            <a:avLst/>
          </a:prstGeom>
          <a:noFill/>
        </p:spPr>
      </p:pic>
      <p:pic>
        <p:nvPicPr>
          <p:cNvPr id="21" name="Picture 10" descr="https://i.pinimg.com/236x/b5/3c/e8/b53ce82ac9109e3f28bb442a6ffd0850--preschoo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9534" t="15396" r="7838" b="12023"/>
          <a:stretch>
            <a:fillRect/>
          </a:stretch>
        </p:blipFill>
        <p:spPr bwMode="auto">
          <a:xfrm>
            <a:off x="1142976" y="5357826"/>
            <a:ext cx="857256" cy="1088056"/>
          </a:xfrm>
          <a:prstGeom prst="rect">
            <a:avLst/>
          </a:prstGeom>
          <a:noFill/>
        </p:spPr>
      </p:pic>
      <p:pic>
        <p:nvPicPr>
          <p:cNvPr id="23" name="Picture 12" descr="https://st3.depositphotos.com/1020070/32912/v/1600/depositphotos_329121772-stock-illustration-green-cucumbers-and-flower-blossom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28902" t="9294" r="29624" b="14496"/>
          <a:stretch>
            <a:fillRect/>
          </a:stretch>
        </p:blipFill>
        <p:spPr bwMode="auto">
          <a:xfrm rot="2678087" flipH="1">
            <a:off x="3982287" y="5330046"/>
            <a:ext cx="625825" cy="1221849"/>
          </a:xfrm>
          <a:prstGeom prst="rect">
            <a:avLst/>
          </a:prstGeom>
          <a:noFill/>
        </p:spPr>
      </p:pic>
      <p:pic>
        <p:nvPicPr>
          <p:cNvPr id="24" name="Picture 12" descr="https://st3.depositphotos.com/1020070/32912/v/1600/depositphotos_329121772-stock-illustration-green-cucumbers-and-flower-blossom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 l="28902" t="9294" r="29624" b="14496"/>
          <a:stretch>
            <a:fillRect/>
          </a:stretch>
        </p:blipFill>
        <p:spPr bwMode="auto">
          <a:xfrm rot="16662959" flipH="1">
            <a:off x="5458499" y="2442235"/>
            <a:ext cx="857256" cy="2105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71480"/>
            <a:ext cx="6000792" cy="101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800" b="1" i="1" dirty="0" smtClean="0">
                <a:solidFill>
                  <a:schemeClr val="bg1"/>
                </a:solidFill>
                <a:ea typeface="Times New Roman"/>
                <a:cs typeface="Times New Roman"/>
              </a:rPr>
              <a:t>Предполагаемый результат:</a:t>
            </a:r>
          </a:p>
          <a:p>
            <a:pPr lvl="0">
              <a:lnSpc>
                <a:spcPct val="115000"/>
              </a:lnSpc>
            </a:pPr>
            <a:endParaRPr lang="ru-RU" sz="2400" i="1" dirty="0">
              <a:solidFill>
                <a:schemeClr val="bg1"/>
              </a:solidFill>
              <a:ea typeface="Times New Roman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1071546"/>
            <a:ext cx="7858180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</a:pPr>
            <a:r>
              <a:rPr lang="ru-RU" sz="2400" dirty="0" smtClean="0">
                <a:solidFill>
                  <a:prstClr val="white"/>
                </a:solidFill>
                <a:ea typeface="Times New Roman"/>
                <a:cs typeface="Times New Roman"/>
              </a:rPr>
              <a:t>Совершенствуется:  пространственные представления,</a:t>
            </a:r>
            <a:endParaRPr lang="ru-RU" sz="2000" dirty="0" smtClean="0">
              <a:solidFill>
                <a:prstClr val="white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Symbol" pitchFamily="18" charset="2"/>
              <a:buChar char="·"/>
            </a:pPr>
            <a:r>
              <a:rPr lang="ru-RU" sz="2400" dirty="0" smtClean="0"/>
              <a:t>умения ориентироваться в схеме собственного тела</a:t>
            </a:r>
          </a:p>
          <a:p>
            <a:pPr lvl="0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400" dirty="0" smtClean="0"/>
              <a:t> умения ориентироваться в окружающем пространстве, понимать смысл пространственных представлений</a:t>
            </a:r>
          </a:p>
          <a:p>
            <a:pPr lvl="0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prstClr val="white"/>
                </a:solidFill>
                <a:ea typeface="Times New Roman"/>
                <a:cs typeface="Times New Roman"/>
              </a:rPr>
              <a:t>активно употреблять в речи предлоги</a:t>
            </a:r>
          </a:p>
          <a:p>
            <a:pPr lvl="0">
              <a:lnSpc>
                <a:spcPct val="115000"/>
              </a:lnSpc>
              <a:buFont typeface="Arial" pitchFamily="34" charset="0"/>
              <a:buChar char="•"/>
            </a:pPr>
            <a:r>
              <a:rPr lang="ru-RU" sz="2400" dirty="0" smtClean="0">
                <a:solidFill>
                  <a:prstClr val="white"/>
                </a:solidFill>
                <a:ea typeface="Times New Roman"/>
                <a:cs typeface="Times New Roman"/>
              </a:rPr>
              <a:t> навык ориентирования на листе клетчатой бумаги,</a:t>
            </a:r>
            <a:endParaRPr lang="ru-RU" sz="2000" dirty="0" smtClean="0">
              <a:solidFill>
                <a:prstClr val="white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400" dirty="0" smtClean="0">
                <a:solidFill>
                  <a:prstClr val="white"/>
                </a:solidFill>
                <a:ea typeface="Times New Roman"/>
                <a:cs typeface="Times New Roman"/>
                <a:sym typeface="Symbol"/>
              </a:rPr>
              <a:t></a:t>
            </a:r>
            <a:r>
              <a:rPr lang="ru-RU" sz="2400" dirty="0" smtClean="0">
                <a:solidFill>
                  <a:prstClr val="white"/>
                </a:solidFill>
                <a:ea typeface="Times New Roman"/>
                <a:cs typeface="Times New Roman"/>
              </a:rPr>
              <a:t>  составление графических изображений,</a:t>
            </a:r>
            <a:endParaRPr lang="ru-RU" sz="2000" dirty="0" smtClean="0">
              <a:solidFill>
                <a:prstClr val="white"/>
              </a:solidFill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</a:pPr>
            <a:r>
              <a:rPr lang="ru-RU" sz="2400" dirty="0" smtClean="0">
                <a:solidFill>
                  <a:prstClr val="white"/>
                </a:solidFill>
                <a:ea typeface="Times New Roman"/>
                <a:cs typeface="Times New Roman"/>
                <a:sym typeface="Symbol"/>
              </a:rPr>
              <a:t></a:t>
            </a:r>
            <a:r>
              <a:rPr lang="ru-RU" sz="2400" dirty="0" smtClean="0">
                <a:solidFill>
                  <a:prstClr val="white"/>
                </a:solidFill>
                <a:ea typeface="Times New Roman"/>
                <a:cs typeface="Times New Roman"/>
              </a:rPr>
              <a:t>  моделирование рисунка, чертежа, плана, схем.</a:t>
            </a:r>
            <a:endParaRPr lang="ru-RU" sz="1100" dirty="0">
              <a:solidFill>
                <a:prstClr val="white"/>
              </a:solidFill>
              <a:ea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07246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0000"/>
                </a:solidFill>
              </a:rPr>
              <a:t>Оценка результатов проекта:</a:t>
            </a:r>
            <a:r>
              <a:rPr lang="ru-RU" dirty="0" smtClean="0">
                <a:solidFill>
                  <a:srgbClr val="000000"/>
                </a:solidFill>
              </a:rPr>
              <a:t/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            </a:t>
            </a:r>
            <a:r>
              <a:rPr lang="ru-RU" sz="2400" dirty="0" smtClean="0"/>
              <a:t>В ходе реализации проекта достигнуты определенные</a:t>
            </a:r>
            <a:br>
              <a:rPr lang="ru-RU" sz="2400" dirty="0" smtClean="0"/>
            </a:br>
            <a:r>
              <a:rPr lang="ru-RU" sz="2400" dirty="0" smtClean="0"/>
              <a:t>результаты: в группе обогащен математический уголок, в котором собраны наглядно-дидактические пособия, игры   головоломки, лабиринты; составлены картотеки игр и упражнений по формированию умения ориентироваться в пространстве.  Активно используют в речи  грамматические формы с разными </a:t>
            </a:r>
            <a:r>
              <a:rPr lang="ru-RU" sz="2400" dirty="0" err="1" smtClean="0"/>
              <a:t>предлогами.У</a:t>
            </a:r>
            <a:r>
              <a:rPr lang="ru-RU" sz="2400" dirty="0" smtClean="0"/>
              <a:t> детей появился интерес к занимательной математике, они научились находить применения математическим знаниям, стремятся к изучению нового материала.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900igr.net/up/datas/228117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0736"/>
            <a:ext cx="9144000" cy="701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357167"/>
            <a:ext cx="6700830" cy="285751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Актуальность темы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8358246" cy="2214578"/>
          </a:xfrm>
        </p:spPr>
        <p:txBody>
          <a:bodyPr>
            <a:normAutofit/>
          </a:bodyPr>
          <a:lstStyle/>
          <a:p>
            <a:pPr algn="l"/>
            <a:r>
              <a:rPr lang="ru-RU" sz="1800" i="1" dirty="0" smtClean="0"/>
              <a:t>        Формирование ориентировки в пространстве </a:t>
            </a:r>
            <a:r>
              <a:rPr lang="ru-RU" sz="1800" dirty="0" smtClean="0"/>
              <a:t>– одна из важных сторон умственного развития ребенка – дошкольника. Дети с ОВЗ   плохо ориентируются в схеме тела, испытывают затруднения при анализе структуры предмета, восприятии графических образов, понимании и воспроизведении грамматических конструкций, обозначающих пространственные отношения. </a:t>
            </a:r>
          </a:p>
          <a:p>
            <a:pPr algn="l"/>
            <a:r>
              <a:rPr lang="ru-RU" sz="1800" dirty="0" smtClean="0"/>
              <a:t>        Владение пространственными представлениями играет исключительную роль в построении ребенком целостной картины мира и осознании своего места в нем.</a:t>
            </a:r>
          </a:p>
          <a:p>
            <a:pPr algn="l"/>
            <a:endParaRPr lang="ru-RU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3286124"/>
            <a:ext cx="83582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Тип проекта:</a:t>
            </a:r>
            <a:r>
              <a:rPr lang="ru-RU" sz="2800" i="1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/>
              <a:t>Познавательный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Вид проекта :  </a:t>
            </a:r>
            <a:r>
              <a:rPr lang="ru-RU" sz="2400" dirty="0" smtClean="0"/>
              <a:t>познавательный, практико-ориентированный</a:t>
            </a:r>
            <a:endParaRPr lang="ru-RU" sz="2400" i="1" dirty="0" smtClean="0">
              <a:solidFill>
                <a:schemeClr val="bg1"/>
              </a:solidFill>
            </a:endParaRP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Продолжительность проект</a:t>
            </a:r>
            <a:r>
              <a:rPr lang="ru-RU" sz="2400" b="1" i="1" dirty="0" smtClean="0">
                <a:solidFill>
                  <a:schemeClr val="bg1"/>
                </a:solidFill>
              </a:rPr>
              <a:t>:</a:t>
            </a:r>
            <a:r>
              <a:rPr lang="ru-RU" sz="2400" i="1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/>
              <a:t>долгосрочный.</a:t>
            </a:r>
          </a:p>
          <a:p>
            <a:r>
              <a:rPr lang="ru-RU" sz="2800" b="1" i="1" dirty="0" smtClean="0">
                <a:solidFill>
                  <a:schemeClr val="bg1"/>
                </a:solidFill>
              </a:rPr>
              <a:t>Цели проекта:    </a:t>
            </a:r>
            <a:r>
              <a:rPr lang="ru-RU" sz="2400" dirty="0" smtClean="0"/>
              <a:t>Формирование пространственных представлений у старших дошкольников.</a:t>
            </a: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85828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Задачи проекта:</a:t>
            </a:r>
            <a:r>
              <a:rPr lang="ru-RU" sz="2800" dirty="0" smtClean="0"/>
              <a:t> </a:t>
            </a:r>
            <a:r>
              <a:rPr lang="ru-RU" sz="2000" dirty="0" smtClean="0"/>
              <a:t>Расширить пространственные представления;  </a:t>
            </a:r>
          </a:p>
          <a:p>
            <a:r>
              <a:rPr lang="ru-RU" sz="2000" b="1" i="1" dirty="0" smtClean="0"/>
              <a:t>Создать условия для:</a:t>
            </a:r>
          </a:p>
          <a:p>
            <a:r>
              <a:rPr lang="ru-RU" dirty="0" smtClean="0"/>
              <a:t>- совершенствования умения ориентироваться в схеме собственного тела.</a:t>
            </a:r>
          </a:p>
          <a:p>
            <a:pPr>
              <a:buFontTx/>
              <a:buChar char="-"/>
            </a:pPr>
            <a:r>
              <a:rPr lang="ru-RU" dirty="0" smtClean="0"/>
              <a:t>умения ориентироваться в окружающем пространстве, понимать смысл пространственных представлений: вверху – внизу, впереди (спереди) – сзади (за, слева – справа, между, рядом, с, около).</a:t>
            </a:r>
          </a:p>
          <a:p>
            <a:pPr>
              <a:buFontTx/>
              <a:buChar char="-"/>
            </a:pPr>
            <a:r>
              <a:rPr lang="ru-RU" dirty="0" smtClean="0"/>
              <a:t>совершенствовать грамматический строй речи (употребление простых и сложных предлогов), составление сложносочиненных предложений с предлогами.</a:t>
            </a:r>
          </a:p>
          <a:p>
            <a:pPr>
              <a:buFontTx/>
              <a:buChar char="-"/>
            </a:pPr>
            <a:r>
              <a:rPr lang="ru-RU" dirty="0" smtClean="0"/>
              <a:t>освоение специальных грамматических форм, обозначающих пространственные признаки.</a:t>
            </a:r>
          </a:p>
          <a:p>
            <a:pPr>
              <a:buFontTx/>
              <a:buChar char="-"/>
            </a:pPr>
            <a:r>
              <a:rPr lang="ru-RU" dirty="0" smtClean="0"/>
              <a:t>совершенствовать  умения двигаться в заданном направлении, меняя его по сигналу, а также в соответствии со знаками - указателями направления движения: вперед, назад, налево, направо.</a:t>
            </a:r>
          </a:p>
          <a:p>
            <a:r>
              <a:rPr lang="ru-RU" dirty="0" smtClean="0"/>
              <a:t>- формирования умения определять свое местонахождение среди окружающих людей и предметов.</a:t>
            </a:r>
          </a:p>
          <a:p>
            <a:r>
              <a:rPr lang="ru-RU" dirty="0" smtClean="0"/>
              <a:t>- развития зрительно-пространственной ориентировки.</a:t>
            </a:r>
          </a:p>
          <a:p>
            <a:r>
              <a:rPr lang="ru-RU" dirty="0" smtClean="0"/>
              <a:t>- воспитания любознательности, умения внимательно слушать.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5143512"/>
            <a:ext cx="842968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Механизм реализации цели и задач проекта</a:t>
            </a:r>
            <a:r>
              <a:rPr lang="ru-RU" b="1" dirty="0" smtClean="0"/>
              <a:t>:</a:t>
            </a:r>
            <a:r>
              <a:rPr lang="ru-RU" dirty="0" smtClean="0"/>
              <a:t> Использование различных видов игр и игровых упражнений на ориентировку в пространстве с детьми с ОВЗ для формирования пространственных представлений.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858312" cy="8572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Этапы  работы по формированию</a:t>
            </a:r>
            <a:b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пространственных представлений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https://ds04.infourok.ru/uploads/ex/00fd/0005cd5c-8bd8d14a/img2.jpg"/>
          <p:cNvPicPr>
            <a:picLocks noChangeAspect="1" noChangeArrowheads="1"/>
          </p:cNvPicPr>
          <p:nvPr/>
        </p:nvPicPr>
        <p:blipFill>
          <a:blip r:embed="rId2"/>
          <a:srcRect l="13281" t="19791" r="8594" b="64583"/>
          <a:stretch>
            <a:fillRect/>
          </a:stretch>
        </p:blipFill>
        <p:spPr bwMode="auto">
          <a:xfrm>
            <a:off x="1142976" y="1357298"/>
            <a:ext cx="7143800" cy="1071570"/>
          </a:xfrm>
          <a:prstGeom prst="rect">
            <a:avLst/>
          </a:prstGeom>
          <a:noFill/>
        </p:spPr>
      </p:pic>
      <p:sp>
        <p:nvSpPr>
          <p:cNvPr id="4" name="Стрелка вниз 3"/>
          <p:cNvSpPr/>
          <p:nvPr/>
        </p:nvSpPr>
        <p:spPr>
          <a:xfrm>
            <a:off x="4572000" y="2500306"/>
            <a:ext cx="285752" cy="28575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643438" y="3929066"/>
            <a:ext cx="285752" cy="28575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7" name="Picture 2" descr="https://ds04.infourok.ru/uploads/ex/00fd/0005cd5c-8bd8d14a/img2.jpg"/>
          <p:cNvPicPr>
            <a:picLocks noChangeAspect="1" noChangeArrowheads="1"/>
          </p:cNvPicPr>
          <p:nvPr/>
        </p:nvPicPr>
        <p:blipFill>
          <a:blip r:embed="rId2"/>
          <a:srcRect l="14844" t="60417" r="9374" b="25000"/>
          <a:stretch>
            <a:fillRect/>
          </a:stretch>
        </p:blipFill>
        <p:spPr bwMode="auto">
          <a:xfrm>
            <a:off x="1214414" y="4286256"/>
            <a:ext cx="7215238" cy="1000132"/>
          </a:xfrm>
          <a:prstGeom prst="rect">
            <a:avLst/>
          </a:prstGeom>
          <a:noFill/>
        </p:spPr>
      </p:pic>
      <p:sp>
        <p:nvSpPr>
          <p:cNvPr id="8" name="Стрелка вниз 7"/>
          <p:cNvSpPr/>
          <p:nvPr/>
        </p:nvSpPr>
        <p:spPr>
          <a:xfrm>
            <a:off x="4643438" y="5286388"/>
            <a:ext cx="285752" cy="285752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/>
              </a:solidFill>
            </a:endParaRPr>
          </a:p>
        </p:txBody>
      </p:sp>
      <p:pic>
        <p:nvPicPr>
          <p:cNvPr id="9" name="Picture 2" descr="https://ds04.infourok.ru/uploads/ex/00fd/0005cd5c-8bd8d14a/img2.jpg"/>
          <p:cNvPicPr>
            <a:picLocks noChangeAspect="1" noChangeArrowheads="1"/>
          </p:cNvPicPr>
          <p:nvPr/>
        </p:nvPicPr>
        <p:blipFill>
          <a:blip r:embed="rId2"/>
          <a:srcRect l="14844" t="80209" r="9374" b="5208"/>
          <a:stretch>
            <a:fillRect/>
          </a:stretch>
        </p:blipFill>
        <p:spPr bwMode="auto">
          <a:xfrm>
            <a:off x="1142976" y="5715016"/>
            <a:ext cx="7286676" cy="1000132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214414" y="2857496"/>
            <a:ext cx="7143800" cy="928694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II этап. Формирование пространственных представлений с точки отсчета « от предмета», «от другого человека»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" name="Picture 2" descr="https://ds04.infourok.ru/uploads/ex/00fd/0005cd5c-8bd8d14a/img2.jpg"/>
          <p:cNvPicPr>
            <a:picLocks noChangeAspect="1" noChangeArrowheads="1"/>
          </p:cNvPicPr>
          <p:nvPr/>
        </p:nvPicPr>
        <p:blipFill>
          <a:blip r:embed="rId2"/>
          <a:srcRect l="13281" t="19791" r="8594" b="64583"/>
          <a:stretch>
            <a:fillRect/>
          </a:stretch>
        </p:blipFill>
        <p:spPr bwMode="auto">
          <a:xfrm>
            <a:off x="1142976" y="1357298"/>
            <a:ext cx="7143800" cy="1071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3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Развитие пространственных представлений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6146" name="Picture 2" descr="https://1.bp.blogspot.com/-NLidAHqR980/Xn0b-JyyQnI/AAAAAAAAGwA/HsT33ra4lwMgbP1PwKZZTpMFsd7eOPPggCLcBGAsYHQ/s400/FB_IMG_1585256850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571744"/>
            <a:ext cx="2095515" cy="1571636"/>
          </a:xfrm>
          <a:prstGeom prst="rect">
            <a:avLst/>
          </a:prstGeom>
          <a:noFill/>
        </p:spPr>
      </p:pic>
      <p:pic>
        <p:nvPicPr>
          <p:cNvPr id="6148" name="Picture 4" descr="https://ds05.infourok.ru/uploads/ex/0f5b/000c927a-b4f46a74/img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714884"/>
            <a:ext cx="2166952" cy="1785950"/>
          </a:xfrm>
          <a:prstGeom prst="rect">
            <a:avLst/>
          </a:prstGeom>
          <a:noFill/>
        </p:spPr>
      </p:pic>
      <p:pic>
        <p:nvPicPr>
          <p:cNvPr id="6150" name="Picture 6" descr="https://ds05.infourok.ru/uploads/ex/0f5b/000c927a-b4f46a74/img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571744"/>
            <a:ext cx="2286017" cy="1785950"/>
          </a:xfrm>
          <a:prstGeom prst="rect">
            <a:avLst/>
          </a:prstGeom>
          <a:noFill/>
        </p:spPr>
      </p:pic>
      <p:pic>
        <p:nvPicPr>
          <p:cNvPr id="6152" name="Picture 8" descr="https://ds05.infourok.ru/uploads/ex/0f5b/000c927a-b4f46a74/img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786322"/>
            <a:ext cx="1983020" cy="1643074"/>
          </a:xfrm>
          <a:prstGeom prst="rect">
            <a:avLst/>
          </a:prstGeom>
          <a:noFill/>
        </p:spPr>
      </p:pic>
      <p:pic>
        <p:nvPicPr>
          <p:cNvPr id="6155" name="Picture 11" descr="C:\Users\Елена\OneDrive\Рабочий стол\Новая папка\IMG-20220325-WA001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298" y="2214554"/>
            <a:ext cx="4071966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2" descr="https://ds04.infourok.ru/uploads/ex/00fd/0005cd5c-8bd8d14a/img2.jpg"/>
          <p:cNvPicPr>
            <a:picLocks noChangeAspect="1" noChangeArrowheads="1"/>
          </p:cNvPicPr>
          <p:nvPr/>
        </p:nvPicPr>
        <p:blipFill>
          <a:blip r:embed="rId7"/>
          <a:srcRect l="13281" t="19791" r="8594" b="64583"/>
          <a:stretch>
            <a:fillRect/>
          </a:stretch>
        </p:blipFill>
        <p:spPr bwMode="auto">
          <a:xfrm>
            <a:off x="1000100" y="1000108"/>
            <a:ext cx="7143800" cy="1143008"/>
          </a:xfrm>
          <a:prstGeom prst="rect">
            <a:avLst/>
          </a:prstGeom>
          <a:noFill/>
        </p:spPr>
      </p:pic>
      <p:pic>
        <p:nvPicPr>
          <p:cNvPr id="6157" name="Picture 13" descr="https://vpuzike.ru/wp-content/uploads/9/8/e/98e941615efdb760c0403ce4ca6950ab.jpeg"/>
          <p:cNvPicPr>
            <a:picLocks noChangeAspect="1" noChangeArrowheads="1"/>
          </p:cNvPicPr>
          <p:nvPr/>
        </p:nvPicPr>
        <p:blipFill>
          <a:blip r:embed="rId8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3786182" y="4714884"/>
            <a:ext cx="1592925" cy="2000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428604"/>
            <a:ext cx="792961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       Особенное внимание следует уделить формированию понятий “левая сторона”, “правая сторона” применительно к собственному телу ребенка. Сначала закрепляется “правая сторона”, при этом название “левой” дается позже.</a:t>
            </a:r>
          </a:p>
          <a:p>
            <a:pPr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Здесь чаще используются задания на поднятие правой или левой руки, показа правого уха правой рукой, левой – левого и т.д. Постепенно задания усложняются.</a:t>
            </a:r>
          </a:p>
          <a:p>
            <a:pPr algn="just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Игра “Обезьянки”.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Игра проводится без учета зеркального отражения частей тела. Детям надо, повторяя все действия за педагогом, показать и назвать части лица, головы.</a:t>
            </a:r>
          </a:p>
          <a:p>
            <a:pPr algn="just"/>
            <a:endParaRPr lang="ru-RU" alt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Игра “Путаница”.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Детям предлагают правой рукой закрыть левый глаз; левой рукой показать правое ухо и правую ногу; дотянуться левой рукой до правого носка, а правой рукой - до левой пятки и т.д.</a:t>
            </a:r>
          </a:p>
          <a:p>
            <a:pPr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         Использование заданий типа </a:t>
            </a:r>
            <a:r>
              <a:rPr lang="ru-RU" alt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“Покажи, где…”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не требует много времени и специальной организации. Использование соревновательного момента “Кто больше назовет…” позволяет активизировать детей.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571480"/>
            <a:ext cx="7000924" cy="646331"/>
          </a:xfrm>
          <a:prstGeom prst="rect">
            <a:avLst/>
          </a:prstGeom>
          <a:solidFill>
            <a:schemeClr val="tx1">
              <a:lumMod val="8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alt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 этап. Формирование пространственных представлений с точки отсчета « от предмета», «от другого человека»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57158" y="1071546"/>
            <a:ext cx="8429684" cy="5072098"/>
          </a:xfrm>
          <a:prstGeom prst="rect">
            <a:avLst/>
          </a:prstGeom>
        </p:spPr>
        <p:txBody>
          <a:bodyPr/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Игра </a:t>
            </a: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“Что изменилось</a:t>
            </a: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?” </a:t>
            </a: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Цель: знакомство с тем, что пространственные отношения между предметами могут заменяться: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предмет, который был наверху (слева), сможет оказаться внизу </a:t>
            </a:r>
          </a:p>
          <a:p>
            <a:pPr marR="0" lvl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(справа), и наоборот.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alt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«Вправо-влево»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Игра </a:t>
            </a: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“Контролер”: </a:t>
            </a: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БЛОКИ Дьенеша , Палочки Кьюзенера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alt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alt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alt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alt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alt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alt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 descr="https://ds04.infourok.ru/uploads/ex/0faa/0015e199-210383dd/hello_html_m506c670c.jpg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 t="2212" r="33198" b="35840"/>
          <a:stretch>
            <a:fillRect/>
          </a:stretch>
        </p:blipFill>
        <p:spPr bwMode="auto">
          <a:xfrm>
            <a:off x="7358082" y="1785926"/>
            <a:ext cx="1377571" cy="171451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57158" y="35716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23553" name="Picture 1" descr="C:\Users\Елена\OneDrive\Рабочий стол\Новая папка\IMG-20220325-WA00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714884"/>
            <a:ext cx="1285884" cy="1714512"/>
          </a:xfrm>
          <a:prstGeom prst="rect">
            <a:avLst/>
          </a:prstGeom>
          <a:noFill/>
        </p:spPr>
      </p:pic>
      <p:pic>
        <p:nvPicPr>
          <p:cNvPr id="23554" name="Picture 2" descr="C:\Users\Елена\OneDrive\Рабочий стол\Новая папка\IMG-20220325-WA00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4714884"/>
            <a:ext cx="1285885" cy="1714513"/>
          </a:xfrm>
          <a:prstGeom prst="rect">
            <a:avLst/>
          </a:prstGeom>
          <a:noFill/>
        </p:spPr>
      </p:pic>
      <p:pic>
        <p:nvPicPr>
          <p:cNvPr id="23555" name="Picture 3" descr="C:\Users\Елена\OneDrive\Рабочий стол\Новая папка\IMG-20220325-WA00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714884"/>
            <a:ext cx="1285884" cy="1714512"/>
          </a:xfrm>
          <a:prstGeom prst="rect">
            <a:avLst/>
          </a:prstGeom>
          <a:noFill/>
        </p:spPr>
      </p:pic>
      <p:pic>
        <p:nvPicPr>
          <p:cNvPr id="18" name="Picture 4" descr="https://chudo-udo.info/media/k2/items/cache/f00462ee08c9014487d65d7ddfbf7b54_XL.jpg"/>
          <p:cNvPicPr>
            <a:picLocks noChangeAspect="1" noChangeArrowheads="1"/>
          </p:cNvPicPr>
          <p:nvPr/>
        </p:nvPicPr>
        <p:blipFill>
          <a:blip r:embed="rId6" cstate="print"/>
          <a:srcRect t="12337" r="3432" b="3205"/>
          <a:stretch>
            <a:fillRect/>
          </a:stretch>
        </p:blipFill>
        <p:spPr bwMode="auto">
          <a:xfrm>
            <a:off x="2571736" y="2928934"/>
            <a:ext cx="1040265" cy="1285883"/>
          </a:xfrm>
          <a:prstGeom prst="rect">
            <a:avLst/>
          </a:prstGeom>
          <a:noFill/>
        </p:spPr>
      </p:pic>
      <p:pic>
        <p:nvPicPr>
          <p:cNvPr id="19" name="Picture 6" descr="https://ds03.infourok.ru/uploads/ex/067a/00006821-8f6cd663/1/hello_html_7bba64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7620" y="3000372"/>
            <a:ext cx="1928826" cy="1265772"/>
          </a:xfrm>
          <a:prstGeom prst="rect">
            <a:avLst/>
          </a:prstGeom>
          <a:noFill/>
        </p:spPr>
      </p:pic>
      <p:pic>
        <p:nvPicPr>
          <p:cNvPr id="20" name="Рисунок 19" descr="https://sun9-53.userapi.com/impg/B4Z7bXcOaujc05Ta-a0sO_QavcKJk1W8RS27fQ/n4OlHVDwqnU.jpg?size=789x1080&amp;quality=96&amp;sign=ae4a3715d94b81c492a902c30739f206&amp;type=album"/>
          <p:cNvPicPr/>
          <p:nvPr/>
        </p:nvPicPr>
        <p:blipFill>
          <a:blip r:embed="rId8" cstate="print"/>
          <a:srcRect b="12000"/>
          <a:stretch>
            <a:fillRect/>
          </a:stretch>
        </p:blipFill>
        <p:spPr bwMode="auto">
          <a:xfrm>
            <a:off x="6572264" y="4714884"/>
            <a:ext cx="142876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357166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357166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428604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85786" y="571480"/>
            <a:ext cx="7929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7158" y="35716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09558" y="50956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14348" y="785794"/>
            <a:ext cx="7196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0034" y="785794"/>
            <a:ext cx="7910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14348" y="500042"/>
            <a:ext cx="707236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 «</a:t>
            </a:r>
            <a:r>
              <a:rPr lang="ru-RU" b="1" dirty="0" smtClean="0">
                <a:solidFill>
                  <a:srgbClr val="FFFF00"/>
                </a:solidFill>
              </a:rPr>
              <a:t>Где я ?»</a:t>
            </a:r>
            <a:r>
              <a:rPr lang="ru-RU" b="1" dirty="0" smtClean="0"/>
              <a:t>Цель: занимать определенное пространственное положение ( по заданию)   ( от себя, от предмета).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   </a:t>
            </a:r>
          </a:p>
          <a:p>
            <a:r>
              <a:rPr lang="ru-RU" b="1" dirty="0" smtClean="0"/>
              <a:t>     </a:t>
            </a:r>
          </a:p>
          <a:p>
            <a:r>
              <a:rPr lang="ru-RU" b="1" dirty="0" smtClean="0"/>
              <a:t> </a:t>
            </a:r>
          </a:p>
          <a:p>
            <a:r>
              <a:rPr lang="ru-RU" b="1" dirty="0" smtClean="0"/>
              <a:t>Игра   </a:t>
            </a:r>
            <a:r>
              <a:rPr lang="ru-RU" b="1" dirty="0" smtClean="0">
                <a:solidFill>
                  <a:srgbClr val="FFFF00"/>
                </a:solidFill>
              </a:rPr>
              <a:t>« Положи где задумал» , «Назови адрес»</a:t>
            </a:r>
          </a:p>
          <a:p>
            <a:r>
              <a:rPr lang="ru-RU" b="1" dirty="0" smtClean="0"/>
              <a:t>Цель: определенное положение предметов по отношению друг к другу. ( Палочки Кьюзенера, Блоки Дьенеша)</a:t>
            </a:r>
          </a:p>
          <a:p>
            <a:endParaRPr lang="ru-RU" b="1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1928794" y="4071942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pic>
        <p:nvPicPr>
          <p:cNvPr id="2051" name="Picture 3" descr="C:\Users\Елена\OneDrive\Рабочий стол\Новая папка\IMG-20220325-WA0032.jpg"/>
          <p:cNvPicPr>
            <a:picLocks noChangeAspect="1" noChangeArrowheads="1"/>
          </p:cNvPicPr>
          <p:nvPr/>
        </p:nvPicPr>
        <p:blipFill>
          <a:blip r:embed="rId2"/>
          <a:srcRect l="8602" t="16129" r="22581" b="-2705"/>
          <a:stretch>
            <a:fillRect/>
          </a:stretch>
        </p:blipFill>
        <p:spPr bwMode="auto">
          <a:xfrm>
            <a:off x="785786" y="4143380"/>
            <a:ext cx="1643074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Елена\OneDrive\Рабочий стол\Новая папка\IMG-20220325-WA0034.jpg"/>
          <p:cNvPicPr>
            <a:picLocks noChangeAspect="1" noChangeArrowheads="1"/>
          </p:cNvPicPr>
          <p:nvPr/>
        </p:nvPicPr>
        <p:blipFill>
          <a:blip r:embed="rId3" cstate="print">
            <a:lum bright="20000" contrast="10000"/>
          </a:blip>
          <a:srcRect t="6061" b="12121"/>
          <a:stretch>
            <a:fillRect/>
          </a:stretch>
        </p:blipFill>
        <p:spPr bwMode="auto">
          <a:xfrm>
            <a:off x="2857488" y="4214818"/>
            <a:ext cx="1571635" cy="2143140"/>
          </a:xfrm>
          <a:prstGeom prst="rect">
            <a:avLst/>
          </a:prstGeom>
          <a:noFill/>
        </p:spPr>
      </p:pic>
      <p:pic>
        <p:nvPicPr>
          <p:cNvPr id="2053" name="Picture 5" descr="C:\Users\Елена\OneDrive\Рабочий стол\Новая папка\IMG-20220325-WA0035.jpg"/>
          <p:cNvPicPr>
            <a:picLocks noChangeAspect="1" noChangeArrowheads="1"/>
          </p:cNvPicPr>
          <p:nvPr/>
        </p:nvPicPr>
        <p:blipFill>
          <a:blip r:embed="rId4" cstate="print">
            <a:lum bright="30000" contrast="20000"/>
          </a:blip>
          <a:srcRect/>
          <a:stretch>
            <a:fillRect/>
          </a:stretch>
        </p:blipFill>
        <p:spPr bwMode="auto">
          <a:xfrm>
            <a:off x="4786314" y="4214818"/>
            <a:ext cx="1571636" cy="2143140"/>
          </a:xfrm>
          <a:prstGeom prst="rect">
            <a:avLst/>
          </a:prstGeom>
          <a:noFill/>
        </p:spPr>
      </p:pic>
      <p:pic>
        <p:nvPicPr>
          <p:cNvPr id="2054" name="Picture 6" descr="C:\Users\Елена\OneDrive\Рабочий стол\Новая папка\IMG-20220325-WA0030.jpg"/>
          <p:cNvPicPr>
            <a:picLocks noChangeAspect="1" noChangeArrowheads="1"/>
          </p:cNvPicPr>
          <p:nvPr/>
        </p:nvPicPr>
        <p:blipFill>
          <a:blip r:embed="rId5" cstate="print">
            <a:lum bright="10000" contrast="20000"/>
          </a:blip>
          <a:srcRect/>
          <a:stretch>
            <a:fillRect/>
          </a:stretch>
        </p:blipFill>
        <p:spPr bwMode="auto">
          <a:xfrm>
            <a:off x="4857752" y="1214422"/>
            <a:ext cx="2108192" cy="1581144"/>
          </a:xfrm>
          <a:prstGeom prst="rect">
            <a:avLst/>
          </a:prstGeom>
          <a:noFill/>
        </p:spPr>
      </p:pic>
      <p:pic>
        <p:nvPicPr>
          <p:cNvPr id="2055" name="Picture 7" descr="C:\Users\Елена\OneDrive\Рабочий стол\Новая папка\IMG-20220325-WA0019.jpg"/>
          <p:cNvPicPr>
            <a:picLocks noChangeAspect="1" noChangeArrowheads="1"/>
          </p:cNvPicPr>
          <p:nvPr/>
        </p:nvPicPr>
        <p:blipFill>
          <a:blip r:embed="rId6" cstate="print"/>
          <a:srcRect b="20898"/>
          <a:stretch>
            <a:fillRect/>
          </a:stretch>
        </p:blipFill>
        <p:spPr bwMode="auto">
          <a:xfrm>
            <a:off x="6929454" y="4214818"/>
            <a:ext cx="1553773" cy="2143116"/>
          </a:xfrm>
          <a:prstGeom prst="rect">
            <a:avLst/>
          </a:prstGeom>
          <a:noFill/>
        </p:spPr>
      </p:pic>
      <p:pic>
        <p:nvPicPr>
          <p:cNvPr id="29" name="Picture 2" descr="https://ds05.infourok.ru/uploads/ex/0a49/000f9aa8-f2363e92/hello_html_m1368a32f.jpg"/>
          <p:cNvPicPr>
            <a:picLocks noChangeAspect="1" noChangeArrowheads="1"/>
          </p:cNvPicPr>
          <p:nvPr/>
        </p:nvPicPr>
        <p:blipFill>
          <a:blip r:embed="rId7" cstate="print"/>
          <a:srcRect l="3608" t="3837" r="4399" b="5343"/>
          <a:stretch>
            <a:fillRect/>
          </a:stretch>
        </p:blipFill>
        <p:spPr bwMode="auto">
          <a:xfrm>
            <a:off x="1428728" y="1285860"/>
            <a:ext cx="2214578" cy="1541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857232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098" name="Picture 2" descr="Особый ребенок Белевская Е.В.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2928958" cy="219500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8" y="571480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Игра</a:t>
            </a:r>
            <a:r>
              <a:rPr lang="ru-RU" b="1" dirty="0" smtClean="0">
                <a:solidFill>
                  <a:srgbClr val="FFFF00"/>
                </a:solidFill>
              </a:rPr>
              <a:t> « Звери фотографируются» </a:t>
            </a:r>
            <a:endParaRPr lang="ru-RU" dirty="0"/>
          </a:p>
        </p:txBody>
      </p:sp>
      <p:pic>
        <p:nvPicPr>
          <p:cNvPr id="4099" name="Picture 3" descr="C:\Users\Елена\OneDrive\Рабочий стол\Новая папка\IMG-20220325-WA00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929066"/>
            <a:ext cx="1571635" cy="2095514"/>
          </a:xfrm>
          <a:prstGeom prst="rect">
            <a:avLst/>
          </a:prstGeom>
          <a:noFill/>
        </p:spPr>
      </p:pic>
      <p:pic>
        <p:nvPicPr>
          <p:cNvPr id="4100" name="Picture 4" descr="C:\Users\Елена\OneDrive\Рабочий стол\Новая папка\IMG-20220325-WA0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4286256"/>
            <a:ext cx="1643074" cy="2190765"/>
          </a:xfrm>
          <a:prstGeom prst="rect">
            <a:avLst/>
          </a:prstGeom>
          <a:noFill/>
        </p:spPr>
      </p:pic>
      <p:pic>
        <p:nvPicPr>
          <p:cNvPr id="4102" name="Picture 6" descr="https://1.bp.blogspot.com/-Oy5Bcxih8Ps/YJl699-XnTI/AAAAAAAAEi0/NL2BCzHcET8_HoOGWEC-TNajiQF3PXLNwCLcBGAsYHQ/s750/1603711176_1.jpg"/>
          <p:cNvPicPr>
            <a:picLocks noChangeAspect="1" noChangeArrowheads="1"/>
          </p:cNvPicPr>
          <p:nvPr/>
        </p:nvPicPr>
        <p:blipFill>
          <a:blip r:embed="rId5"/>
          <a:srcRect r="23999"/>
          <a:stretch>
            <a:fillRect/>
          </a:stretch>
        </p:blipFill>
        <p:spPr bwMode="auto">
          <a:xfrm>
            <a:off x="4643438" y="1285860"/>
            <a:ext cx="2701680" cy="203335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57224" y="3429000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Игры «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Куда спрятались буквы?»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0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Освоение специальных грамматических форм, обозначающих пространственные признаки.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4104" name="Picture 8" descr="https://i.pinimg.com/236x/34/02/d5/3402d560e475adbad1f7279ec0e070ce.jpg"/>
          <p:cNvPicPr>
            <a:picLocks noChangeAspect="1" noChangeArrowheads="1"/>
          </p:cNvPicPr>
          <p:nvPr/>
        </p:nvPicPr>
        <p:blipFill>
          <a:blip r:embed="rId6">
            <a:lum bright="-10000" contrast="20000"/>
          </a:blip>
          <a:srcRect t="4261"/>
          <a:stretch>
            <a:fillRect/>
          </a:stretch>
        </p:blipFill>
        <p:spPr bwMode="auto">
          <a:xfrm>
            <a:off x="4071934" y="3786190"/>
            <a:ext cx="2238375" cy="1604962"/>
          </a:xfrm>
          <a:prstGeom prst="rect">
            <a:avLst/>
          </a:prstGeom>
          <a:noFill/>
        </p:spPr>
      </p:pic>
      <p:pic>
        <p:nvPicPr>
          <p:cNvPr id="4106" name="Picture 10" descr="https://ds04.infourok.ru/uploads/ex/0793/0005724a-956487ba/hello_html_ee2fc9f.jpg"/>
          <p:cNvPicPr>
            <a:picLocks noChangeAspect="1" noChangeArrowheads="1"/>
          </p:cNvPicPr>
          <p:nvPr/>
        </p:nvPicPr>
        <p:blipFill>
          <a:blip r:embed="rId7" cstate="print">
            <a:grayscl/>
            <a:lum contrast="10000"/>
          </a:blip>
          <a:srcRect l="6250" b="13793"/>
          <a:stretch>
            <a:fillRect/>
          </a:stretch>
        </p:blipFill>
        <p:spPr bwMode="auto">
          <a:xfrm>
            <a:off x="6643702" y="4572008"/>
            <a:ext cx="214314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</TotalTime>
  <Words>654</Words>
  <PresentationFormat>Экран (4:3)</PresentationFormat>
  <Paragraphs>98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«Учимся ориентироваться  в пространстве»</vt:lpstr>
      <vt:lpstr>Актуальность темы</vt:lpstr>
      <vt:lpstr>Слайд 3</vt:lpstr>
      <vt:lpstr>Этапы  работы по формированию пространственных представлений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«Учимся ориентироваться  в пространстве»</dc:title>
  <dc:creator>Елена</dc:creator>
  <cp:lastModifiedBy>Елена</cp:lastModifiedBy>
  <cp:revision>31</cp:revision>
  <dcterms:created xsi:type="dcterms:W3CDTF">2022-02-05T13:52:49Z</dcterms:created>
  <dcterms:modified xsi:type="dcterms:W3CDTF">2023-02-02T18:16:19Z</dcterms:modified>
</cp:coreProperties>
</file>