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4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40FE006-B0A5-4196-87E2-101D7CE5C3A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A518801-FF76-4154-A625-4D96A0785F81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9358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FE006-B0A5-4196-87E2-101D7CE5C3A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8801-FF76-4154-A625-4D96A0785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739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FE006-B0A5-4196-87E2-101D7CE5C3A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8801-FF76-4154-A625-4D96A0785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31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FE006-B0A5-4196-87E2-101D7CE5C3A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8801-FF76-4154-A625-4D96A0785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892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40FE006-B0A5-4196-87E2-101D7CE5C3A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A518801-FF76-4154-A625-4D96A0785F81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401805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FE006-B0A5-4196-87E2-101D7CE5C3A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8801-FF76-4154-A625-4D96A0785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88550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FE006-B0A5-4196-87E2-101D7CE5C3A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8801-FF76-4154-A625-4D96A0785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77076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FE006-B0A5-4196-87E2-101D7CE5C3A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8801-FF76-4154-A625-4D96A0785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296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FE006-B0A5-4196-87E2-101D7CE5C3A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518801-FF76-4154-A625-4D96A0785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001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040FE006-B0A5-4196-87E2-101D7CE5C3A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FA518801-FF76-4154-A625-4D96A0785F8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3796973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040FE006-B0A5-4196-87E2-101D7CE5C3A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FA518801-FF76-4154-A625-4D96A0785F8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709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40FE006-B0A5-4196-87E2-101D7CE5C3AB}" type="datetimeFigureOut">
              <a:rPr lang="ru-RU" smtClean="0"/>
              <a:t>17.12.2022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A518801-FF76-4154-A625-4D96A0785F8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45414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32001" y="2355130"/>
            <a:ext cx="8700654" cy="15147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If I were …., I would + V(bare form)</a:t>
            </a:r>
            <a:endParaRPr lang="ru-RU" sz="4000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6154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What would you do, if you were a volunteer student?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75" y="1365499"/>
            <a:ext cx="6157913" cy="4095252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Clr>
                <a:srgbClr val="FFC000"/>
              </a:buClr>
              <a:buFont typeface="+mj-lt"/>
              <a:buAutoNum type="arabicPeriod"/>
            </a:pPr>
            <a:r>
              <a:rPr lang="en-US" dirty="0" smtClean="0">
                <a:solidFill>
                  <a:schemeClr val="bg1"/>
                </a:solidFill>
              </a:rPr>
              <a:t>If I were a volunteer student in </a:t>
            </a:r>
            <a:r>
              <a:rPr lang="en-US" u="sng" dirty="0" smtClean="0">
                <a:solidFill>
                  <a:schemeClr val="bg1"/>
                </a:solidFill>
                <a:uFill>
                  <a:solidFill>
                    <a:srgbClr val="FFC000"/>
                  </a:solidFill>
                </a:uFill>
              </a:rPr>
              <a:t>environmental organization</a:t>
            </a:r>
            <a:r>
              <a:rPr lang="en-US" dirty="0" smtClean="0">
                <a:solidFill>
                  <a:schemeClr val="bg1"/>
                </a:solidFill>
              </a:rPr>
              <a:t>, I would…</a:t>
            </a:r>
          </a:p>
          <a:p>
            <a:pPr marL="342900" indent="-342900">
              <a:buClr>
                <a:srgbClr val="FFC000"/>
              </a:buClr>
              <a:buFont typeface="+mj-lt"/>
              <a:buAutoNum type="arabicPeriod"/>
            </a:pPr>
            <a:r>
              <a:rPr lang="en-US" dirty="0">
                <a:solidFill>
                  <a:prstClr val="white"/>
                </a:solidFill>
              </a:rPr>
              <a:t>If I were a volunteer student in </a:t>
            </a:r>
            <a:r>
              <a:rPr lang="en-US" u="sng" dirty="0" smtClean="0">
                <a:solidFill>
                  <a:prstClr val="white"/>
                </a:solidFill>
                <a:uFill>
                  <a:solidFill>
                    <a:srgbClr val="FFC000"/>
                  </a:solidFill>
                </a:uFill>
              </a:rPr>
              <a:t>orphan </a:t>
            </a:r>
            <a:r>
              <a:rPr lang="en-US" u="sng" dirty="0">
                <a:solidFill>
                  <a:prstClr val="white"/>
                </a:solidFill>
                <a:uFill>
                  <a:solidFill>
                    <a:srgbClr val="FFC000"/>
                  </a:solidFill>
                </a:uFill>
              </a:rPr>
              <a:t>organization</a:t>
            </a:r>
            <a:r>
              <a:rPr lang="en-US" dirty="0" smtClean="0">
                <a:solidFill>
                  <a:prstClr val="white"/>
                </a:solidFill>
              </a:rPr>
              <a:t>, I…</a:t>
            </a:r>
          </a:p>
          <a:p>
            <a:pPr marL="342900" lvl="0" indent="-342900">
              <a:buClr>
                <a:srgbClr val="FFC000"/>
              </a:buClr>
              <a:buFont typeface="+mj-lt"/>
              <a:buAutoNum type="arabicPeriod"/>
            </a:pPr>
            <a:r>
              <a:rPr lang="en-US" dirty="0">
                <a:solidFill>
                  <a:prstClr val="white"/>
                </a:solidFill>
              </a:rPr>
              <a:t>If I were a volunteer student in </a:t>
            </a:r>
            <a:r>
              <a:rPr lang="en-US" u="sng" dirty="0" smtClean="0">
                <a:solidFill>
                  <a:prstClr val="white"/>
                </a:solidFill>
                <a:uFill>
                  <a:solidFill>
                    <a:srgbClr val="FFC000"/>
                  </a:solidFill>
                </a:uFill>
              </a:rPr>
              <a:t>“people with disability” </a:t>
            </a:r>
            <a:r>
              <a:rPr lang="en-US" u="sng" dirty="0">
                <a:solidFill>
                  <a:prstClr val="white"/>
                </a:solidFill>
                <a:uFill>
                  <a:solidFill>
                    <a:srgbClr val="FFC000"/>
                  </a:solidFill>
                </a:uFill>
              </a:rPr>
              <a:t>organization</a:t>
            </a:r>
            <a:r>
              <a:rPr lang="en-US" dirty="0">
                <a:solidFill>
                  <a:prstClr val="white"/>
                </a:solidFill>
              </a:rPr>
              <a:t>, I</a:t>
            </a:r>
            <a:r>
              <a:rPr lang="en-US" dirty="0" smtClean="0">
                <a:solidFill>
                  <a:prstClr val="white"/>
                </a:solidFill>
              </a:rPr>
              <a:t>…</a:t>
            </a:r>
          </a:p>
          <a:p>
            <a:pPr marL="342900" lvl="0" indent="-342900">
              <a:buClr>
                <a:srgbClr val="FFC000"/>
              </a:buClr>
              <a:buFont typeface="+mj-lt"/>
              <a:buAutoNum type="arabicPeriod"/>
            </a:pPr>
            <a:r>
              <a:rPr lang="en-US" dirty="0">
                <a:solidFill>
                  <a:prstClr val="white"/>
                </a:solidFill>
              </a:rPr>
              <a:t>If I were a volunteer student in </a:t>
            </a:r>
            <a:r>
              <a:rPr lang="en-US" dirty="0" smtClean="0">
                <a:solidFill>
                  <a:prstClr val="white"/>
                </a:solidFill>
              </a:rPr>
              <a:t>“survive after a </a:t>
            </a:r>
            <a:r>
              <a:rPr lang="en-US" dirty="0" err="1" smtClean="0">
                <a:solidFill>
                  <a:prstClr val="white"/>
                </a:solidFill>
              </a:rPr>
              <a:t>disaster”</a:t>
            </a:r>
            <a:r>
              <a:rPr lang="en-US" u="sng" dirty="0" err="1" smtClean="0">
                <a:solidFill>
                  <a:prstClr val="white"/>
                </a:solidFill>
                <a:uFill>
                  <a:solidFill>
                    <a:srgbClr val="FFC000"/>
                  </a:solidFill>
                </a:uFill>
              </a:rPr>
              <a:t>organization</a:t>
            </a:r>
            <a:r>
              <a:rPr lang="en-US" dirty="0">
                <a:solidFill>
                  <a:prstClr val="white"/>
                </a:solidFill>
              </a:rPr>
              <a:t>, I…</a:t>
            </a:r>
          </a:p>
          <a:p>
            <a:pPr marL="342900" lvl="0" indent="-342900">
              <a:buClr>
                <a:srgbClr val="FFC000"/>
              </a:buClr>
              <a:buFont typeface="+mj-lt"/>
              <a:buAutoNum type="arabicPeriod"/>
            </a:pPr>
            <a:endParaRPr lang="en-US" dirty="0">
              <a:solidFill>
                <a:prstClr val="white"/>
              </a:solidFill>
            </a:endParaRPr>
          </a:p>
          <a:p>
            <a:pPr marL="342900" indent="-342900">
              <a:buClr>
                <a:srgbClr val="FFC000"/>
              </a:buClr>
              <a:buFont typeface="+mj-lt"/>
              <a:buAutoNum type="arabicPeriod"/>
            </a:pP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Clr>
                <a:srgbClr val="FFC000"/>
              </a:buClr>
              <a:buFont typeface="+mj-lt"/>
              <a:buAutoNum type="arabicPeriod"/>
            </a:pPr>
            <a:endParaRPr lang="en-US" dirty="0" smtClean="0">
              <a:solidFill>
                <a:schemeClr val="bg1"/>
              </a:solidFill>
            </a:endParaRPr>
          </a:p>
          <a:p>
            <a:pPr marL="342900" indent="-342900">
              <a:buClr>
                <a:schemeClr val="accent1"/>
              </a:buClr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241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Clr>
                <a:srgbClr val="FFC000"/>
              </a:buClr>
              <a:buFont typeface="+mj-lt"/>
              <a:buAutoNum type="arabicPeriod"/>
            </a:pPr>
            <a:r>
              <a:rPr lang="en-US" sz="2800" dirty="0" smtClean="0"/>
              <a:t>If I were Bill Gates, I ….</a:t>
            </a:r>
          </a:p>
          <a:p>
            <a:pPr marL="342900" indent="-342900">
              <a:buClr>
                <a:srgbClr val="FFC000"/>
              </a:buClr>
              <a:buFont typeface="+mj-lt"/>
              <a:buAutoNum type="arabicPeriod"/>
            </a:pPr>
            <a:r>
              <a:rPr lang="en-US" sz="2800" dirty="0" smtClean="0"/>
              <a:t>If I had so much money as Bill Gates, I…</a:t>
            </a:r>
            <a:endParaRPr lang="ru-RU" sz="2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20" y="2881701"/>
            <a:ext cx="6157913" cy="3464302"/>
          </a:xfrm>
        </p:spPr>
      </p:pic>
      <p:sp>
        <p:nvSpPr>
          <p:cNvPr id="8" name="TextBox 7"/>
          <p:cNvSpPr txBox="1"/>
          <p:nvPr/>
        </p:nvSpPr>
        <p:spPr>
          <a:xfrm>
            <a:off x="914400" y="544945"/>
            <a:ext cx="61883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Bill Gates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$: </a:t>
            </a:r>
            <a:r>
              <a:rPr lang="en-US" dirty="0">
                <a:solidFill>
                  <a:srgbClr val="00B050"/>
                </a:solidFill>
              </a:rPr>
              <a:t>74 billion </a:t>
            </a:r>
            <a:r>
              <a:rPr lang="en-US" dirty="0" smtClean="0">
                <a:solidFill>
                  <a:srgbClr val="00B050"/>
                </a:solidFill>
              </a:rPr>
              <a:t>dollars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$ </a:t>
            </a:r>
            <a:r>
              <a:rPr lang="en-US" dirty="0">
                <a:solidFill>
                  <a:srgbClr val="00B050"/>
                </a:solidFill>
              </a:rPr>
              <a:t>donations</a:t>
            </a:r>
            <a:r>
              <a:rPr lang="en-US" dirty="0" smtClean="0">
                <a:solidFill>
                  <a:srgbClr val="00B050"/>
                </a:solidFill>
              </a:rPr>
              <a:t>: $</a:t>
            </a:r>
            <a:r>
              <a:rPr lang="en-US" dirty="0">
                <a:solidFill>
                  <a:srgbClr val="00B050"/>
                </a:solidFill>
              </a:rPr>
              <a:t>2 </a:t>
            </a:r>
            <a:r>
              <a:rPr lang="en-US" dirty="0" smtClean="0">
                <a:solidFill>
                  <a:srgbClr val="00B050"/>
                </a:solidFill>
              </a:rPr>
              <a:t>billion</a:t>
            </a:r>
          </a:p>
          <a:p>
            <a:r>
              <a:rPr lang="en-US" dirty="0" smtClean="0"/>
              <a:t>The charity foundation was opened in 2000 and is considered the largest private foundation in the United States with $50.7 billion in assets. The main goals of the foundation are the global improvement of health, poverty reduction, educational opportunities and access to information technology.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3898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57" y="3273251"/>
            <a:ext cx="6157913" cy="323538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 dirty="0" smtClean="0"/>
              <a:t>If I were George Soros, I …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99127" y="794327"/>
            <a:ext cx="59992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George Soros</a:t>
            </a:r>
          </a:p>
          <a:p>
            <a:pPr lvl="0"/>
            <a:r>
              <a:rPr lang="en-US" dirty="0">
                <a:solidFill>
                  <a:srgbClr val="00B050"/>
                </a:solidFill>
              </a:rPr>
              <a:t>$: </a:t>
            </a:r>
            <a:r>
              <a:rPr lang="en-US" dirty="0" smtClean="0">
                <a:solidFill>
                  <a:srgbClr val="00B050"/>
                </a:solidFill>
              </a:rPr>
              <a:t>19 </a:t>
            </a:r>
            <a:r>
              <a:rPr lang="en-US" dirty="0">
                <a:solidFill>
                  <a:srgbClr val="00B050"/>
                </a:solidFill>
              </a:rPr>
              <a:t>billion dollars</a:t>
            </a:r>
          </a:p>
          <a:p>
            <a:pPr lvl="0"/>
            <a:r>
              <a:rPr lang="en-US" dirty="0">
                <a:solidFill>
                  <a:srgbClr val="00B050"/>
                </a:solidFill>
              </a:rPr>
              <a:t>$ donations: </a:t>
            </a:r>
            <a:r>
              <a:rPr lang="en-US" dirty="0" smtClean="0">
                <a:solidFill>
                  <a:srgbClr val="00B050"/>
                </a:solidFill>
              </a:rPr>
              <a:t>$300 million</a:t>
            </a:r>
            <a:endParaRPr lang="en-US" dirty="0">
              <a:solidFill>
                <a:srgbClr val="00B050"/>
              </a:solidFill>
            </a:endParaRPr>
          </a:p>
          <a:p>
            <a:r>
              <a:rPr lang="en-US" dirty="0" smtClean="0"/>
              <a:t>The main items of his non-commercial expenses are assistance to civil society institutions in Eastern Europe, as well as support for democracy and reforms in African countries.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687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039243" y="841888"/>
            <a:ext cx="4800600" cy="632529"/>
          </a:xfrm>
        </p:spPr>
        <p:txBody>
          <a:bodyPr/>
          <a:lstStyle/>
          <a:p>
            <a:r>
              <a:rPr lang="en-US" dirty="0" smtClean="0"/>
              <a:t>If I were a wizard, </a:t>
            </a:r>
            <a:r>
              <a:rPr lang="en-US" dirty="0" err="1" smtClean="0"/>
              <a:t>i</a:t>
            </a:r>
            <a:r>
              <a:rPr lang="en-US" dirty="0" smtClean="0"/>
              <a:t>…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255" y="1918837"/>
            <a:ext cx="3066471" cy="4622821"/>
          </a:xfr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6049818" y="2098033"/>
            <a:ext cx="4800600" cy="632529"/>
          </a:xfrm>
        </p:spPr>
        <p:txBody>
          <a:bodyPr/>
          <a:lstStyle/>
          <a:p>
            <a:r>
              <a:rPr lang="en-US" dirty="0" smtClean="0"/>
              <a:t>If I had the eternity, I …</a:t>
            </a:r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818" y="2935791"/>
            <a:ext cx="5148951" cy="3431527"/>
          </a:xfrm>
        </p:spPr>
      </p:pic>
    </p:spTree>
    <p:extLst>
      <p:ext uri="{BB962C8B-B14F-4D97-AF65-F5344CB8AC3E}">
        <p14:creationId xmlns:p14="http://schemas.microsoft.com/office/powerpoint/2010/main" val="3232413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1678" y="731052"/>
            <a:ext cx="4800600" cy="632529"/>
          </a:xfrm>
        </p:spPr>
        <p:txBody>
          <a:bodyPr/>
          <a:lstStyle/>
          <a:p>
            <a:r>
              <a:rPr lang="en-US" dirty="0" smtClean="0"/>
              <a:t>If I could stop the time, </a:t>
            </a:r>
            <a:r>
              <a:rPr lang="en-US" dirty="0" err="1" smtClean="0"/>
              <a:t>i</a:t>
            </a:r>
            <a:r>
              <a:rPr lang="en-US" dirty="0" smtClean="0"/>
              <a:t>…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348" y="1828800"/>
            <a:ext cx="5073930" cy="245768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23028" y="1828800"/>
            <a:ext cx="4800600" cy="632529"/>
          </a:xfrm>
        </p:spPr>
        <p:txBody>
          <a:bodyPr/>
          <a:lstStyle/>
          <a:p>
            <a:r>
              <a:rPr lang="en-US" dirty="0" smtClean="0"/>
              <a:t>If I could travel</a:t>
            </a:r>
            <a:r>
              <a:rPr lang="ru-RU" dirty="0" smtClean="0"/>
              <a:t> </a:t>
            </a:r>
            <a:r>
              <a:rPr lang="en-US" dirty="0" smtClean="0"/>
              <a:t>in time, </a:t>
            </a:r>
            <a:r>
              <a:rPr lang="en-US" dirty="0" err="1" smtClean="0"/>
              <a:t>i</a:t>
            </a:r>
            <a:r>
              <a:rPr lang="en-US" dirty="0" smtClean="0"/>
              <a:t>…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849" y="2642032"/>
            <a:ext cx="3621169" cy="3621169"/>
          </a:xfrm>
        </p:spPr>
      </p:pic>
    </p:spTree>
    <p:extLst>
      <p:ext uri="{BB962C8B-B14F-4D97-AF65-F5344CB8AC3E}">
        <p14:creationId xmlns:p14="http://schemas.microsoft.com/office/powerpoint/2010/main" val="1044911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31712" y="804942"/>
            <a:ext cx="4800600" cy="632529"/>
          </a:xfrm>
        </p:spPr>
        <p:txBody>
          <a:bodyPr/>
          <a:lstStyle/>
          <a:p>
            <a:r>
              <a:rPr lang="en-US" dirty="0" smtClean="0"/>
              <a:t>If I survived </a:t>
            </a:r>
            <a:r>
              <a:rPr lang="en-US" dirty="0"/>
              <a:t>the zombie </a:t>
            </a:r>
            <a:r>
              <a:rPr lang="en-US" dirty="0" smtClean="0"/>
              <a:t>apocalypse, </a:t>
            </a:r>
            <a:r>
              <a:rPr lang="en-US" dirty="0" err="1" smtClean="0"/>
              <a:t>i</a:t>
            </a:r>
            <a:r>
              <a:rPr lang="en-US" dirty="0" smtClean="0"/>
              <a:t>….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712" y="1733034"/>
            <a:ext cx="5138179" cy="3082907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If I were the British Queen, I …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349" y="2909888"/>
            <a:ext cx="4496228" cy="2995612"/>
          </a:xfrm>
        </p:spPr>
      </p:pic>
    </p:spTree>
    <p:extLst>
      <p:ext uri="{BB962C8B-B14F-4D97-AF65-F5344CB8AC3E}">
        <p14:creationId xmlns:p14="http://schemas.microsoft.com/office/powerpoint/2010/main" val="645263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77787" y="1100505"/>
            <a:ext cx="4800600" cy="632529"/>
          </a:xfrm>
        </p:spPr>
        <p:txBody>
          <a:bodyPr/>
          <a:lstStyle/>
          <a:p>
            <a:r>
              <a:rPr lang="en-US" dirty="0" smtClean="0"/>
              <a:t>If I were a famous film director, I … 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164" y="2515897"/>
            <a:ext cx="2893132" cy="3863182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86082" y="1100504"/>
            <a:ext cx="4800600" cy="632529"/>
          </a:xfrm>
        </p:spPr>
        <p:txBody>
          <a:bodyPr/>
          <a:lstStyle/>
          <a:p>
            <a:r>
              <a:rPr lang="en-US" dirty="0" smtClean="0"/>
              <a:t>If I were invisible man, I …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528" y="2785476"/>
            <a:ext cx="4990906" cy="3335425"/>
          </a:xfrm>
        </p:spPr>
      </p:pic>
    </p:spTree>
    <p:extLst>
      <p:ext uri="{BB962C8B-B14F-4D97-AF65-F5344CB8AC3E}">
        <p14:creationId xmlns:p14="http://schemas.microsoft.com/office/powerpoint/2010/main" val="3091177538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Эмблема</Template>
  <TotalTime>58</TotalTime>
  <Words>280</Words>
  <Application>Microsoft Office PowerPoint</Application>
  <PresentationFormat>Широкоэкранный</PresentationFormat>
  <Paragraphs>27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Corbel</vt:lpstr>
      <vt:lpstr>Gill Sans MT</vt:lpstr>
      <vt:lpstr>Impact</vt:lpstr>
      <vt:lpstr>Badge</vt:lpstr>
      <vt:lpstr>Презентация PowerPoint</vt:lpstr>
      <vt:lpstr>1. What would you do, if you were a volunteer student?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 I were …., I would + V(bare form)</dc:title>
  <dc:creator>kulikova3456@gmail.com</dc:creator>
  <cp:lastModifiedBy>kulikova3456@gmail.com</cp:lastModifiedBy>
  <cp:revision>6</cp:revision>
  <dcterms:created xsi:type="dcterms:W3CDTF">2022-12-17T13:29:23Z</dcterms:created>
  <dcterms:modified xsi:type="dcterms:W3CDTF">2022-12-17T14:28:10Z</dcterms:modified>
</cp:coreProperties>
</file>