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7" r:id="rId1"/>
  </p:sldMasterIdLst>
  <p:notesMasterIdLst>
    <p:notesMasterId r:id="rId31"/>
  </p:notesMasterIdLst>
  <p:sldIdLst>
    <p:sldId id="273" r:id="rId2"/>
    <p:sldId id="298" r:id="rId3"/>
    <p:sldId id="262" r:id="rId4"/>
    <p:sldId id="268" r:id="rId5"/>
    <p:sldId id="301" r:id="rId6"/>
    <p:sldId id="302" r:id="rId7"/>
    <p:sldId id="303" r:id="rId8"/>
    <p:sldId id="304" r:id="rId9"/>
    <p:sldId id="305" r:id="rId10"/>
    <p:sldId id="306" r:id="rId11"/>
    <p:sldId id="307" r:id="rId12"/>
    <p:sldId id="308" r:id="rId13"/>
    <p:sldId id="309" r:id="rId14"/>
    <p:sldId id="299" r:id="rId15"/>
    <p:sldId id="274" r:id="rId16"/>
    <p:sldId id="271" r:id="rId17"/>
    <p:sldId id="272" r:id="rId18"/>
    <p:sldId id="278" r:id="rId19"/>
    <p:sldId id="277" r:id="rId20"/>
    <p:sldId id="276" r:id="rId21"/>
    <p:sldId id="319" r:id="rId22"/>
    <p:sldId id="320" r:id="rId23"/>
    <p:sldId id="316" r:id="rId24"/>
    <p:sldId id="315" r:id="rId25"/>
    <p:sldId id="266" r:id="rId26"/>
    <p:sldId id="300" r:id="rId27"/>
    <p:sldId id="321" r:id="rId28"/>
    <p:sldId id="317" r:id="rId29"/>
    <p:sldId id="261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588824"/>
    <a:srgbClr val="FFFF66"/>
    <a:srgbClr val="F6F248"/>
    <a:srgbClr val="FF3300"/>
    <a:srgbClr val="FF9933"/>
    <a:srgbClr val="FF0066"/>
    <a:srgbClr val="F0E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35" autoAdjust="0"/>
    <p:restoredTop sz="94660"/>
  </p:normalViewPr>
  <p:slideViewPr>
    <p:cSldViewPr>
      <p:cViewPr>
        <p:scale>
          <a:sx n="95" d="100"/>
          <a:sy n="95" d="100"/>
        </p:scale>
        <p:origin x="-88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32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5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DBDF2A3-115C-4013-8A66-12380904FB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1225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8365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EDB8DC-A7B6-4260-AD19-86FEDB8A27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5115"/>
      </p:ext>
    </p:extLst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C759AF-E859-4E09-B76F-145A7049B4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4649127"/>
      </p:ext>
    </p:extLst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B40CB6-6AED-4886-ABCA-6C685E84E2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839885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FA37A-1D67-4E1B-84C8-58ECD8A2F3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457513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96C125-B0C7-4E4A-AFA2-10A7BB1CA4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454089"/>
      </p:ext>
    </p:extLst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251916-0824-4753-BA53-B6D5AE328F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6413338"/>
      </p:ext>
    </p:extLst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411F47-7BF6-4388-8EB5-A4E1E33C54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871364"/>
      </p:ext>
    </p:extLst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2CB8D6-7094-44A6-8E94-11539FF5F4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3411651"/>
      </p:ext>
    </p:extLst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CFE845-A7F1-4EDC-8DBF-1A81C2EF4E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827886"/>
      </p:ext>
    </p:extLst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307C18-9BCE-4B82-BE8D-F102B0497C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163035"/>
      </p:ext>
    </p:extLst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F2EDD7-A505-47AC-AD0C-20D58906B3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190446"/>
      </p:ext>
    </p:extLst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82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826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26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26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604F5ED2-621A-401A-B93A-B194823BB7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58" r:id="rId1"/>
    <p:sldLayoutId id="2147483859" r:id="rId2"/>
    <p:sldLayoutId id="2147483860" r:id="rId3"/>
    <p:sldLayoutId id="2147483861" r:id="rId4"/>
    <p:sldLayoutId id="2147483862" r:id="rId5"/>
    <p:sldLayoutId id="2147483863" r:id="rId6"/>
    <p:sldLayoutId id="2147483864" r:id="rId7"/>
    <p:sldLayoutId id="2147483865" r:id="rId8"/>
    <p:sldLayoutId id="2147483866" r:id="rId9"/>
    <p:sldLayoutId id="2147483867" r:id="rId10"/>
    <p:sldLayoutId id="2147483868" r:id="rId11"/>
  </p:sldLayoutIdLst>
  <p:transition>
    <p:dissolv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700" name="Text Box 4"/>
          <p:cNvSpPr txBox="1">
            <a:spLocks noChangeArrowheads="1"/>
          </p:cNvSpPr>
          <p:nvPr/>
        </p:nvSpPr>
        <p:spPr bwMode="auto">
          <a:xfrm>
            <a:off x="0" y="4581525"/>
            <a:ext cx="9144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  <a:cs typeface="Arial" pitchFamily="34" charset="0"/>
              </a:rPr>
              <a:t>«ОСОБЕННОСТИ СЕМЕЙНОГО  ВОСПИТАНИЯ»</a:t>
            </a:r>
            <a:endParaRPr lang="ru-RU" sz="4200" b="1" dirty="0">
              <a:solidFill>
                <a:srgbClr val="FFFF00"/>
              </a:solidFill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3075" name="Picture 123" descr="PE02278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692150"/>
            <a:ext cx="3035300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5822" name="Rectangle 126"/>
          <p:cNvSpPr>
            <a:spLocks noChangeArrowheads="1"/>
          </p:cNvSpPr>
          <p:nvPr/>
        </p:nvSpPr>
        <p:spPr bwMode="auto">
          <a:xfrm>
            <a:off x="1547813" y="188913"/>
            <a:ext cx="60055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rPr>
              <a:t>РОДИТЕЛЬСКОЕ СОБРАНИЕ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404813"/>
            <a:ext cx="8134350" cy="1944687"/>
          </a:xfrm>
        </p:spPr>
        <p:txBody>
          <a:bodyPr/>
          <a:lstStyle/>
          <a:p>
            <a:r>
              <a:rPr lang="ru-RU" altLang="ru-RU" sz="2800" b="1" i="1" smtClean="0">
                <a:solidFill>
                  <a:srgbClr val="588824"/>
                </a:solidFill>
                <a:effectLst/>
                <a:latin typeface="Georgia" pitchFamily="18" charset="0"/>
              </a:rPr>
              <a:t>Можете ли вы?</a:t>
            </a:r>
            <a:br>
              <a:rPr lang="ru-RU" altLang="ru-RU" sz="2800" b="1" i="1" smtClean="0">
                <a:solidFill>
                  <a:srgbClr val="588824"/>
                </a:solidFill>
                <a:effectLst/>
                <a:latin typeface="Georgia" pitchFamily="18" charset="0"/>
              </a:rPr>
            </a:br>
            <a:r>
              <a:rPr lang="ru-RU" altLang="ru-RU" sz="2800" i="1" smtClean="0">
                <a:solidFill>
                  <a:srgbClr val="588824"/>
                </a:solidFill>
                <a:effectLst/>
                <a:latin typeface="Georgia" pitchFamily="18" charset="0"/>
              </a:rPr>
              <a:t>(варианты ответов: </a:t>
            </a:r>
            <a:br>
              <a:rPr lang="ru-RU" altLang="ru-RU" sz="2800" i="1" smtClean="0">
                <a:solidFill>
                  <a:srgbClr val="588824"/>
                </a:solidFill>
                <a:effectLst/>
                <a:latin typeface="Georgia" pitchFamily="18" charset="0"/>
              </a:rPr>
            </a:br>
            <a:r>
              <a:rPr lang="ru-RU" altLang="ru-RU" sz="2800" i="1" smtClean="0">
                <a:solidFill>
                  <a:srgbClr val="588824"/>
                </a:solidFill>
                <a:effectLst/>
                <a:latin typeface="Georgia" pitchFamily="18" charset="0"/>
              </a:rPr>
              <a:t>могу и всегда так поступаю – </a:t>
            </a:r>
            <a:r>
              <a:rPr lang="ru-RU" altLang="ru-RU" sz="2800" b="1" i="1" smtClean="0">
                <a:solidFill>
                  <a:srgbClr val="588824"/>
                </a:solidFill>
                <a:effectLst/>
                <a:latin typeface="Georgia" pitchFamily="18" charset="0"/>
              </a:rPr>
              <a:t>3 балла; </a:t>
            </a:r>
            <a:br>
              <a:rPr lang="ru-RU" altLang="ru-RU" sz="2800" b="1" i="1" smtClean="0">
                <a:solidFill>
                  <a:srgbClr val="588824"/>
                </a:solidFill>
                <a:effectLst/>
                <a:latin typeface="Georgia" pitchFamily="18" charset="0"/>
              </a:rPr>
            </a:br>
            <a:r>
              <a:rPr lang="ru-RU" altLang="ru-RU" sz="2800" i="1" smtClean="0">
                <a:solidFill>
                  <a:srgbClr val="588824"/>
                </a:solidFill>
                <a:effectLst/>
                <a:latin typeface="Georgia" pitchFamily="18" charset="0"/>
              </a:rPr>
              <a:t>могу, но не всегда так поступаю-</a:t>
            </a:r>
            <a:r>
              <a:rPr lang="ru-RU" altLang="ru-RU" sz="2800" b="1" i="1" smtClean="0">
                <a:solidFill>
                  <a:srgbClr val="588824"/>
                </a:solidFill>
                <a:effectLst/>
                <a:latin typeface="Georgia" pitchFamily="18" charset="0"/>
              </a:rPr>
              <a:t>2 балла;</a:t>
            </a:r>
            <a:r>
              <a:rPr lang="ru-RU" altLang="ru-RU" sz="2800" i="1" smtClean="0">
                <a:solidFill>
                  <a:srgbClr val="588824"/>
                </a:solidFill>
                <a:effectLst/>
                <a:latin typeface="Georgia" pitchFamily="18" charset="0"/>
              </a:rPr>
              <a:t> </a:t>
            </a:r>
            <a:br>
              <a:rPr lang="ru-RU" altLang="ru-RU" sz="2800" i="1" smtClean="0">
                <a:solidFill>
                  <a:srgbClr val="588824"/>
                </a:solidFill>
                <a:effectLst/>
                <a:latin typeface="Georgia" pitchFamily="18" charset="0"/>
              </a:rPr>
            </a:br>
            <a:r>
              <a:rPr lang="ru-RU" altLang="ru-RU" sz="2800" i="1" smtClean="0">
                <a:solidFill>
                  <a:srgbClr val="588824"/>
                </a:solidFill>
                <a:effectLst/>
                <a:latin typeface="Georgia" pitchFamily="18" charset="0"/>
              </a:rPr>
              <a:t>не могу – </a:t>
            </a:r>
            <a:r>
              <a:rPr lang="ru-RU" altLang="ru-RU" sz="2800" b="1" i="1" smtClean="0">
                <a:solidFill>
                  <a:srgbClr val="588824"/>
                </a:solidFill>
                <a:effectLst/>
                <a:latin typeface="Georgia" pitchFamily="18" charset="0"/>
              </a:rPr>
              <a:t>1 балл</a:t>
            </a:r>
            <a:r>
              <a:rPr lang="ru-RU" altLang="ru-RU" sz="2800" i="1" smtClean="0">
                <a:solidFill>
                  <a:srgbClr val="588824"/>
                </a:solidFill>
                <a:effectLst/>
                <a:latin typeface="Georgia" pitchFamily="18" charset="0"/>
              </a:rPr>
              <a:t>):</a:t>
            </a:r>
          </a:p>
        </p:txBody>
      </p:sp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05038"/>
            <a:ext cx="7772400" cy="3890962"/>
          </a:xfrm>
        </p:spPr>
        <p:txBody>
          <a:bodyPr/>
          <a:lstStyle/>
          <a:p>
            <a:pPr>
              <a:defRPr/>
            </a:pPr>
            <a:endParaRPr lang="ru-RU" altLang="ru-RU" dirty="0">
              <a:solidFill>
                <a:schemeClr val="bg1"/>
              </a:solidFill>
              <a:latin typeface="Georgia" pitchFamily="18" charset="0"/>
            </a:endParaRPr>
          </a:p>
          <a:p>
            <a:pPr>
              <a:buFontTx/>
              <a:buNone/>
              <a:defRPr/>
            </a:pPr>
            <a:r>
              <a:rPr lang="ru-RU" altLang="ru-RU" b="1" dirty="0">
                <a:solidFill>
                  <a:schemeClr val="accent4">
                    <a:lumMod val="10000"/>
                  </a:schemeClr>
                </a:solidFill>
                <a:effectLst/>
                <a:latin typeface="Georgia" pitchFamily="18" charset="0"/>
              </a:rPr>
              <a:t>13. Устоять против детских просьб </a:t>
            </a:r>
          </a:p>
          <a:p>
            <a:pPr>
              <a:buFontTx/>
              <a:buNone/>
              <a:defRPr/>
            </a:pPr>
            <a:r>
              <a:rPr lang="ru-RU" altLang="ru-RU" b="1" dirty="0">
                <a:solidFill>
                  <a:schemeClr val="accent4">
                    <a:lumMod val="10000"/>
                  </a:schemeClr>
                </a:solidFill>
                <a:effectLst/>
                <a:latin typeface="Georgia" pitchFamily="18" charset="0"/>
              </a:rPr>
              <a:t>   и слёз, если вы уверены, что это каприз, мимолётная прихоть?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245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301625"/>
            <a:ext cx="8134350" cy="1462088"/>
          </a:xfrm>
        </p:spPr>
        <p:txBody>
          <a:bodyPr/>
          <a:lstStyle/>
          <a:p>
            <a:pPr>
              <a:defRPr/>
            </a:pPr>
            <a:r>
              <a:rPr lang="ru-RU" altLang="ru-RU" b="1" i="1">
                <a:solidFill>
                  <a:schemeClr val="bg1"/>
                </a:solidFill>
                <a:latin typeface="Georgia" pitchFamily="18" charset="0"/>
              </a:rPr>
              <a:t>Результаты теста:</a:t>
            </a:r>
          </a:p>
        </p:txBody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484313"/>
            <a:ext cx="8785225" cy="518477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  <a:defRPr/>
            </a:pPr>
            <a:r>
              <a:rPr lang="ru-RU" altLang="ru-RU" dirty="0">
                <a:latin typeface="Georgia" pitchFamily="18" charset="0"/>
              </a:rPr>
              <a:t>      </a:t>
            </a:r>
            <a:r>
              <a:rPr lang="ru-RU" altLang="ru-RU" b="1" i="1" dirty="0">
                <a:solidFill>
                  <a:schemeClr val="accent4">
                    <a:lumMod val="10000"/>
                  </a:schemeClr>
                </a:solidFill>
                <a:effectLst/>
                <a:latin typeface="Georgia" pitchFamily="18" charset="0"/>
              </a:rPr>
              <a:t>30 – 39 баллов: Ребёнок – самая большая ценность в вашей жизни. Вы стремитесь не только понять, но и узнать его, относитесь к нему с уважением, придерживаетесь наиболее прогрессивных принципов воспитания и постоянной линии поведения. Другими словами, вы действуете правильно и можете надеяться на хорошие результаты.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347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-171450"/>
            <a:ext cx="8207375" cy="1068388"/>
          </a:xfrm>
        </p:spPr>
        <p:txBody>
          <a:bodyPr/>
          <a:lstStyle/>
          <a:p>
            <a:pPr>
              <a:defRPr/>
            </a:pPr>
            <a:r>
              <a:rPr lang="ru-RU" altLang="ru-RU" b="1" i="1" dirty="0">
                <a:solidFill>
                  <a:schemeClr val="bg1"/>
                </a:solidFill>
                <a:latin typeface="Georgia" pitchFamily="18" charset="0"/>
              </a:rPr>
              <a:t>Результаты теста:</a:t>
            </a:r>
          </a:p>
        </p:txBody>
      </p:sp>
      <p:sp>
        <p:nvSpPr>
          <p:cNvPr id="234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765175"/>
            <a:ext cx="9144000" cy="583247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  <a:defRPr/>
            </a:pPr>
            <a:r>
              <a:rPr lang="ru-RU" altLang="ru-RU" b="1" i="1" dirty="0">
                <a:solidFill>
                  <a:schemeClr val="accent4">
                    <a:lumMod val="10000"/>
                  </a:schemeClr>
                </a:solidFill>
                <a:effectLst/>
                <a:latin typeface="Georgia" pitchFamily="18" charset="0"/>
              </a:rPr>
              <a:t>18 – 30 баллов: Забота о ребёнке для вас – вопрос первостепенной важности. Вы обладаете способностями воспитателя, но </a:t>
            </a:r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ru-RU" altLang="ru-RU" b="1" i="1" dirty="0">
                <a:solidFill>
                  <a:schemeClr val="accent4">
                    <a:lumMod val="10000"/>
                  </a:schemeClr>
                </a:solidFill>
                <a:effectLst/>
                <a:latin typeface="Georgia" pitchFamily="18" charset="0"/>
              </a:rPr>
              <a:t>    на практике не всегда применяете их последовательно и целенаправленно. </a:t>
            </a:r>
            <a:r>
              <a:rPr lang="ru-RU" altLang="ru-RU" sz="2800" b="1" i="1" dirty="0">
                <a:solidFill>
                  <a:schemeClr val="accent4">
                    <a:lumMod val="10000"/>
                  </a:schemeClr>
                </a:solidFill>
                <a:effectLst/>
                <a:latin typeface="Georgia" pitchFamily="18" charset="0"/>
              </a:rPr>
              <a:t>Порой вы чересчур строги, в других случаях – излишне мягки, кроме того, вы склонны к компромиссам, которые ослабляют воспитательный эффект. Вам следует серьёзно задуматься над своим подходом к воспитанию ребёнка.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49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-387350"/>
            <a:ext cx="8207375" cy="1462088"/>
          </a:xfrm>
        </p:spPr>
        <p:txBody>
          <a:bodyPr/>
          <a:lstStyle/>
          <a:p>
            <a:pPr>
              <a:defRPr/>
            </a:pPr>
            <a:r>
              <a:rPr lang="ru-RU" altLang="ru-RU" b="1" i="1" dirty="0">
                <a:solidFill>
                  <a:schemeClr val="bg1"/>
                </a:solidFill>
                <a:latin typeface="Georgia" pitchFamily="18" charset="0"/>
              </a:rPr>
              <a:t>Результаты теста:</a:t>
            </a:r>
          </a:p>
        </p:txBody>
      </p:sp>
      <p:sp>
        <p:nvSpPr>
          <p:cNvPr id="235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81075"/>
            <a:ext cx="8507413" cy="5114925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ru-RU" altLang="ru-RU" b="1" i="1" dirty="0">
                <a:solidFill>
                  <a:schemeClr val="accent4">
                    <a:lumMod val="10000"/>
                  </a:schemeClr>
                </a:solidFill>
                <a:effectLst/>
                <a:latin typeface="Georgia" pitchFamily="18" charset="0"/>
              </a:rPr>
              <a:t>Менее 18 баллов:  </a:t>
            </a:r>
            <a:endParaRPr lang="ru-RU" altLang="ru-RU" b="1" i="1" dirty="0" smtClean="0">
              <a:solidFill>
                <a:schemeClr val="accent4">
                  <a:lumMod val="10000"/>
                </a:schemeClr>
              </a:solidFill>
              <a:effectLst/>
              <a:latin typeface="Georgia" pitchFamily="18" charset="0"/>
            </a:endParaRPr>
          </a:p>
          <a:p>
            <a:pPr>
              <a:buFontTx/>
              <a:buNone/>
              <a:defRPr/>
            </a:pPr>
            <a:r>
              <a:rPr lang="ru-RU" altLang="ru-RU" b="1" i="1" dirty="0" smtClean="0">
                <a:solidFill>
                  <a:schemeClr val="accent4">
                    <a:lumMod val="10000"/>
                  </a:schemeClr>
                </a:solidFill>
                <a:effectLst/>
                <a:latin typeface="Georgia" pitchFamily="18" charset="0"/>
              </a:rPr>
              <a:t>У </a:t>
            </a:r>
            <a:r>
              <a:rPr lang="ru-RU" altLang="ru-RU" b="1" i="1" dirty="0">
                <a:solidFill>
                  <a:schemeClr val="accent4">
                    <a:lumMod val="10000"/>
                  </a:schemeClr>
                </a:solidFill>
                <a:effectLst/>
                <a:latin typeface="Georgia" pitchFamily="18" charset="0"/>
              </a:rPr>
              <a:t>вас серьёзные проблемы с воспитанием ребёнка. Вам недостаёт либо знаний, либо желания сделать ребёнка личностью, а возможно, и того и другого. Советуем обратиться к помощи специалистов – педагогов и психологов, ознакомиться с публикациями по вопросам семейного воспитания.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2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50" y="357188"/>
            <a:ext cx="4429125" cy="48625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Стили семейного воспитания</a:t>
            </a:r>
          </a:p>
          <a:p>
            <a:pPr algn="ctr">
              <a:defRPr/>
            </a:pPr>
            <a:endParaRPr lang="ru-RU" sz="1400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ru-RU" sz="1000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ru-RU" sz="1400" dirty="0">
              <a:solidFill>
                <a:srgbClr val="FFCC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ru-RU" sz="32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Авторитарный</a:t>
            </a:r>
          </a:p>
          <a:p>
            <a:pPr marL="342900" indent="-342900">
              <a:buFontTx/>
              <a:buAutoNum type="arabicPeriod"/>
              <a:defRPr/>
            </a:pPr>
            <a:endParaRPr lang="ru-RU" sz="1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Демократический </a:t>
            </a:r>
          </a:p>
          <a:p>
            <a:pPr marL="342900" indent="-342900">
              <a:buFontTx/>
              <a:buAutoNum type="arabicPeriod"/>
              <a:defRPr/>
            </a:pPr>
            <a:endParaRPr lang="ru-RU" sz="1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Попустительский</a:t>
            </a:r>
          </a:p>
          <a:p>
            <a:pPr marL="342900" indent="-342900">
              <a:buFontTx/>
              <a:buAutoNum type="arabicPeriod"/>
              <a:defRPr/>
            </a:pPr>
            <a:endParaRPr lang="ru-RU" sz="1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Хаотический</a:t>
            </a:r>
          </a:p>
          <a:p>
            <a:pPr marL="342900" indent="-342900">
              <a:buFontTx/>
              <a:buAutoNum type="arabicPeriod"/>
              <a:defRPr/>
            </a:pPr>
            <a:endParaRPr lang="ru-RU" sz="1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>
              <a:buFontTx/>
              <a:buAutoNum type="arabicPeriod"/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Опекающий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857750" y="214313"/>
            <a:ext cx="3929063" cy="63134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>
                <a:solidFill>
                  <a:srgbClr val="FFFF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Типы воспитания, которых следует избегать </a:t>
            </a:r>
          </a:p>
          <a:p>
            <a:pPr>
              <a:buFontTx/>
              <a:buAutoNum type="arabicPeriod"/>
              <a:defRPr/>
            </a:pPr>
            <a: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«Кумир семьи»</a:t>
            </a:r>
          </a:p>
          <a:p>
            <a:pPr>
              <a:buFontTx/>
              <a:buAutoNum type="arabicPeriod"/>
              <a:defRPr/>
            </a:pPr>
            <a:endParaRPr lang="ru-RU" sz="800" b="1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2. «Гиперопека»</a:t>
            </a:r>
            <a: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>
              <a:defRPr/>
            </a:pPr>
            <a:endParaRPr lang="ru-RU" sz="8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Tx/>
              <a:buAutoNum type="arabicPeriod" startAt="3"/>
              <a:defRPr/>
            </a:pPr>
            <a: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«Гипоопека» </a:t>
            </a:r>
          </a:p>
          <a:p>
            <a:pPr>
              <a:buFontTx/>
              <a:buAutoNum type="arabicPeriod" startAt="3"/>
              <a:defRPr/>
            </a:pPr>
            <a:endParaRPr lang="ru-RU" sz="800" b="1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4. «Ежовые рукавицы»</a:t>
            </a:r>
          </a:p>
          <a:p>
            <a:pPr>
              <a:defRPr/>
            </a:pPr>
            <a:endParaRPr lang="ru-RU" sz="800" b="1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>
              <a:defRPr/>
            </a:pPr>
            <a: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5. «Повышенная моральная ответственность»</a:t>
            </a:r>
          </a:p>
          <a:p>
            <a:pPr>
              <a:defRPr/>
            </a:pPr>
            <a: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Arial" charset="0"/>
              </a:rPr>
              <a:t> </a:t>
            </a:r>
            <a: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6. «В культе болезни»</a:t>
            </a:r>
            <a:endParaRPr lang="ru-RU" sz="28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" name="Выгнутая вверх стрелка 4">
            <a:hlinkClick r:id="rId2" action="ppaction://hlinksldjump"/>
          </p:cNvPr>
          <p:cNvSpPr/>
          <p:nvPr/>
        </p:nvSpPr>
        <p:spPr>
          <a:xfrm>
            <a:off x="7500938" y="6215063"/>
            <a:ext cx="1357312" cy="428625"/>
          </a:xfrm>
          <a:prstGeom prst="curvedDownArrow">
            <a:avLst/>
          </a:prstGeom>
          <a:solidFill>
            <a:srgbClr val="FF00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7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2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8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9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1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2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3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4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5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3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5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6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8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0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1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2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5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2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3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4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5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6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7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8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9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7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3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9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0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2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3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4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5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6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18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0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1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6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7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8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9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0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1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2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3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2" name="Rectangle 4"/>
          <p:cNvSpPr>
            <a:spLocks noChangeArrowheads="1"/>
          </p:cNvSpPr>
          <p:nvPr/>
        </p:nvSpPr>
        <p:spPr bwMode="auto">
          <a:xfrm>
            <a:off x="3924300" y="1484313"/>
            <a:ext cx="4752975" cy="693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4000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«КУМИР СЕМЬИ»</a:t>
            </a:r>
          </a:p>
        </p:txBody>
      </p:sp>
      <p:sp>
        <p:nvSpPr>
          <p:cNvPr id="288773" name="Rectangle 5"/>
          <p:cNvSpPr>
            <a:spLocks noChangeArrowheads="1"/>
          </p:cNvSpPr>
          <p:nvPr/>
        </p:nvSpPr>
        <p:spPr bwMode="auto">
          <a:xfrm>
            <a:off x="357188" y="3143250"/>
            <a:ext cx="8229600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ru-RU" sz="28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Ребенок обожаем, любим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ru-RU" sz="28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Любая прихоть ребенка</a:t>
            </a:r>
            <a:r>
              <a:rPr lang="en-US" sz="28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ru-RU" sz="28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–</a:t>
            </a:r>
            <a:r>
              <a:rPr lang="en-US" sz="28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</a:t>
            </a:r>
            <a:r>
              <a:rPr lang="ru-RU" sz="28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закон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ru-RU" sz="28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Восторгаются им, ежеминутно находят в ребенке «таланты»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Растет капризным, своевольным эгоистом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Освобожден от всех обязанностей</a:t>
            </a:r>
          </a:p>
        </p:txBody>
      </p:sp>
      <p:pic>
        <p:nvPicPr>
          <p:cNvPr id="21508" name="Picture 6" descr="PCN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88913"/>
            <a:ext cx="2605088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8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88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88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88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87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>
          <a:xfrm>
            <a:off x="3851275" y="981075"/>
            <a:ext cx="4835525" cy="77152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FF9933"/>
                </a:solidFill>
                <a:latin typeface="Arial" charset="0"/>
              </a:rPr>
              <a:t>«ГИПЕРОПЕКА»</a:t>
            </a:r>
            <a:r>
              <a:rPr lang="ru-RU" dirty="0" smtClean="0"/>
              <a:t> 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idx="1"/>
          </p:nvPr>
        </p:nvSpPr>
        <p:spPr>
          <a:xfrm>
            <a:off x="0" y="2636838"/>
            <a:ext cx="8964613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b="1" dirty="0" smtClean="0">
                <a:solidFill>
                  <a:schemeClr val="folHlink"/>
                </a:solidFill>
              </a:rPr>
              <a:t>Ребенок лишен самостоятельности, следует советам взрослых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b="1" dirty="0" smtClean="0">
                <a:solidFill>
                  <a:schemeClr val="folHlink"/>
                </a:solidFill>
              </a:rPr>
              <a:t>Родители диктуют каждый шаг ребенку и контролируют во всем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b="1" dirty="0" smtClean="0">
                <a:solidFill>
                  <a:schemeClr val="folHlink"/>
                </a:solidFill>
              </a:rPr>
              <a:t>Возносят ребенка до небес, «готовят» вундеркинда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b="1" dirty="0" smtClean="0">
                <a:solidFill>
                  <a:schemeClr val="folHlink"/>
                </a:solidFill>
              </a:rPr>
              <a:t>Ребенок загружен до предела, хочет оправдать надежды родителей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b="1" dirty="0" smtClean="0">
                <a:solidFill>
                  <a:srgbClr val="FF0000"/>
                </a:solidFill>
              </a:rPr>
              <a:t>Растет безвольным, трудности в общении </a:t>
            </a:r>
          </a:p>
        </p:txBody>
      </p:sp>
      <p:pic>
        <p:nvPicPr>
          <p:cNvPr id="22532" name="Picture 5" descr="BD00146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260350"/>
            <a:ext cx="2376487" cy="234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88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4140200" y="1196975"/>
            <a:ext cx="4691063" cy="77152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FF9933"/>
                </a:solidFill>
                <a:latin typeface="Arial" charset="0"/>
              </a:rPr>
              <a:t>«ГИПООПЕКА»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idx="1"/>
          </p:nvPr>
        </p:nvSpPr>
        <p:spPr>
          <a:xfrm>
            <a:off x="0" y="2743200"/>
            <a:ext cx="9144000" cy="411480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folHlink"/>
                </a:solidFill>
              </a:rPr>
              <a:t>Ребенок предоставлен сам себе</a:t>
            </a:r>
          </a:p>
          <a:p>
            <a:pPr eaLnBrk="1" hangingPunct="1">
              <a:defRPr/>
            </a:pPr>
            <a:r>
              <a:rPr lang="ru-RU" b="1" dirty="0" smtClean="0">
                <a:solidFill>
                  <a:schemeClr val="folHlink"/>
                </a:solidFill>
              </a:rPr>
              <a:t>Ощущает себя ненужным, лишним, нелюбимым</a:t>
            </a:r>
          </a:p>
          <a:p>
            <a:pPr eaLnBrk="1" hangingPunct="1">
              <a:defRPr/>
            </a:pPr>
            <a:r>
              <a:rPr lang="ru-RU" b="1" dirty="0" smtClean="0">
                <a:solidFill>
                  <a:schemeClr val="folHlink"/>
                </a:solidFill>
              </a:rPr>
              <a:t>Временами вспоминают, что он есть            и уделяют минимум внимания</a:t>
            </a:r>
          </a:p>
          <a:p>
            <a:pPr eaLnBrk="1" hangingPunct="1">
              <a:defRPr/>
            </a:pPr>
            <a:r>
              <a:rPr lang="ru-RU" b="1" dirty="0" smtClean="0">
                <a:solidFill>
                  <a:srgbClr val="FF0000"/>
                </a:solidFill>
              </a:rPr>
              <a:t>Вынужден сам думать о себе,             завидуя всем детям </a:t>
            </a:r>
          </a:p>
        </p:txBody>
      </p:sp>
      <p:pic>
        <p:nvPicPr>
          <p:cNvPr id="23556" name="Picture 4" descr="STT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404813"/>
            <a:ext cx="2376487" cy="223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Picture 5" descr="CHILD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4724400"/>
            <a:ext cx="1114425" cy="197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98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8" name="Rectangle 4"/>
          <p:cNvSpPr>
            <a:spLocks noChangeArrowheads="1"/>
          </p:cNvSpPr>
          <p:nvPr/>
        </p:nvSpPr>
        <p:spPr bwMode="auto">
          <a:xfrm>
            <a:off x="5219700" y="908050"/>
            <a:ext cx="34671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defRPr/>
            </a:pPr>
            <a:r>
              <a:rPr lang="ru-RU" sz="4000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«ЕЖОВЫЕ </a:t>
            </a:r>
            <a:br>
              <a:rPr lang="ru-RU" sz="4000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ru-RU" sz="4000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РУКАВИЦЫ»</a:t>
            </a:r>
          </a:p>
        </p:txBody>
      </p:sp>
      <p:sp>
        <p:nvSpPr>
          <p:cNvPr id="292869" name="Rectangle 5"/>
          <p:cNvSpPr>
            <a:spLocks noChangeArrowheads="1"/>
          </p:cNvSpPr>
          <p:nvPr/>
        </p:nvSpPr>
        <p:spPr bwMode="auto">
          <a:xfrm>
            <a:off x="0" y="2708275"/>
            <a:ext cx="9036050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ru-RU" sz="32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Ребенку  диктуют, приказывают, на нем срываются и разряжаются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ru-RU" sz="32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Внушают лишь подчинение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ru-RU" sz="32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Ребенок не знает ласки и тепла, беспрекословно подчиняясь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Вырастает эмоционально неотзывчивым, суровым к близким, с часто с бурными реакциями протеста</a:t>
            </a:r>
          </a:p>
        </p:txBody>
      </p:sp>
      <p:pic>
        <p:nvPicPr>
          <p:cNvPr id="24580" name="Picture 6" descr="SUPER08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0"/>
            <a:ext cx="2808287" cy="267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2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92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92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928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28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844" name="Rectangle 4"/>
          <p:cNvSpPr>
            <a:spLocks noChangeArrowheads="1"/>
          </p:cNvSpPr>
          <p:nvPr/>
        </p:nvSpPr>
        <p:spPr bwMode="auto">
          <a:xfrm>
            <a:off x="3059113" y="1125538"/>
            <a:ext cx="5926137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defRPr/>
            </a:pPr>
            <a:r>
              <a:rPr lang="ru-RU" sz="4000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«ПОВЫШЕННАЯ </a:t>
            </a:r>
            <a:br>
              <a:rPr lang="ru-RU" sz="4000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4000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МОРАЛЬНАЯ ОТВЕТСТВЕННОСТЬ»</a:t>
            </a:r>
            <a:br>
              <a:rPr lang="ru-RU" sz="4000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4000" b="1" dirty="0">
              <a:solidFill>
                <a:srgbClr val="FF99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91845" name="Rectangle 5"/>
          <p:cNvSpPr>
            <a:spLocks noChangeArrowheads="1"/>
          </p:cNvSpPr>
          <p:nvPr/>
        </p:nvSpPr>
        <p:spPr bwMode="auto">
          <a:xfrm>
            <a:off x="0" y="2997200"/>
            <a:ext cx="9144000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ru-RU" sz="32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 плечи ребенка возлагается огромная  ответственность, обычно непосильная для его возраста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ru-RU" sz="32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Свои не оправдавшиеся надежды, мечтают реализовать в детях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ru-RU" sz="3200" b="1" dirty="0">
                <a:solidFill>
                  <a:srgbClr val="FFCC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Ребенку поручают заботиться о младших в доме или о престарелых </a:t>
            </a:r>
          </a:p>
        </p:txBody>
      </p:sp>
      <p:pic>
        <p:nvPicPr>
          <p:cNvPr id="25604" name="Picture 6" descr="PE02282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60350"/>
            <a:ext cx="2619375" cy="273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1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91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91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91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1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1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1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1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1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1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1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1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1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1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18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18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18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18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18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18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18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18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18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18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18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18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8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18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18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18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18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18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18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18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18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18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18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18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214313" y="0"/>
            <a:ext cx="8715375" cy="1928813"/>
          </a:xfrm>
        </p:spPr>
        <p:txBody>
          <a:bodyPr/>
          <a:lstStyle/>
          <a:p>
            <a:pPr algn="just">
              <a:defRPr/>
            </a:pP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3200" b="1" dirty="0">
              <a:solidFill>
                <a:srgbClr val="588824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285750" y="2357438"/>
            <a:ext cx="8572500" cy="3281362"/>
          </a:xfrm>
        </p:spPr>
        <p:txBody>
          <a:bodyPr/>
          <a:lstStyle/>
          <a:p>
            <a:pPr algn="just">
              <a:defRPr/>
            </a:pPr>
            <a:endParaRPr lang="ru-RU" sz="3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https://cf3.ppt-online.org/files3/slide/h/HfWG9cL6bp82Z1d0tuQePOYvAr4iRTDksonXVF/slide-1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20" name="Rectangle 4"/>
          <p:cNvSpPr>
            <a:spLocks noChangeArrowheads="1"/>
          </p:cNvSpPr>
          <p:nvPr/>
        </p:nvSpPr>
        <p:spPr bwMode="auto">
          <a:xfrm>
            <a:off x="4643438" y="765175"/>
            <a:ext cx="400685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>
              <a:defRPr/>
            </a:pPr>
            <a:r>
              <a:rPr lang="ru-RU" sz="4000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«В КУЛЬТЕ </a:t>
            </a:r>
            <a:br>
              <a:rPr lang="ru-RU" sz="4000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ru-RU" sz="4000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БОЛЕЗНИ»</a:t>
            </a:r>
          </a:p>
        </p:txBody>
      </p:sp>
      <p:sp>
        <p:nvSpPr>
          <p:cNvPr id="290821" name="Rectangle 5"/>
          <p:cNvSpPr>
            <a:spLocks noChangeArrowheads="1"/>
          </p:cNvSpPr>
          <p:nvPr/>
        </p:nvSpPr>
        <p:spPr bwMode="auto">
          <a:xfrm>
            <a:off x="0" y="2428875"/>
            <a:ext cx="8964613" cy="438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ru-RU" sz="24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Когда ребенок болеет достаточно серьезным  хроническим заболеванием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ru-RU" sz="24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Боясь, что ребенок заболеет, трясутся над ним, предупреждая все его желания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ru-RU" sz="24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Пользуется создавшимся положением и злоупотребляет им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ru-RU" sz="24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Ребенок хочет, чтобы исполнялись все его желания, заботились о нем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ru-RU" sz="24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Такой ребенок- маленький </a:t>
            </a:r>
            <a:r>
              <a:rPr lang="ru-RU" sz="2400" b="1" dirty="0" err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тиранчик</a:t>
            </a:r>
            <a:r>
              <a:rPr lang="ru-RU" sz="24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он притворяется, придумывает новую болезнь, чтобы добиться всего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ru-RU" sz="2400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Ждет сочувствия и сострадания от всех 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65000"/>
              <a:buFont typeface="Wingdings" pitchFamily="2" charset="2"/>
              <a:buChar char="n"/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 трудом приспосабливается к действительности  </a:t>
            </a:r>
          </a:p>
        </p:txBody>
      </p:sp>
      <p:pic>
        <p:nvPicPr>
          <p:cNvPr id="26628" name="Picture 6" descr="SUPER07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0"/>
            <a:ext cx="2403475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0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90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90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90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6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8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11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908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260350"/>
            <a:ext cx="8229600" cy="6192838"/>
          </a:xfrm>
        </p:spPr>
        <p:txBody>
          <a:bodyPr/>
          <a:lstStyle/>
          <a:p>
            <a:pPr marL="0" indent="0">
              <a:buFont typeface="Wingdings" pitchFamily="2" charset="2"/>
              <a:buNone/>
              <a:defRPr/>
            </a:pPr>
            <a:r>
              <a:rPr lang="ru-RU" b="1" dirty="0" smtClean="0">
                <a:effectLst/>
              </a:rPr>
              <a:t>Пожелания родителям</a:t>
            </a:r>
            <a:endParaRPr lang="ru-RU" dirty="0">
              <a:effectLst/>
            </a:endParaRPr>
          </a:p>
          <a:p>
            <a:pPr>
              <a:defRPr/>
            </a:pPr>
            <a:r>
              <a:rPr lang="ru-RU" dirty="0">
                <a:effectLst/>
              </a:rPr>
              <a:t>1. Чтобы контролировать ситуацию, надо оставаться спокойным.</a:t>
            </a:r>
          </a:p>
          <a:p>
            <a:pPr>
              <a:defRPr/>
            </a:pPr>
            <a:r>
              <a:rPr lang="ru-RU" dirty="0">
                <a:effectLst/>
              </a:rPr>
              <a:t>2. В споре </a:t>
            </a:r>
            <a:r>
              <a:rPr lang="ru-RU" dirty="0" smtClean="0">
                <a:effectLst/>
              </a:rPr>
              <a:t>умейте </a:t>
            </a:r>
            <a:r>
              <a:rPr lang="ru-RU" dirty="0">
                <a:effectLst/>
              </a:rPr>
              <a:t>выслушивать </a:t>
            </a:r>
            <a:r>
              <a:rPr lang="ru-RU" dirty="0" smtClean="0">
                <a:effectLst/>
              </a:rPr>
              <a:t>ребенка </a:t>
            </a:r>
            <a:r>
              <a:rPr lang="ru-RU" dirty="0">
                <a:effectLst/>
              </a:rPr>
              <a:t>до конца.</a:t>
            </a:r>
          </a:p>
          <a:p>
            <a:pPr>
              <a:defRPr/>
            </a:pPr>
            <a:r>
              <a:rPr lang="ru-RU" dirty="0">
                <a:effectLst/>
              </a:rPr>
              <a:t>3. </a:t>
            </a:r>
            <a:r>
              <a:rPr lang="ru-RU" dirty="0" smtClean="0">
                <a:effectLst/>
              </a:rPr>
              <a:t>Уважайте </a:t>
            </a:r>
            <a:r>
              <a:rPr lang="ru-RU" dirty="0">
                <a:effectLst/>
              </a:rPr>
              <a:t>чувства </a:t>
            </a:r>
            <a:r>
              <a:rPr lang="ru-RU" dirty="0" smtClean="0">
                <a:effectLst/>
              </a:rPr>
              <a:t>ребенка.</a:t>
            </a:r>
            <a:endParaRPr lang="ru-RU" dirty="0">
              <a:effectLst/>
            </a:endParaRPr>
          </a:p>
          <a:p>
            <a:pPr>
              <a:defRPr/>
            </a:pPr>
            <a:r>
              <a:rPr lang="ru-RU" dirty="0">
                <a:effectLst/>
              </a:rPr>
              <a:t>4. Любую проблему можно решить.</a:t>
            </a:r>
          </a:p>
          <a:p>
            <a:pPr>
              <a:defRPr/>
            </a:pPr>
            <a:r>
              <a:rPr lang="ru-RU" dirty="0">
                <a:effectLst/>
              </a:rPr>
              <a:t>5. </a:t>
            </a:r>
            <a:r>
              <a:rPr lang="ru-RU" dirty="0" smtClean="0">
                <a:effectLst/>
              </a:rPr>
              <a:t>Будьте внимательны </a:t>
            </a:r>
            <a:r>
              <a:rPr lang="ru-RU" dirty="0">
                <a:effectLst/>
              </a:rPr>
              <a:t>к людям, с которыми </a:t>
            </a:r>
            <a:r>
              <a:rPr lang="ru-RU" dirty="0" smtClean="0">
                <a:effectLst/>
              </a:rPr>
              <a:t>общаетесь.</a:t>
            </a:r>
            <a:endParaRPr lang="ru-RU" dirty="0">
              <a:effectLst/>
            </a:endParaRPr>
          </a:p>
          <a:p>
            <a:pPr>
              <a:defRPr/>
            </a:pPr>
            <a:r>
              <a:rPr lang="ru-RU" dirty="0">
                <a:effectLst/>
              </a:rPr>
              <a:t>6. Не </a:t>
            </a:r>
            <a:r>
              <a:rPr lang="ru-RU" dirty="0" smtClean="0">
                <a:effectLst/>
              </a:rPr>
              <a:t>сердитесь</a:t>
            </a:r>
            <a:r>
              <a:rPr lang="ru-RU" dirty="0">
                <a:effectLst/>
              </a:rPr>
              <a:t>, </a:t>
            </a:r>
            <a:r>
              <a:rPr lang="ru-RU" dirty="0" smtClean="0">
                <a:effectLst/>
              </a:rPr>
              <a:t>улыбнитесь</a:t>
            </a:r>
            <a:r>
              <a:rPr lang="ru-RU" dirty="0">
                <a:effectLst/>
              </a:rPr>
              <a:t>.</a:t>
            </a:r>
          </a:p>
          <a:p>
            <a:pPr>
              <a:defRPr/>
            </a:pPr>
            <a:r>
              <a:rPr lang="ru-RU" dirty="0">
                <a:effectLst/>
              </a:rPr>
              <a:t>7. </a:t>
            </a:r>
            <a:r>
              <a:rPr lang="ru-RU" dirty="0" smtClean="0">
                <a:effectLst/>
              </a:rPr>
              <a:t>Начните </a:t>
            </a:r>
            <a:r>
              <a:rPr lang="ru-RU" dirty="0">
                <a:effectLst/>
              </a:rPr>
              <a:t>свой день с улыбки</a:t>
            </a:r>
            <a:r>
              <a:rPr lang="ru-RU" dirty="0" smtClean="0">
                <a:effectLst/>
              </a:rPr>
              <a:t>.</a:t>
            </a:r>
            <a:endParaRPr lang="ru-RU" dirty="0">
              <a:effectLst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549275"/>
            <a:ext cx="8229600" cy="5907088"/>
          </a:xfrm>
        </p:spPr>
        <p:txBody>
          <a:bodyPr/>
          <a:lstStyle/>
          <a:p>
            <a:pPr>
              <a:defRPr/>
            </a:pPr>
            <a:r>
              <a:rPr lang="ru-RU" dirty="0" smtClean="0">
                <a:effectLst/>
              </a:rPr>
              <a:t>8. </a:t>
            </a:r>
            <a:r>
              <a:rPr lang="ru-RU" dirty="0" smtClean="0">
                <a:effectLst/>
              </a:rPr>
              <a:t>Будьте уверены </a:t>
            </a:r>
            <a:r>
              <a:rPr lang="ru-RU" dirty="0" smtClean="0">
                <a:effectLst/>
              </a:rPr>
              <a:t>в себе.</a:t>
            </a:r>
          </a:p>
          <a:p>
            <a:pPr>
              <a:defRPr/>
            </a:pPr>
            <a:r>
              <a:rPr lang="ru-RU" dirty="0" smtClean="0">
                <a:effectLst/>
              </a:rPr>
              <a:t>9. </a:t>
            </a:r>
            <a:r>
              <a:rPr lang="ru-RU" dirty="0" smtClean="0">
                <a:effectLst/>
              </a:rPr>
              <a:t>Раскройте </a:t>
            </a:r>
            <a:r>
              <a:rPr lang="ru-RU" dirty="0" smtClean="0">
                <a:effectLst/>
              </a:rPr>
              <a:t>своё </a:t>
            </a:r>
            <a:r>
              <a:rPr lang="ru-RU" dirty="0" smtClean="0">
                <a:effectLst/>
              </a:rPr>
              <a:t>сердце детям, </a:t>
            </a:r>
            <a:r>
              <a:rPr lang="ru-RU" dirty="0" smtClean="0">
                <a:effectLst/>
              </a:rPr>
              <a:t>и мир раскроет свои </a:t>
            </a:r>
            <a:r>
              <a:rPr lang="ru-RU" dirty="0" smtClean="0">
                <a:effectLst/>
              </a:rPr>
              <a:t>объятья вам.</a:t>
            </a:r>
            <a:endParaRPr lang="ru-RU" dirty="0" smtClean="0">
              <a:effectLst/>
            </a:endParaRPr>
          </a:p>
          <a:p>
            <a:pPr>
              <a:defRPr/>
            </a:pPr>
            <a:r>
              <a:rPr lang="ru-RU" dirty="0" smtClean="0">
                <a:effectLst/>
              </a:rPr>
              <a:t>10. </a:t>
            </a:r>
            <a:r>
              <a:rPr lang="ru-RU" dirty="0" smtClean="0">
                <a:effectLst/>
              </a:rPr>
              <a:t>Будьте обаятельны </a:t>
            </a:r>
            <a:r>
              <a:rPr lang="ru-RU" dirty="0" smtClean="0">
                <a:effectLst/>
              </a:rPr>
              <a:t>и </a:t>
            </a:r>
            <a:r>
              <a:rPr lang="ru-RU" dirty="0" smtClean="0">
                <a:effectLst/>
              </a:rPr>
              <a:t>добры.</a:t>
            </a:r>
            <a:endParaRPr lang="ru-RU" dirty="0" smtClean="0">
              <a:effectLst/>
            </a:endParaRPr>
          </a:p>
          <a:p>
            <a:pPr>
              <a:defRPr/>
            </a:pPr>
            <a:r>
              <a:rPr lang="ru-RU" dirty="0" smtClean="0">
                <a:effectLst/>
              </a:rPr>
              <a:t>11.Извинитесь перед ребенком, </a:t>
            </a:r>
            <a:r>
              <a:rPr lang="ru-RU" dirty="0" smtClean="0">
                <a:effectLst/>
              </a:rPr>
              <a:t>если </a:t>
            </a:r>
            <a:r>
              <a:rPr lang="ru-RU" dirty="0" smtClean="0">
                <a:effectLst/>
              </a:rPr>
              <a:t>не правы.</a:t>
            </a:r>
            <a:endParaRPr lang="ru-RU" dirty="0" smtClean="0">
              <a:effectLst/>
            </a:endParaRPr>
          </a:p>
          <a:p>
            <a:pPr>
              <a:defRPr/>
            </a:pPr>
            <a:r>
              <a:rPr lang="ru-RU" dirty="0" smtClean="0">
                <a:effectLst/>
              </a:rPr>
              <a:t>12. </a:t>
            </a:r>
            <a:r>
              <a:rPr lang="ru-RU" dirty="0" smtClean="0">
                <a:effectLst/>
              </a:rPr>
              <a:t>Взгляните на ребенка - </a:t>
            </a:r>
            <a:r>
              <a:rPr lang="ru-RU" dirty="0" smtClean="0">
                <a:effectLst/>
              </a:rPr>
              <a:t>обидчика – может, ему просто нужна </a:t>
            </a:r>
            <a:r>
              <a:rPr lang="ru-RU" dirty="0" smtClean="0">
                <a:effectLst/>
              </a:rPr>
              <a:t>ваша </a:t>
            </a:r>
            <a:r>
              <a:rPr lang="ru-RU" dirty="0" smtClean="0">
                <a:effectLst/>
              </a:rPr>
              <a:t>помощь.</a:t>
            </a:r>
          </a:p>
          <a:p>
            <a:pPr>
              <a:defRPr/>
            </a:pPr>
            <a:r>
              <a:rPr lang="ru-RU" dirty="0" smtClean="0">
                <a:effectLst/>
              </a:rPr>
              <a:t>13. Не </a:t>
            </a:r>
            <a:r>
              <a:rPr lang="ru-RU" dirty="0" smtClean="0">
                <a:effectLst/>
              </a:rPr>
              <a:t>забывайте </a:t>
            </a:r>
            <a:r>
              <a:rPr lang="ru-RU" dirty="0" smtClean="0">
                <a:effectLst/>
              </a:rPr>
              <a:t>выражать свою </a:t>
            </a:r>
            <a:r>
              <a:rPr lang="ru-RU" dirty="0" smtClean="0">
                <a:effectLst/>
              </a:rPr>
              <a:t>благодарность детям.</a:t>
            </a:r>
            <a:endParaRPr lang="ru-RU" dirty="0" smtClean="0">
              <a:effectLst/>
            </a:endParaRPr>
          </a:p>
          <a:p>
            <a:pPr>
              <a:defRPr/>
            </a:pPr>
            <a:r>
              <a:rPr lang="ru-RU" dirty="0" smtClean="0">
                <a:effectLst/>
              </a:rPr>
              <a:t>14. </a:t>
            </a:r>
            <a:r>
              <a:rPr lang="ru-RU" dirty="0" smtClean="0">
                <a:effectLst/>
              </a:rPr>
              <a:t>Выполняйте </a:t>
            </a:r>
            <a:r>
              <a:rPr lang="ru-RU" dirty="0" smtClean="0">
                <a:effectLst/>
              </a:rPr>
              <a:t>свои обещания.</a:t>
            </a:r>
          </a:p>
          <a:p>
            <a:pPr>
              <a:defRPr/>
            </a:pPr>
            <a:r>
              <a:rPr lang="ru-RU" dirty="0" smtClean="0">
                <a:effectLst/>
              </a:rPr>
              <a:t>15. Не </a:t>
            </a:r>
            <a:r>
              <a:rPr lang="ru-RU" dirty="0" smtClean="0">
                <a:effectLst/>
              </a:rPr>
              <a:t>критикуйте </a:t>
            </a:r>
            <a:r>
              <a:rPr lang="ru-RU" dirty="0" smtClean="0">
                <a:effectLst/>
              </a:rPr>
              <a:t>постоянно </a:t>
            </a:r>
            <a:r>
              <a:rPr lang="ru-RU" dirty="0" smtClean="0">
                <a:effectLst/>
              </a:rPr>
              <a:t>детей.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214313"/>
            <a:ext cx="8858250" cy="1071562"/>
          </a:xfrm>
        </p:spPr>
        <p:txBody>
          <a:bodyPr/>
          <a:lstStyle/>
          <a:p>
            <a:pPr>
              <a:defRPr/>
            </a:pPr>
            <a:r>
              <a:rPr lang="ru-RU" sz="3600" b="1" dirty="0" smtClean="0">
                <a:solidFill>
                  <a:srgbClr val="FF9933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solidFill>
                  <a:srgbClr val="FF9933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588824"/>
                </a:solidFill>
                <a:effectLst/>
                <a:latin typeface="Arial" pitchFamily="34" charset="0"/>
                <a:cs typeface="Arial" pitchFamily="34" charset="0"/>
              </a:rPr>
              <a:t>ПИСЬМО-ПОЖЕЛАНИЕ</a:t>
            </a:r>
            <a:br>
              <a:rPr lang="ru-RU" sz="3600" b="1" dirty="0" smtClean="0">
                <a:solidFill>
                  <a:srgbClr val="588824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588824"/>
                </a:solidFill>
                <a:effectLst/>
                <a:latin typeface="Arial" pitchFamily="34" charset="0"/>
                <a:cs typeface="Arial" pitchFamily="34" charset="0"/>
              </a:rPr>
              <a:t>к самым близким и дорогим людям – моим родителям</a:t>
            </a:r>
            <a:endParaRPr lang="ru-RU" sz="3600" b="1" dirty="0">
              <a:solidFill>
                <a:srgbClr val="588824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1714500"/>
            <a:ext cx="9001125" cy="4929188"/>
          </a:xfrm>
        </p:spPr>
        <p:txBody>
          <a:bodyPr/>
          <a:lstStyle/>
          <a:p>
            <a:pPr>
              <a:defRPr/>
            </a:pPr>
            <a:endParaRPr lang="ru-RU" sz="1400" b="1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3400" b="1" dirty="0" smtClean="0">
                <a:latin typeface="Arial" pitchFamily="34" charset="0"/>
                <a:cs typeface="Arial" pitchFamily="34" charset="0"/>
              </a:rPr>
              <a:t>Не давайте пустых обещаний.</a:t>
            </a:r>
          </a:p>
          <a:p>
            <a:pPr>
              <a:defRPr/>
            </a:pPr>
            <a:endParaRPr lang="ru-RU" sz="800" b="1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3400" b="1" dirty="0" smtClean="0">
                <a:latin typeface="Arial" pitchFamily="34" charset="0"/>
                <a:cs typeface="Arial" pitchFamily="34" charset="0"/>
              </a:rPr>
              <a:t>Не придирайтесь ко мне по пустякам.</a:t>
            </a:r>
          </a:p>
          <a:p>
            <a:pPr>
              <a:defRPr/>
            </a:pPr>
            <a:endParaRPr lang="ru-RU" sz="800" b="1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3400" b="1" dirty="0" smtClean="0">
                <a:latin typeface="Arial" pitchFamily="34" charset="0"/>
                <a:cs typeface="Arial" pitchFamily="34" charset="0"/>
              </a:rPr>
              <a:t>Не читайте нотаций.</a:t>
            </a:r>
          </a:p>
          <a:p>
            <a:pPr>
              <a:defRPr/>
            </a:pPr>
            <a:endParaRPr lang="ru-RU" sz="800" b="1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3400" b="1" dirty="0" smtClean="0">
                <a:latin typeface="Arial" pitchFamily="34" charset="0"/>
                <a:cs typeface="Arial" pitchFamily="34" charset="0"/>
              </a:rPr>
              <a:t>Не выбирайте мне друзей.</a:t>
            </a:r>
          </a:p>
          <a:p>
            <a:pPr>
              <a:defRPr/>
            </a:pPr>
            <a:endParaRPr lang="ru-RU" sz="800" b="1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3400" b="1" dirty="0" smtClean="0">
                <a:latin typeface="Arial" pitchFamily="34" charset="0"/>
                <a:cs typeface="Arial" pitchFamily="34" charset="0"/>
              </a:rPr>
              <a:t>Не ругайте и не обзывайте меня.</a:t>
            </a:r>
          </a:p>
          <a:p>
            <a:pPr>
              <a:defRPr/>
            </a:pPr>
            <a:endParaRPr lang="ru-RU" sz="800" b="1" dirty="0" smtClean="0">
              <a:latin typeface="Arial" pitchFamily="34" charset="0"/>
              <a:cs typeface="Arial" pitchFamily="34" charset="0"/>
            </a:endParaRPr>
          </a:p>
          <a:p>
            <a:pPr>
              <a:defRPr/>
            </a:pPr>
            <a:r>
              <a:rPr lang="ru-RU" sz="3400" b="1" dirty="0" smtClean="0">
                <a:latin typeface="Arial" pitchFamily="34" charset="0"/>
                <a:cs typeface="Arial" pitchFamily="34" charset="0"/>
              </a:rPr>
              <a:t>Я прошу Вас </a:t>
            </a:r>
            <a:r>
              <a:rPr lang="ru-RU" sz="3400" b="1" u="sng" dirty="0" smtClean="0">
                <a:latin typeface="Arial" pitchFamily="34" charset="0"/>
                <a:cs typeface="Arial" pitchFamily="34" charset="0"/>
              </a:rPr>
              <a:t>просто любить </a:t>
            </a:r>
            <a:r>
              <a:rPr lang="ru-RU" sz="3400" b="1" dirty="0" smtClean="0">
                <a:latin typeface="Arial" pitchFamily="34" charset="0"/>
                <a:cs typeface="Arial" pitchFamily="34" charset="0"/>
              </a:rPr>
              <a:t>меня!!!</a:t>
            </a:r>
          </a:p>
          <a:p>
            <a:pPr>
              <a:defRPr/>
            </a:pPr>
            <a:endParaRPr lang="ru-RU" sz="3600" b="1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Ø"/>
              <a:defRPr/>
            </a:pPr>
            <a:endParaRPr lang="ru-RU" sz="24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2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4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5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6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188913"/>
            <a:ext cx="8229600" cy="18002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588824"/>
                </a:solidFill>
                <a:effectLst/>
              </a:rPr>
              <a:t/>
            </a:r>
            <a:br>
              <a:rPr lang="ru-RU" b="1" dirty="0" smtClean="0">
                <a:solidFill>
                  <a:srgbClr val="588824"/>
                </a:solidFill>
                <a:effectLst/>
              </a:rPr>
            </a:br>
            <a:r>
              <a:rPr lang="ru-RU" b="1" dirty="0" smtClean="0">
                <a:solidFill>
                  <a:srgbClr val="588824"/>
                </a:solidFill>
                <a:effectLst/>
              </a:rPr>
              <a:t>Рисуночная методика</a:t>
            </a:r>
            <a:br>
              <a:rPr lang="ru-RU" b="1" dirty="0" smtClean="0">
                <a:solidFill>
                  <a:srgbClr val="588824"/>
                </a:solidFill>
                <a:effectLst/>
              </a:rPr>
            </a:br>
            <a:r>
              <a:rPr lang="ru-RU" b="1" dirty="0">
                <a:solidFill>
                  <a:srgbClr val="588824"/>
                </a:solidFill>
                <a:effectLst/>
              </a:rPr>
              <a:t> </a:t>
            </a:r>
            <a:r>
              <a:rPr lang="ru-RU" sz="5400" b="1" dirty="0">
                <a:solidFill>
                  <a:srgbClr val="588824"/>
                </a:solidFill>
                <a:effectLst/>
              </a:rPr>
              <a:t>“Моя семья”</a:t>
            </a:r>
            <a:br>
              <a:rPr lang="ru-RU" sz="5400" b="1" dirty="0">
                <a:solidFill>
                  <a:srgbClr val="588824"/>
                </a:solidFill>
                <a:effectLst/>
              </a:rPr>
            </a:br>
            <a:endParaRPr lang="ru-RU" sz="5400" b="1" dirty="0">
              <a:solidFill>
                <a:srgbClr val="588824"/>
              </a:solidFill>
            </a:endParaRPr>
          </a:p>
        </p:txBody>
      </p:sp>
      <p:pic>
        <p:nvPicPr>
          <p:cNvPr id="46083" name="Объект 3" descr="http://shkola7gnomov.ru/upload/image/autogen_ebook_id30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13300" y="2565400"/>
            <a:ext cx="4321175" cy="3959225"/>
          </a:xfrm>
        </p:spPr>
      </p:pic>
      <p:pic>
        <p:nvPicPr>
          <p:cNvPr id="46084" name="Рисунок 4" descr="http://shkola7gnomov.ru/upload/image/ris0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989138"/>
            <a:ext cx="4176713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ChangeArrowheads="1"/>
          </p:cNvSpPr>
          <p:nvPr/>
        </p:nvSpPr>
        <p:spPr bwMode="auto">
          <a:xfrm>
            <a:off x="228600" y="4581525"/>
            <a:ext cx="8736013" cy="16256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accent2"/>
            </a:outerShdw>
          </a:effectLst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buClr>
                <a:srgbClr val="0000FF"/>
              </a:buClr>
              <a:buFont typeface="Wingdings" pitchFamily="2" charset="2"/>
              <a:buNone/>
              <a:defRPr/>
            </a:pPr>
            <a:r>
              <a:rPr lang="ru-RU" altLang="ru-RU" sz="2000" b="1">
                <a:solidFill>
                  <a:schemeClr val="folHlink"/>
                </a:solidFill>
                <a:latin typeface="Arial" charset="0"/>
              </a:rPr>
              <a:t>ЗАДАЙТЕ СЕБЕ ВОПРОСЫ:</a:t>
            </a:r>
          </a:p>
          <a:p>
            <a:pPr eaLnBrk="0" hangingPunct="0">
              <a:spcBef>
                <a:spcPct val="50000"/>
              </a:spcBef>
              <a:buClr>
                <a:srgbClr val="0000FF"/>
              </a:buClr>
              <a:buFont typeface="Wingdings" pitchFamily="2" charset="2"/>
              <a:buChar char="Ø"/>
              <a:defRPr/>
            </a:pPr>
            <a:r>
              <a:rPr lang="ru-RU" altLang="ru-RU" sz="2000" b="1">
                <a:solidFill>
                  <a:schemeClr val="folHlink"/>
                </a:solidFill>
                <a:latin typeface="Arial" charset="0"/>
              </a:rPr>
              <a:t>  «КАКОЙ ТИП  ВОСПИТАНИЯ ПРЕОБЛАДАЕТ В ВАШЕЙ СЕМЬЕ?»</a:t>
            </a:r>
          </a:p>
          <a:p>
            <a:pPr eaLnBrk="0" hangingPunct="0">
              <a:spcBef>
                <a:spcPct val="50000"/>
              </a:spcBef>
              <a:buClr>
                <a:srgbClr val="0000FF"/>
              </a:buClr>
              <a:buFont typeface="Wingdings" pitchFamily="2" charset="2"/>
              <a:buChar char="Ø"/>
              <a:defRPr/>
            </a:pPr>
            <a:r>
              <a:rPr lang="ru-RU" altLang="ru-RU" sz="2000" b="1">
                <a:solidFill>
                  <a:schemeClr val="folHlink"/>
                </a:solidFill>
                <a:latin typeface="Arial" charset="0"/>
              </a:rPr>
              <a:t> «ЧТО ВЫ МОЖЕТЕ ИЗМЕНИТЬ В ВОСПИТАНИИ СВОЕГО  РЕБЕНКА»</a:t>
            </a:r>
            <a:r>
              <a:rPr lang="ru-RU" altLang="ru-RU" sz="2000" b="1">
                <a:latin typeface="Arial" charset="0"/>
              </a:rPr>
              <a:t> </a:t>
            </a:r>
          </a:p>
        </p:txBody>
      </p:sp>
      <p:sp>
        <p:nvSpPr>
          <p:cNvPr id="73731" name="Text Box 3"/>
          <p:cNvSpPr txBox="1">
            <a:spLocks noChangeArrowheads="1"/>
          </p:cNvSpPr>
          <p:nvPr/>
        </p:nvSpPr>
        <p:spPr bwMode="auto">
          <a:xfrm>
            <a:off x="5429250" y="1214438"/>
            <a:ext cx="3714750" cy="24003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CCCCFF">
                <a:alpha val="50000"/>
              </a:srgbClr>
            </a:outerShdw>
          </a:effec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Clr>
                <a:srgbClr val="0000FF"/>
              </a:buClr>
              <a:buFont typeface="Wingdings" pitchFamily="2" charset="2"/>
              <a:buChar char="Ø"/>
              <a:defRPr/>
            </a:pPr>
            <a:r>
              <a:rPr lang="ru-RU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КАК ПРОИСХОДИТ ПРОЦЕСС ВЗАИМОДЕЙСТВИЯ  МЕЖДУ РОДИТЕЛЯМИ  И ДЕТЬМИ </a:t>
            </a:r>
          </a:p>
          <a:p>
            <a:pPr eaLnBrk="0" hangingPunct="0">
              <a:spcBef>
                <a:spcPct val="50000"/>
              </a:spcBef>
              <a:buClr>
                <a:srgbClr val="0000FF"/>
              </a:buClr>
              <a:defRPr/>
            </a:pPr>
            <a:endParaRPr lang="ru-RU" sz="1000" b="1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eaLnBrk="0" hangingPunct="0">
              <a:spcBef>
                <a:spcPct val="50000"/>
              </a:spcBef>
              <a:buClr>
                <a:srgbClr val="0000FF"/>
              </a:buClr>
              <a:buFont typeface="Wingdings" pitchFamily="2" charset="2"/>
              <a:buChar char="Ø"/>
              <a:defRPr/>
            </a:pPr>
            <a:r>
              <a:rPr lang="ru-RU" b="1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 РАССМОТРЕЛИ ПОД СВОИМ  УГЛОМ  ХОРОШО ЛИ РЕБЕНКУ РЯДОМ С НАМИ</a:t>
            </a:r>
          </a:p>
        </p:txBody>
      </p:sp>
      <p:grpSp>
        <p:nvGrpSpPr>
          <p:cNvPr id="47108" name="Group 4"/>
          <p:cNvGrpSpPr>
            <a:grpSpLocks/>
          </p:cNvGrpSpPr>
          <p:nvPr/>
        </p:nvGrpSpPr>
        <p:grpSpPr bwMode="auto">
          <a:xfrm>
            <a:off x="600075" y="1066800"/>
            <a:ext cx="4352925" cy="2962275"/>
            <a:chOff x="378" y="672"/>
            <a:chExt cx="2742" cy="1866"/>
          </a:xfrm>
        </p:grpSpPr>
        <p:sp>
          <p:nvSpPr>
            <p:cNvPr id="47112" name="AutoShape 5"/>
            <p:cNvSpPr>
              <a:spLocks noChangeArrowheads="1"/>
            </p:cNvSpPr>
            <p:nvPr/>
          </p:nvSpPr>
          <p:spPr bwMode="auto">
            <a:xfrm>
              <a:off x="378" y="672"/>
              <a:ext cx="2742" cy="1866"/>
            </a:xfrm>
            <a:prstGeom prst="plaque">
              <a:avLst>
                <a:gd name="adj" fmla="val 16667"/>
              </a:avLst>
            </a:prstGeom>
            <a:solidFill>
              <a:schemeClr val="bg1"/>
            </a:solidFill>
            <a:ln w="76200">
              <a:solidFill>
                <a:srgbClr val="00FF00"/>
              </a:solidFill>
              <a:miter lim="800000"/>
              <a:headEnd/>
              <a:tailEnd/>
            </a:ln>
            <a:effectLst>
              <a:outerShdw dist="117088" dir="2963922" algn="ctr" rotWithShape="0">
                <a:schemeClr val="accent2"/>
              </a:outerShdw>
            </a:effectLst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defRPr/>
              </a:pPr>
              <a:r>
                <a:rPr lang="ru-RU" altLang="ru-RU" sz="2000" b="1">
                  <a:solidFill>
                    <a:schemeClr val="bg1"/>
                  </a:solidFill>
                  <a:latin typeface="Times New Roman" pitchFamily="18" charset="0"/>
                </a:rPr>
                <a:t>воспитание как целенаправленный процесс способно влиять на стихийный процесс социализации подрастающего поколения при определенных условиях:</a:t>
              </a:r>
              <a:endParaRPr lang="en-US" altLang="ru-RU" sz="2000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  <p:sp>
          <p:nvSpPr>
            <p:cNvPr id="73734" name="AutoShape 6"/>
            <p:cNvSpPr>
              <a:spLocks noChangeArrowheads="1"/>
            </p:cNvSpPr>
            <p:nvPr/>
          </p:nvSpPr>
          <p:spPr bwMode="auto">
            <a:xfrm>
              <a:off x="484" y="748"/>
              <a:ext cx="2458" cy="1588"/>
            </a:xfrm>
            <a:prstGeom prst="plaque">
              <a:avLst>
                <a:gd name="adj" fmla="val 16667"/>
              </a:avLst>
            </a:prstGeom>
            <a:noFill/>
            <a:ln w="76200">
              <a:solidFill>
                <a:srgbClr val="00FF00"/>
              </a:solidFill>
              <a:miter lim="800000"/>
              <a:headEnd/>
              <a:tailEnd/>
            </a:ln>
            <a:effectLst>
              <a:outerShdw dist="117088" dir="2963922" algn="ctr" rotWithShape="0">
                <a:schemeClr val="accent2"/>
              </a:outerShdw>
            </a:effectLst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defRPr/>
              </a:pPr>
              <a:r>
                <a:rPr lang="ru-RU" sz="2400" b="1" dirty="0">
                  <a:solidFill>
                    <a:schemeClr val="folHlink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charset="0"/>
                </a:rPr>
                <a:t>Заглянув в мир  ребенка , мы немного приоткрыли двери, чтобы подсмотреть</a:t>
              </a:r>
              <a:endParaRPr lang="en-US" sz="24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endParaRPr>
            </a:p>
          </p:txBody>
        </p:sp>
      </p:grpSp>
      <p:sp>
        <p:nvSpPr>
          <p:cNvPr id="47109" name="WordArt 7"/>
          <p:cNvSpPr>
            <a:spLocks noChangeArrowheads="1" noChangeShapeType="1" noTextEdit="1"/>
          </p:cNvSpPr>
          <p:nvPr/>
        </p:nvSpPr>
        <p:spPr bwMode="auto">
          <a:xfrm>
            <a:off x="0" y="0"/>
            <a:ext cx="5029200" cy="10668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996633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/>
                  </a:outerShdw>
                </a:effectLst>
                <a:latin typeface="Arial"/>
                <a:cs typeface="Arial"/>
              </a:rPr>
              <a:t>Таким образом,</a:t>
            </a:r>
          </a:p>
        </p:txBody>
      </p:sp>
      <p:sp>
        <p:nvSpPr>
          <p:cNvPr id="73736" name="AutoShape 8"/>
          <p:cNvSpPr>
            <a:spLocks noChangeArrowheads="1"/>
          </p:cNvSpPr>
          <p:nvPr/>
        </p:nvSpPr>
        <p:spPr bwMode="auto">
          <a:xfrm>
            <a:off x="4714875" y="2286000"/>
            <a:ext cx="762000" cy="3810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73737" name="AutoShape 9"/>
          <p:cNvSpPr>
            <a:spLocks noChangeArrowheads="1"/>
          </p:cNvSpPr>
          <p:nvPr/>
        </p:nvSpPr>
        <p:spPr bwMode="auto">
          <a:xfrm rot="5400000">
            <a:off x="2524125" y="3976688"/>
            <a:ext cx="762000" cy="3810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73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3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6" dur="500"/>
                                        <p:tgtEl>
                                          <p:spTgt spid="73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73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 animBg="1" autoUpdateAnimBg="0"/>
      <p:bldP spid="73731" grpId="0" animBg="1" autoUpdateAnimBg="0"/>
      <p:bldP spid="73736" grpId="0" animBg="1"/>
      <p:bldP spid="7373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1371600"/>
          </a:xfrm>
        </p:spPr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rgbClr val="FFCC00"/>
                </a:solidFill>
                <a:latin typeface="Georgia" pitchFamily="18" charset="0"/>
              </a:rPr>
              <a:t>Постановление родительского собрания</a:t>
            </a:r>
            <a:endParaRPr lang="ru-RU" b="1" i="1" dirty="0">
              <a:solidFill>
                <a:srgbClr val="FFCC0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825" y="1773238"/>
            <a:ext cx="8713788" cy="4322762"/>
          </a:xfrm>
        </p:spPr>
        <p:txBody>
          <a:bodyPr/>
          <a:lstStyle/>
          <a:p>
            <a:pPr>
              <a:defRPr/>
            </a:pPr>
            <a:r>
              <a:rPr lang="ru-RU" sz="2800" b="1" i="1" dirty="0" smtClean="0">
                <a:latin typeface="Georgia" pitchFamily="18" charset="0"/>
              </a:rPr>
              <a:t>Родителям принять к сведению информацию, полученную сегодня на собрании.</a:t>
            </a:r>
          </a:p>
          <a:p>
            <a:pPr>
              <a:defRPr/>
            </a:pPr>
            <a:r>
              <a:rPr lang="ru-RU" sz="2800" b="1" i="1" dirty="0" smtClean="0">
                <a:latin typeface="Georgia" pitchFamily="18" charset="0"/>
              </a:rPr>
              <a:t>Исключить применение негативных типов воспитания в семье.</a:t>
            </a:r>
          </a:p>
          <a:p>
            <a:pPr>
              <a:defRPr/>
            </a:pPr>
            <a:r>
              <a:rPr lang="ru-RU" sz="2800" b="1" i="1" dirty="0" smtClean="0">
                <a:latin typeface="Georgia" pitchFamily="18" charset="0"/>
              </a:rPr>
              <a:t>Уделять больше внимания и любви своим детям, как самому дорогому существу на Земле.</a:t>
            </a:r>
          </a:p>
          <a:p>
            <a:pPr>
              <a:buFont typeface="Wingdings" pitchFamily="2" charset="2"/>
              <a:buNone/>
              <a:defRPr/>
            </a:pPr>
            <a:endParaRPr lang="ru-RU" sz="800" b="1" i="1" dirty="0" smtClean="0">
              <a:latin typeface="Georg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825" y="0"/>
            <a:ext cx="8662988" cy="4941888"/>
          </a:xfrm>
        </p:spPr>
        <p:txBody>
          <a:bodyPr/>
          <a:lstStyle/>
          <a:p>
            <a:pPr marL="0" indent="0">
              <a:buFont typeface="Wingdings" pitchFamily="2" charset="2"/>
              <a:buNone/>
              <a:defRPr/>
            </a:pPr>
            <a:r>
              <a:rPr lang="ru-RU" dirty="0">
                <a:effectLst/>
              </a:rPr>
              <a:t>В жизни по-разному можно жить: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dirty="0">
                <a:effectLst/>
              </a:rPr>
              <a:t>В горе можно и в радости;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dirty="0">
                <a:effectLst/>
              </a:rPr>
              <a:t>Вовремя есть, вовремя пить,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dirty="0">
                <a:effectLst/>
              </a:rPr>
              <a:t>Вовремя делать гадости.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dirty="0">
                <a:effectLst/>
              </a:rPr>
              <a:t>А можно и так: на рассвете встать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dirty="0">
                <a:effectLst/>
              </a:rPr>
              <a:t>И, помышляя о чуде,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dirty="0">
                <a:effectLst/>
              </a:rPr>
              <a:t>Рукой обожженной солнце достать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ru-RU" dirty="0">
                <a:effectLst/>
              </a:rPr>
              <a:t>И подарить его людям.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4" name="Picture 2" descr="C:\Program Files\Microsoft Office\MEDIA\CAGCAT10\j02849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4175" y="4197350"/>
            <a:ext cx="3657600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301625"/>
            <a:ext cx="8207375" cy="1462088"/>
          </a:xfrm>
        </p:spPr>
        <p:txBody>
          <a:bodyPr/>
          <a:lstStyle/>
          <a:p>
            <a:pPr eaLnBrk="1" hangingPunct="1">
              <a:defRPr/>
            </a:pPr>
            <a:endParaRPr lang="ru-RU" altLang="ru-RU" sz="3600" b="1" i="1" dirty="0" smtClean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6875" y="1806575"/>
            <a:ext cx="8748713" cy="5051425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altLang="ru-RU" sz="4800" i="1" dirty="0" smtClean="0">
                <a:solidFill>
                  <a:srgbClr val="C00000"/>
                </a:solidFill>
                <a:latin typeface="Georgia" pitchFamily="18" charset="0"/>
              </a:rPr>
              <a:t>       Четыре </a:t>
            </a:r>
            <a:r>
              <a:rPr lang="ru-RU" altLang="ru-RU" sz="4800" b="1" i="1" dirty="0" smtClean="0">
                <a:solidFill>
                  <a:srgbClr val="C00000"/>
                </a:solidFill>
                <a:latin typeface="Georgia" pitchFamily="18" charset="0"/>
              </a:rPr>
              <a:t>объятия – для</a:t>
            </a:r>
            <a:r>
              <a:rPr lang="ru-RU" altLang="ru-RU" sz="4800" i="1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altLang="ru-RU" sz="4800" b="1" i="1" dirty="0" smtClean="0">
                <a:solidFill>
                  <a:srgbClr val="C00000"/>
                </a:solidFill>
                <a:latin typeface="Georgia" pitchFamily="18" charset="0"/>
              </a:rPr>
              <a:t>выживания</a:t>
            </a:r>
            <a:r>
              <a:rPr lang="ru-RU" altLang="ru-RU" sz="4800" i="1" dirty="0" smtClean="0">
                <a:solidFill>
                  <a:srgbClr val="C00000"/>
                </a:solidFill>
                <a:latin typeface="Georgia" pitchFamily="18" charset="0"/>
              </a:rPr>
              <a:t>, восемь -  для счастья.</a:t>
            </a:r>
          </a:p>
          <a:p>
            <a:pPr eaLnBrk="1" hangingPunct="1">
              <a:buFontTx/>
              <a:buNone/>
              <a:defRPr/>
            </a:pPr>
            <a:r>
              <a:rPr lang="ru-RU" altLang="ru-RU" sz="4000" i="1" dirty="0" smtClean="0">
                <a:solidFill>
                  <a:schemeClr val="bg1"/>
                </a:solidFill>
                <a:latin typeface="Georgia" pitchFamily="18" charset="0"/>
              </a:rPr>
              <a:t>                       </a:t>
            </a:r>
            <a:r>
              <a:rPr lang="ru-RU" altLang="ru-RU" sz="4000" i="1" dirty="0" smtClean="0">
                <a:solidFill>
                  <a:srgbClr val="C00000"/>
                </a:solidFill>
                <a:latin typeface="Georgia" pitchFamily="18" charset="0"/>
              </a:rPr>
              <a:t>Вирджиния Сатир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2931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FLOWER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60350"/>
            <a:ext cx="2305050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WordArt 3"/>
          <p:cNvSpPr>
            <a:spLocks noChangeArrowheads="1" noChangeShapeType="1" noTextEdit="1"/>
          </p:cNvSpPr>
          <p:nvPr/>
        </p:nvSpPr>
        <p:spPr bwMode="auto">
          <a:xfrm>
            <a:off x="1187450" y="2276475"/>
            <a:ext cx="7416800" cy="3097213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769"/>
                <a:gd name="adj2" fmla="val 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chemeClr val="accent2"/>
                  </a:solidFill>
                  <a:round/>
                  <a:headEnd type="none" w="sm" len="sm"/>
                  <a:tailEnd type="none" w="sm" len="sm"/>
                </a:ln>
                <a:solidFill>
                  <a:srgbClr val="F6F248"/>
                </a:solidFill>
                <a:effectLst>
                  <a:outerShdw dist="53882" dir="2700000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Здоровья Вам и удачи </a:t>
            </a:r>
          </a:p>
          <a:p>
            <a:pPr algn="ctr"/>
            <a:r>
              <a:rPr lang="ru-RU" sz="3600" b="1" kern="10">
                <a:ln w="9525">
                  <a:solidFill>
                    <a:schemeClr val="accent2"/>
                  </a:solidFill>
                  <a:round/>
                  <a:headEnd type="none" w="sm" len="sm"/>
                  <a:tailEnd type="none" w="sm" len="sm"/>
                </a:ln>
                <a:solidFill>
                  <a:srgbClr val="F6F248"/>
                </a:solidFill>
                <a:effectLst>
                  <a:outerShdw dist="53882" dir="2700000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в воспитании Ваших детей!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 flipH="1">
            <a:off x="2124075" y="4797425"/>
            <a:ext cx="1109663" cy="1152525"/>
            <a:chOff x="342" y="3000"/>
            <a:chExt cx="1332" cy="1314"/>
          </a:xfrm>
        </p:grpSpPr>
        <p:sp>
          <p:nvSpPr>
            <p:cNvPr id="52230" name="Rectangle 5"/>
            <p:cNvSpPr>
              <a:spLocks noChangeArrowheads="1"/>
            </p:cNvSpPr>
            <p:nvPr/>
          </p:nvSpPr>
          <p:spPr bwMode="auto">
            <a:xfrm>
              <a:off x="727" y="3740"/>
              <a:ext cx="385" cy="15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grpSp>
          <p:nvGrpSpPr>
            <p:cNvPr id="52231" name="Group 6"/>
            <p:cNvGrpSpPr>
              <a:grpSpLocks/>
            </p:cNvGrpSpPr>
            <p:nvPr/>
          </p:nvGrpSpPr>
          <p:grpSpPr bwMode="auto">
            <a:xfrm>
              <a:off x="954" y="3548"/>
              <a:ext cx="720" cy="326"/>
              <a:chOff x="954" y="3548"/>
              <a:chExt cx="720" cy="326"/>
            </a:xfrm>
          </p:grpSpPr>
          <p:sp>
            <p:nvSpPr>
              <p:cNvPr id="52366" name="Freeform 7"/>
              <p:cNvSpPr>
                <a:spLocks/>
              </p:cNvSpPr>
              <p:nvPr/>
            </p:nvSpPr>
            <p:spPr bwMode="auto">
              <a:xfrm>
                <a:off x="954" y="3548"/>
                <a:ext cx="720" cy="326"/>
              </a:xfrm>
              <a:custGeom>
                <a:avLst/>
                <a:gdLst>
                  <a:gd name="T0" fmla="*/ 0 w 1441"/>
                  <a:gd name="T1" fmla="*/ 1 h 652"/>
                  <a:gd name="T2" fmla="*/ 0 w 1441"/>
                  <a:gd name="T3" fmla="*/ 1 h 652"/>
                  <a:gd name="T4" fmla="*/ 0 w 1441"/>
                  <a:gd name="T5" fmla="*/ 1 h 652"/>
                  <a:gd name="T6" fmla="*/ 0 w 1441"/>
                  <a:gd name="T7" fmla="*/ 1 h 652"/>
                  <a:gd name="T8" fmla="*/ 0 w 1441"/>
                  <a:gd name="T9" fmla="*/ 1 h 652"/>
                  <a:gd name="T10" fmla="*/ 0 w 1441"/>
                  <a:gd name="T11" fmla="*/ 1 h 652"/>
                  <a:gd name="T12" fmla="*/ 0 w 1441"/>
                  <a:gd name="T13" fmla="*/ 1 h 652"/>
                  <a:gd name="T14" fmla="*/ 0 w 1441"/>
                  <a:gd name="T15" fmla="*/ 1 h 652"/>
                  <a:gd name="T16" fmla="*/ 0 w 1441"/>
                  <a:gd name="T17" fmla="*/ 1 h 652"/>
                  <a:gd name="T18" fmla="*/ 0 w 1441"/>
                  <a:gd name="T19" fmla="*/ 1 h 652"/>
                  <a:gd name="T20" fmla="*/ 0 w 1441"/>
                  <a:gd name="T21" fmla="*/ 1 h 652"/>
                  <a:gd name="T22" fmla="*/ 0 w 1441"/>
                  <a:gd name="T23" fmla="*/ 1 h 652"/>
                  <a:gd name="T24" fmla="*/ 0 w 1441"/>
                  <a:gd name="T25" fmla="*/ 1 h 652"/>
                  <a:gd name="T26" fmla="*/ 0 w 1441"/>
                  <a:gd name="T27" fmla="*/ 0 h 652"/>
                  <a:gd name="T28" fmla="*/ 0 w 1441"/>
                  <a:gd name="T29" fmla="*/ 1 h 652"/>
                  <a:gd name="T30" fmla="*/ 0 w 1441"/>
                  <a:gd name="T31" fmla="*/ 1 h 652"/>
                  <a:gd name="T32" fmla="*/ 0 w 1441"/>
                  <a:gd name="T33" fmla="*/ 1 h 652"/>
                  <a:gd name="T34" fmla="*/ 0 w 1441"/>
                  <a:gd name="T35" fmla="*/ 1 h 652"/>
                  <a:gd name="T36" fmla="*/ 0 w 1441"/>
                  <a:gd name="T37" fmla="*/ 1 h 652"/>
                  <a:gd name="T38" fmla="*/ 0 w 1441"/>
                  <a:gd name="T39" fmla="*/ 1 h 652"/>
                  <a:gd name="T40" fmla="*/ 0 w 1441"/>
                  <a:gd name="T41" fmla="*/ 1 h 652"/>
                  <a:gd name="T42" fmla="*/ 0 w 1441"/>
                  <a:gd name="T43" fmla="*/ 1 h 652"/>
                  <a:gd name="T44" fmla="*/ 0 w 1441"/>
                  <a:gd name="T45" fmla="*/ 1 h 652"/>
                  <a:gd name="T46" fmla="*/ 0 w 1441"/>
                  <a:gd name="T47" fmla="*/ 1 h 652"/>
                  <a:gd name="T48" fmla="*/ 0 w 1441"/>
                  <a:gd name="T49" fmla="*/ 1 h 652"/>
                  <a:gd name="T50" fmla="*/ 0 w 1441"/>
                  <a:gd name="T51" fmla="*/ 1 h 652"/>
                  <a:gd name="T52" fmla="*/ 0 w 1441"/>
                  <a:gd name="T53" fmla="*/ 1 h 652"/>
                  <a:gd name="T54" fmla="*/ 0 w 1441"/>
                  <a:gd name="T55" fmla="*/ 1 h 652"/>
                  <a:gd name="T56" fmla="*/ 0 w 1441"/>
                  <a:gd name="T57" fmla="*/ 1 h 652"/>
                  <a:gd name="T58" fmla="*/ 0 w 1441"/>
                  <a:gd name="T59" fmla="*/ 1 h 652"/>
                  <a:gd name="T60" fmla="*/ 0 w 1441"/>
                  <a:gd name="T61" fmla="*/ 1 h 652"/>
                  <a:gd name="T62" fmla="*/ 0 w 1441"/>
                  <a:gd name="T63" fmla="*/ 1 h 652"/>
                  <a:gd name="T64" fmla="*/ 0 w 1441"/>
                  <a:gd name="T65" fmla="*/ 1 h 652"/>
                  <a:gd name="T66" fmla="*/ 0 w 1441"/>
                  <a:gd name="T67" fmla="*/ 1 h 652"/>
                  <a:gd name="T68" fmla="*/ 0 w 1441"/>
                  <a:gd name="T69" fmla="*/ 1 h 652"/>
                  <a:gd name="T70" fmla="*/ 0 w 1441"/>
                  <a:gd name="T71" fmla="*/ 1 h 652"/>
                  <a:gd name="T72" fmla="*/ 0 w 1441"/>
                  <a:gd name="T73" fmla="*/ 1 h 652"/>
                  <a:gd name="T74" fmla="*/ 0 w 1441"/>
                  <a:gd name="T75" fmla="*/ 1 h 652"/>
                  <a:gd name="T76" fmla="*/ 0 w 1441"/>
                  <a:gd name="T77" fmla="*/ 1 h 652"/>
                  <a:gd name="T78" fmla="*/ 0 w 1441"/>
                  <a:gd name="T79" fmla="*/ 1 h 652"/>
                  <a:gd name="T80" fmla="*/ 0 w 1441"/>
                  <a:gd name="T81" fmla="*/ 1 h 652"/>
                  <a:gd name="T82" fmla="*/ 0 w 1441"/>
                  <a:gd name="T83" fmla="*/ 1 h 652"/>
                  <a:gd name="T84" fmla="*/ 0 w 1441"/>
                  <a:gd name="T85" fmla="*/ 1 h 652"/>
                  <a:gd name="T86" fmla="*/ 0 w 1441"/>
                  <a:gd name="T87" fmla="*/ 1 h 652"/>
                  <a:gd name="T88" fmla="*/ 0 w 1441"/>
                  <a:gd name="T89" fmla="*/ 1 h 65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1441"/>
                  <a:gd name="T136" fmla="*/ 0 h 652"/>
                  <a:gd name="T137" fmla="*/ 1441 w 1441"/>
                  <a:gd name="T138" fmla="*/ 652 h 652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1441" h="652">
                    <a:moveTo>
                      <a:pt x="0" y="652"/>
                    </a:moveTo>
                    <a:lnTo>
                      <a:pt x="46" y="561"/>
                    </a:lnTo>
                    <a:lnTo>
                      <a:pt x="86" y="530"/>
                    </a:lnTo>
                    <a:lnTo>
                      <a:pt x="163" y="434"/>
                    </a:lnTo>
                    <a:lnTo>
                      <a:pt x="739" y="72"/>
                    </a:lnTo>
                    <a:lnTo>
                      <a:pt x="811" y="67"/>
                    </a:lnTo>
                    <a:lnTo>
                      <a:pt x="861" y="40"/>
                    </a:lnTo>
                    <a:lnTo>
                      <a:pt x="879" y="18"/>
                    </a:lnTo>
                    <a:lnTo>
                      <a:pt x="893" y="13"/>
                    </a:lnTo>
                    <a:lnTo>
                      <a:pt x="920" y="27"/>
                    </a:lnTo>
                    <a:lnTo>
                      <a:pt x="974" y="27"/>
                    </a:lnTo>
                    <a:lnTo>
                      <a:pt x="1001" y="18"/>
                    </a:lnTo>
                    <a:lnTo>
                      <a:pt x="1051" y="13"/>
                    </a:lnTo>
                    <a:lnTo>
                      <a:pt x="1092" y="0"/>
                    </a:lnTo>
                    <a:lnTo>
                      <a:pt x="1160" y="45"/>
                    </a:lnTo>
                    <a:lnTo>
                      <a:pt x="1205" y="63"/>
                    </a:lnTo>
                    <a:lnTo>
                      <a:pt x="1228" y="86"/>
                    </a:lnTo>
                    <a:lnTo>
                      <a:pt x="1251" y="126"/>
                    </a:lnTo>
                    <a:lnTo>
                      <a:pt x="1287" y="190"/>
                    </a:lnTo>
                    <a:lnTo>
                      <a:pt x="1350" y="276"/>
                    </a:lnTo>
                    <a:lnTo>
                      <a:pt x="1377" y="294"/>
                    </a:lnTo>
                    <a:lnTo>
                      <a:pt x="1414" y="312"/>
                    </a:lnTo>
                    <a:lnTo>
                      <a:pt x="1441" y="367"/>
                    </a:lnTo>
                    <a:lnTo>
                      <a:pt x="1418" y="357"/>
                    </a:lnTo>
                    <a:lnTo>
                      <a:pt x="1387" y="348"/>
                    </a:lnTo>
                    <a:lnTo>
                      <a:pt x="1355" y="367"/>
                    </a:lnTo>
                    <a:lnTo>
                      <a:pt x="1319" y="407"/>
                    </a:lnTo>
                    <a:lnTo>
                      <a:pt x="1305" y="425"/>
                    </a:lnTo>
                    <a:lnTo>
                      <a:pt x="1260" y="434"/>
                    </a:lnTo>
                    <a:lnTo>
                      <a:pt x="1214" y="466"/>
                    </a:lnTo>
                    <a:lnTo>
                      <a:pt x="1187" y="475"/>
                    </a:lnTo>
                    <a:lnTo>
                      <a:pt x="1142" y="484"/>
                    </a:lnTo>
                    <a:lnTo>
                      <a:pt x="1115" y="480"/>
                    </a:lnTo>
                    <a:lnTo>
                      <a:pt x="1083" y="462"/>
                    </a:lnTo>
                    <a:lnTo>
                      <a:pt x="1069" y="466"/>
                    </a:lnTo>
                    <a:lnTo>
                      <a:pt x="1024" y="511"/>
                    </a:lnTo>
                    <a:lnTo>
                      <a:pt x="997" y="521"/>
                    </a:lnTo>
                    <a:lnTo>
                      <a:pt x="947" y="525"/>
                    </a:lnTo>
                    <a:lnTo>
                      <a:pt x="929" y="507"/>
                    </a:lnTo>
                    <a:lnTo>
                      <a:pt x="888" y="525"/>
                    </a:lnTo>
                    <a:lnTo>
                      <a:pt x="870" y="570"/>
                    </a:lnTo>
                    <a:lnTo>
                      <a:pt x="847" y="575"/>
                    </a:lnTo>
                    <a:lnTo>
                      <a:pt x="798" y="593"/>
                    </a:lnTo>
                    <a:lnTo>
                      <a:pt x="712" y="643"/>
                    </a:lnTo>
                    <a:lnTo>
                      <a:pt x="0" y="652"/>
                    </a:lnTo>
                    <a:close/>
                  </a:path>
                </a:pathLst>
              </a:custGeom>
              <a:solidFill>
                <a:srgbClr val="C00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367" name="Freeform 8"/>
              <p:cNvSpPr>
                <a:spLocks/>
              </p:cNvSpPr>
              <p:nvPr/>
            </p:nvSpPr>
            <p:spPr bwMode="auto">
              <a:xfrm>
                <a:off x="1257" y="3654"/>
                <a:ext cx="172" cy="77"/>
              </a:xfrm>
              <a:custGeom>
                <a:avLst/>
                <a:gdLst>
                  <a:gd name="T0" fmla="*/ 0 w 345"/>
                  <a:gd name="T1" fmla="*/ 0 h 154"/>
                  <a:gd name="T2" fmla="*/ 0 w 345"/>
                  <a:gd name="T3" fmla="*/ 1 h 154"/>
                  <a:gd name="T4" fmla="*/ 0 w 345"/>
                  <a:gd name="T5" fmla="*/ 1 h 154"/>
                  <a:gd name="T6" fmla="*/ 0 w 345"/>
                  <a:gd name="T7" fmla="*/ 1 h 15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45"/>
                  <a:gd name="T13" fmla="*/ 0 h 154"/>
                  <a:gd name="T14" fmla="*/ 345 w 345"/>
                  <a:gd name="T15" fmla="*/ 154 h 15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45" h="154">
                    <a:moveTo>
                      <a:pt x="345" y="0"/>
                    </a:moveTo>
                    <a:lnTo>
                      <a:pt x="218" y="72"/>
                    </a:lnTo>
                    <a:lnTo>
                      <a:pt x="91" y="122"/>
                    </a:lnTo>
                    <a:lnTo>
                      <a:pt x="0" y="154"/>
                    </a:lnTo>
                  </a:path>
                </a:pathLst>
              </a:custGeom>
              <a:noFill/>
              <a:ln w="9525">
                <a:solidFill>
                  <a:srgbClr val="8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  <p:grpSp>
          <p:nvGrpSpPr>
            <p:cNvPr id="52232" name="Group 9"/>
            <p:cNvGrpSpPr>
              <a:grpSpLocks/>
            </p:cNvGrpSpPr>
            <p:nvPr/>
          </p:nvGrpSpPr>
          <p:grpSpPr bwMode="auto">
            <a:xfrm>
              <a:off x="519" y="3791"/>
              <a:ext cx="435" cy="494"/>
              <a:chOff x="519" y="3791"/>
              <a:chExt cx="435" cy="494"/>
            </a:xfrm>
          </p:grpSpPr>
          <p:sp>
            <p:nvSpPr>
              <p:cNvPr id="52363" name="Freeform 10"/>
              <p:cNvSpPr>
                <a:spLocks/>
              </p:cNvSpPr>
              <p:nvPr/>
            </p:nvSpPr>
            <p:spPr bwMode="auto">
              <a:xfrm>
                <a:off x="519" y="3791"/>
                <a:ext cx="435" cy="494"/>
              </a:xfrm>
              <a:custGeom>
                <a:avLst/>
                <a:gdLst>
                  <a:gd name="T0" fmla="*/ 1 w 870"/>
                  <a:gd name="T1" fmla="*/ 1 h 988"/>
                  <a:gd name="T2" fmla="*/ 1 w 870"/>
                  <a:gd name="T3" fmla="*/ 1 h 988"/>
                  <a:gd name="T4" fmla="*/ 1 w 870"/>
                  <a:gd name="T5" fmla="*/ 1 h 988"/>
                  <a:gd name="T6" fmla="*/ 1 w 870"/>
                  <a:gd name="T7" fmla="*/ 1 h 988"/>
                  <a:gd name="T8" fmla="*/ 1 w 870"/>
                  <a:gd name="T9" fmla="*/ 1 h 988"/>
                  <a:gd name="T10" fmla="*/ 1 w 870"/>
                  <a:gd name="T11" fmla="*/ 1 h 988"/>
                  <a:gd name="T12" fmla="*/ 1 w 870"/>
                  <a:gd name="T13" fmla="*/ 1 h 988"/>
                  <a:gd name="T14" fmla="*/ 1 w 870"/>
                  <a:gd name="T15" fmla="*/ 1 h 988"/>
                  <a:gd name="T16" fmla="*/ 1 w 870"/>
                  <a:gd name="T17" fmla="*/ 1 h 988"/>
                  <a:gd name="T18" fmla="*/ 1 w 870"/>
                  <a:gd name="T19" fmla="*/ 1 h 988"/>
                  <a:gd name="T20" fmla="*/ 1 w 870"/>
                  <a:gd name="T21" fmla="*/ 1 h 988"/>
                  <a:gd name="T22" fmla="*/ 1 w 870"/>
                  <a:gd name="T23" fmla="*/ 1 h 988"/>
                  <a:gd name="T24" fmla="*/ 1 w 870"/>
                  <a:gd name="T25" fmla="*/ 1 h 988"/>
                  <a:gd name="T26" fmla="*/ 1 w 870"/>
                  <a:gd name="T27" fmla="*/ 1 h 988"/>
                  <a:gd name="T28" fmla="*/ 1 w 870"/>
                  <a:gd name="T29" fmla="*/ 1 h 988"/>
                  <a:gd name="T30" fmla="*/ 1 w 870"/>
                  <a:gd name="T31" fmla="*/ 1 h 988"/>
                  <a:gd name="T32" fmla="*/ 1 w 870"/>
                  <a:gd name="T33" fmla="*/ 1 h 988"/>
                  <a:gd name="T34" fmla="*/ 1 w 870"/>
                  <a:gd name="T35" fmla="*/ 1 h 988"/>
                  <a:gd name="T36" fmla="*/ 1 w 870"/>
                  <a:gd name="T37" fmla="*/ 1 h 988"/>
                  <a:gd name="T38" fmla="*/ 1 w 870"/>
                  <a:gd name="T39" fmla="*/ 1 h 988"/>
                  <a:gd name="T40" fmla="*/ 1 w 870"/>
                  <a:gd name="T41" fmla="*/ 1 h 988"/>
                  <a:gd name="T42" fmla="*/ 1 w 870"/>
                  <a:gd name="T43" fmla="*/ 1 h 988"/>
                  <a:gd name="T44" fmla="*/ 1 w 870"/>
                  <a:gd name="T45" fmla="*/ 1 h 988"/>
                  <a:gd name="T46" fmla="*/ 1 w 870"/>
                  <a:gd name="T47" fmla="*/ 1 h 988"/>
                  <a:gd name="T48" fmla="*/ 1 w 870"/>
                  <a:gd name="T49" fmla="*/ 1 h 988"/>
                  <a:gd name="T50" fmla="*/ 1 w 870"/>
                  <a:gd name="T51" fmla="*/ 1 h 988"/>
                  <a:gd name="T52" fmla="*/ 1 w 870"/>
                  <a:gd name="T53" fmla="*/ 1 h 988"/>
                  <a:gd name="T54" fmla="*/ 1 w 870"/>
                  <a:gd name="T55" fmla="*/ 1 h 988"/>
                  <a:gd name="T56" fmla="*/ 1 w 870"/>
                  <a:gd name="T57" fmla="*/ 1 h 988"/>
                  <a:gd name="T58" fmla="*/ 0 w 870"/>
                  <a:gd name="T59" fmla="*/ 1 h 988"/>
                  <a:gd name="T60" fmla="*/ 1 w 870"/>
                  <a:gd name="T61" fmla="*/ 1 h 988"/>
                  <a:gd name="T62" fmla="*/ 1 w 870"/>
                  <a:gd name="T63" fmla="*/ 1 h 988"/>
                  <a:gd name="T64" fmla="*/ 1 w 870"/>
                  <a:gd name="T65" fmla="*/ 1 h 988"/>
                  <a:gd name="T66" fmla="*/ 1 w 870"/>
                  <a:gd name="T67" fmla="*/ 1 h 988"/>
                  <a:gd name="T68" fmla="*/ 1 w 870"/>
                  <a:gd name="T69" fmla="*/ 1 h 988"/>
                  <a:gd name="T70" fmla="*/ 1 w 870"/>
                  <a:gd name="T71" fmla="*/ 1 h 988"/>
                  <a:gd name="T72" fmla="*/ 1 w 870"/>
                  <a:gd name="T73" fmla="*/ 1 h 988"/>
                  <a:gd name="T74" fmla="*/ 1 w 870"/>
                  <a:gd name="T75" fmla="*/ 1 h 988"/>
                  <a:gd name="T76" fmla="*/ 1 w 870"/>
                  <a:gd name="T77" fmla="*/ 1 h 988"/>
                  <a:gd name="T78" fmla="*/ 1 w 870"/>
                  <a:gd name="T79" fmla="*/ 1 h 988"/>
                  <a:gd name="T80" fmla="*/ 1 w 870"/>
                  <a:gd name="T81" fmla="*/ 1 h 988"/>
                  <a:gd name="T82" fmla="*/ 1 w 870"/>
                  <a:gd name="T83" fmla="*/ 1 h 988"/>
                  <a:gd name="T84" fmla="*/ 1 w 870"/>
                  <a:gd name="T85" fmla="*/ 1 h 988"/>
                  <a:gd name="T86" fmla="*/ 1 w 870"/>
                  <a:gd name="T87" fmla="*/ 1 h 988"/>
                  <a:gd name="T88" fmla="*/ 1 w 870"/>
                  <a:gd name="T89" fmla="*/ 1 h 988"/>
                  <a:gd name="T90" fmla="*/ 1 w 870"/>
                  <a:gd name="T91" fmla="*/ 1 h 988"/>
                  <a:gd name="T92" fmla="*/ 1 w 870"/>
                  <a:gd name="T93" fmla="*/ 0 h 988"/>
                  <a:gd name="T94" fmla="*/ 1 w 870"/>
                  <a:gd name="T95" fmla="*/ 1 h 988"/>
                  <a:gd name="T96" fmla="*/ 1 w 870"/>
                  <a:gd name="T97" fmla="*/ 1 h 988"/>
                  <a:gd name="T98" fmla="*/ 1 w 870"/>
                  <a:gd name="T99" fmla="*/ 1 h 988"/>
                  <a:gd name="T100" fmla="*/ 1 w 870"/>
                  <a:gd name="T101" fmla="*/ 1 h 988"/>
                  <a:gd name="T102" fmla="*/ 1 w 870"/>
                  <a:gd name="T103" fmla="*/ 1 h 988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870"/>
                  <a:gd name="T157" fmla="*/ 0 h 988"/>
                  <a:gd name="T158" fmla="*/ 870 w 870"/>
                  <a:gd name="T159" fmla="*/ 988 h 988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870" h="988">
                    <a:moveTo>
                      <a:pt x="626" y="141"/>
                    </a:moveTo>
                    <a:lnTo>
                      <a:pt x="707" y="159"/>
                    </a:lnTo>
                    <a:lnTo>
                      <a:pt x="743" y="182"/>
                    </a:lnTo>
                    <a:lnTo>
                      <a:pt x="775" y="222"/>
                    </a:lnTo>
                    <a:lnTo>
                      <a:pt x="861" y="322"/>
                    </a:lnTo>
                    <a:lnTo>
                      <a:pt x="870" y="345"/>
                    </a:lnTo>
                    <a:lnTo>
                      <a:pt x="870" y="354"/>
                    </a:lnTo>
                    <a:lnTo>
                      <a:pt x="870" y="372"/>
                    </a:lnTo>
                    <a:lnTo>
                      <a:pt x="780" y="481"/>
                    </a:lnTo>
                    <a:lnTo>
                      <a:pt x="748" y="508"/>
                    </a:lnTo>
                    <a:lnTo>
                      <a:pt x="657" y="567"/>
                    </a:lnTo>
                    <a:lnTo>
                      <a:pt x="626" y="603"/>
                    </a:lnTo>
                    <a:lnTo>
                      <a:pt x="585" y="630"/>
                    </a:lnTo>
                    <a:lnTo>
                      <a:pt x="530" y="657"/>
                    </a:lnTo>
                    <a:lnTo>
                      <a:pt x="481" y="680"/>
                    </a:lnTo>
                    <a:lnTo>
                      <a:pt x="444" y="766"/>
                    </a:lnTo>
                    <a:lnTo>
                      <a:pt x="363" y="802"/>
                    </a:lnTo>
                    <a:lnTo>
                      <a:pt x="336" y="866"/>
                    </a:lnTo>
                    <a:lnTo>
                      <a:pt x="195" y="911"/>
                    </a:lnTo>
                    <a:lnTo>
                      <a:pt x="159" y="911"/>
                    </a:lnTo>
                    <a:lnTo>
                      <a:pt x="105" y="979"/>
                    </a:lnTo>
                    <a:lnTo>
                      <a:pt x="96" y="988"/>
                    </a:lnTo>
                    <a:lnTo>
                      <a:pt x="82" y="988"/>
                    </a:lnTo>
                    <a:lnTo>
                      <a:pt x="77" y="983"/>
                    </a:lnTo>
                    <a:lnTo>
                      <a:pt x="73" y="970"/>
                    </a:lnTo>
                    <a:lnTo>
                      <a:pt x="59" y="925"/>
                    </a:lnTo>
                    <a:lnTo>
                      <a:pt x="23" y="893"/>
                    </a:lnTo>
                    <a:lnTo>
                      <a:pt x="19" y="866"/>
                    </a:lnTo>
                    <a:lnTo>
                      <a:pt x="5" y="802"/>
                    </a:lnTo>
                    <a:lnTo>
                      <a:pt x="0" y="694"/>
                    </a:lnTo>
                    <a:lnTo>
                      <a:pt x="10" y="666"/>
                    </a:lnTo>
                    <a:lnTo>
                      <a:pt x="32" y="589"/>
                    </a:lnTo>
                    <a:lnTo>
                      <a:pt x="32" y="571"/>
                    </a:lnTo>
                    <a:lnTo>
                      <a:pt x="50" y="539"/>
                    </a:lnTo>
                    <a:lnTo>
                      <a:pt x="82" y="503"/>
                    </a:lnTo>
                    <a:lnTo>
                      <a:pt x="105" y="458"/>
                    </a:lnTo>
                    <a:lnTo>
                      <a:pt x="123" y="394"/>
                    </a:lnTo>
                    <a:lnTo>
                      <a:pt x="173" y="231"/>
                    </a:lnTo>
                    <a:lnTo>
                      <a:pt x="213" y="123"/>
                    </a:lnTo>
                    <a:lnTo>
                      <a:pt x="227" y="105"/>
                    </a:lnTo>
                    <a:lnTo>
                      <a:pt x="254" y="77"/>
                    </a:lnTo>
                    <a:lnTo>
                      <a:pt x="254" y="50"/>
                    </a:lnTo>
                    <a:lnTo>
                      <a:pt x="268" y="41"/>
                    </a:lnTo>
                    <a:lnTo>
                      <a:pt x="295" y="55"/>
                    </a:lnTo>
                    <a:lnTo>
                      <a:pt x="304" y="55"/>
                    </a:lnTo>
                    <a:lnTo>
                      <a:pt x="313" y="5"/>
                    </a:lnTo>
                    <a:lnTo>
                      <a:pt x="336" y="0"/>
                    </a:lnTo>
                    <a:lnTo>
                      <a:pt x="395" y="14"/>
                    </a:lnTo>
                    <a:lnTo>
                      <a:pt x="453" y="32"/>
                    </a:lnTo>
                    <a:lnTo>
                      <a:pt x="490" y="41"/>
                    </a:lnTo>
                    <a:lnTo>
                      <a:pt x="571" y="73"/>
                    </a:lnTo>
                    <a:lnTo>
                      <a:pt x="626" y="141"/>
                    </a:lnTo>
                    <a:close/>
                  </a:path>
                </a:pathLst>
              </a:custGeom>
              <a:solidFill>
                <a:srgbClr val="C000C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364" name="Freeform 11"/>
              <p:cNvSpPr>
                <a:spLocks/>
              </p:cNvSpPr>
              <p:nvPr/>
            </p:nvSpPr>
            <p:spPr bwMode="auto">
              <a:xfrm>
                <a:off x="650" y="3849"/>
                <a:ext cx="236" cy="163"/>
              </a:xfrm>
              <a:custGeom>
                <a:avLst/>
                <a:gdLst>
                  <a:gd name="T0" fmla="*/ 1 w 471"/>
                  <a:gd name="T1" fmla="*/ 1 h 326"/>
                  <a:gd name="T2" fmla="*/ 1 w 471"/>
                  <a:gd name="T3" fmla="*/ 1 h 326"/>
                  <a:gd name="T4" fmla="*/ 1 w 471"/>
                  <a:gd name="T5" fmla="*/ 1 h 326"/>
                  <a:gd name="T6" fmla="*/ 1 w 471"/>
                  <a:gd name="T7" fmla="*/ 1 h 326"/>
                  <a:gd name="T8" fmla="*/ 1 w 471"/>
                  <a:gd name="T9" fmla="*/ 1 h 326"/>
                  <a:gd name="T10" fmla="*/ 1 w 471"/>
                  <a:gd name="T11" fmla="*/ 1 h 326"/>
                  <a:gd name="T12" fmla="*/ 1 w 471"/>
                  <a:gd name="T13" fmla="*/ 1 h 326"/>
                  <a:gd name="T14" fmla="*/ 1 w 471"/>
                  <a:gd name="T15" fmla="*/ 1 h 326"/>
                  <a:gd name="T16" fmla="*/ 1 w 471"/>
                  <a:gd name="T17" fmla="*/ 1 h 326"/>
                  <a:gd name="T18" fmla="*/ 1 w 471"/>
                  <a:gd name="T19" fmla="*/ 1 h 326"/>
                  <a:gd name="T20" fmla="*/ 1 w 471"/>
                  <a:gd name="T21" fmla="*/ 1 h 326"/>
                  <a:gd name="T22" fmla="*/ 1 w 471"/>
                  <a:gd name="T23" fmla="*/ 1 h 326"/>
                  <a:gd name="T24" fmla="*/ 1 w 471"/>
                  <a:gd name="T25" fmla="*/ 1 h 326"/>
                  <a:gd name="T26" fmla="*/ 1 w 471"/>
                  <a:gd name="T27" fmla="*/ 1 h 326"/>
                  <a:gd name="T28" fmla="*/ 1 w 471"/>
                  <a:gd name="T29" fmla="*/ 1 h 326"/>
                  <a:gd name="T30" fmla="*/ 1 w 471"/>
                  <a:gd name="T31" fmla="*/ 1 h 326"/>
                  <a:gd name="T32" fmla="*/ 1 w 471"/>
                  <a:gd name="T33" fmla="*/ 1 h 326"/>
                  <a:gd name="T34" fmla="*/ 1 w 471"/>
                  <a:gd name="T35" fmla="*/ 1 h 326"/>
                  <a:gd name="T36" fmla="*/ 1 w 471"/>
                  <a:gd name="T37" fmla="*/ 1 h 326"/>
                  <a:gd name="T38" fmla="*/ 1 w 471"/>
                  <a:gd name="T39" fmla="*/ 1 h 326"/>
                  <a:gd name="T40" fmla="*/ 1 w 471"/>
                  <a:gd name="T41" fmla="*/ 1 h 326"/>
                  <a:gd name="T42" fmla="*/ 1 w 471"/>
                  <a:gd name="T43" fmla="*/ 1 h 326"/>
                  <a:gd name="T44" fmla="*/ 1 w 471"/>
                  <a:gd name="T45" fmla="*/ 1 h 326"/>
                  <a:gd name="T46" fmla="*/ 1 w 471"/>
                  <a:gd name="T47" fmla="*/ 1 h 326"/>
                  <a:gd name="T48" fmla="*/ 1 w 471"/>
                  <a:gd name="T49" fmla="*/ 1 h 326"/>
                  <a:gd name="T50" fmla="*/ 0 w 471"/>
                  <a:gd name="T51" fmla="*/ 1 h 326"/>
                  <a:gd name="T52" fmla="*/ 0 w 471"/>
                  <a:gd name="T53" fmla="*/ 1 h 326"/>
                  <a:gd name="T54" fmla="*/ 1 w 471"/>
                  <a:gd name="T55" fmla="*/ 1 h 326"/>
                  <a:gd name="T56" fmla="*/ 1 w 471"/>
                  <a:gd name="T57" fmla="*/ 1 h 326"/>
                  <a:gd name="T58" fmla="*/ 1 w 471"/>
                  <a:gd name="T59" fmla="*/ 0 h 326"/>
                  <a:gd name="T60" fmla="*/ 1 w 471"/>
                  <a:gd name="T61" fmla="*/ 1 h 326"/>
                  <a:gd name="T62" fmla="*/ 1 w 471"/>
                  <a:gd name="T63" fmla="*/ 1 h 326"/>
                  <a:gd name="T64" fmla="*/ 1 w 471"/>
                  <a:gd name="T65" fmla="*/ 1 h 32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71"/>
                  <a:gd name="T100" fmla="*/ 0 h 326"/>
                  <a:gd name="T101" fmla="*/ 471 w 471"/>
                  <a:gd name="T102" fmla="*/ 326 h 32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71" h="326">
                    <a:moveTo>
                      <a:pt x="267" y="72"/>
                    </a:moveTo>
                    <a:lnTo>
                      <a:pt x="313" y="104"/>
                    </a:lnTo>
                    <a:lnTo>
                      <a:pt x="354" y="117"/>
                    </a:lnTo>
                    <a:lnTo>
                      <a:pt x="390" y="131"/>
                    </a:lnTo>
                    <a:lnTo>
                      <a:pt x="422" y="154"/>
                    </a:lnTo>
                    <a:lnTo>
                      <a:pt x="458" y="176"/>
                    </a:lnTo>
                    <a:lnTo>
                      <a:pt x="462" y="199"/>
                    </a:lnTo>
                    <a:lnTo>
                      <a:pt x="471" y="235"/>
                    </a:lnTo>
                    <a:lnTo>
                      <a:pt x="471" y="267"/>
                    </a:lnTo>
                    <a:lnTo>
                      <a:pt x="467" y="294"/>
                    </a:lnTo>
                    <a:lnTo>
                      <a:pt x="444" y="312"/>
                    </a:lnTo>
                    <a:lnTo>
                      <a:pt x="394" y="326"/>
                    </a:lnTo>
                    <a:lnTo>
                      <a:pt x="340" y="321"/>
                    </a:lnTo>
                    <a:lnTo>
                      <a:pt x="272" y="312"/>
                    </a:lnTo>
                    <a:lnTo>
                      <a:pt x="190" y="308"/>
                    </a:lnTo>
                    <a:lnTo>
                      <a:pt x="150" y="294"/>
                    </a:lnTo>
                    <a:lnTo>
                      <a:pt x="141" y="281"/>
                    </a:lnTo>
                    <a:lnTo>
                      <a:pt x="127" y="267"/>
                    </a:lnTo>
                    <a:lnTo>
                      <a:pt x="127" y="249"/>
                    </a:lnTo>
                    <a:lnTo>
                      <a:pt x="159" y="203"/>
                    </a:lnTo>
                    <a:lnTo>
                      <a:pt x="123" y="185"/>
                    </a:lnTo>
                    <a:lnTo>
                      <a:pt x="77" y="158"/>
                    </a:lnTo>
                    <a:lnTo>
                      <a:pt x="46" y="158"/>
                    </a:lnTo>
                    <a:lnTo>
                      <a:pt x="27" y="149"/>
                    </a:lnTo>
                    <a:lnTo>
                      <a:pt x="14" y="131"/>
                    </a:lnTo>
                    <a:lnTo>
                      <a:pt x="0" y="90"/>
                    </a:lnTo>
                    <a:lnTo>
                      <a:pt x="0" y="72"/>
                    </a:lnTo>
                    <a:lnTo>
                      <a:pt x="23" y="36"/>
                    </a:lnTo>
                    <a:lnTo>
                      <a:pt x="68" y="9"/>
                    </a:lnTo>
                    <a:lnTo>
                      <a:pt x="127" y="0"/>
                    </a:lnTo>
                    <a:lnTo>
                      <a:pt x="154" y="9"/>
                    </a:lnTo>
                    <a:lnTo>
                      <a:pt x="218" y="36"/>
                    </a:lnTo>
                    <a:lnTo>
                      <a:pt x="267" y="72"/>
                    </a:lnTo>
                    <a:close/>
                  </a:path>
                </a:pathLst>
              </a:custGeom>
              <a:solidFill>
                <a:srgbClr val="A00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365" name="Freeform 12"/>
              <p:cNvSpPr>
                <a:spLocks/>
              </p:cNvSpPr>
              <p:nvPr/>
            </p:nvSpPr>
            <p:spPr bwMode="auto">
              <a:xfrm>
                <a:off x="609" y="3919"/>
                <a:ext cx="179" cy="242"/>
              </a:xfrm>
              <a:custGeom>
                <a:avLst/>
                <a:gdLst>
                  <a:gd name="T0" fmla="*/ 1 w 358"/>
                  <a:gd name="T1" fmla="*/ 0 h 485"/>
                  <a:gd name="T2" fmla="*/ 1 w 358"/>
                  <a:gd name="T3" fmla="*/ 0 h 485"/>
                  <a:gd name="T4" fmla="*/ 1 w 358"/>
                  <a:gd name="T5" fmla="*/ 0 h 485"/>
                  <a:gd name="T6" fmla="*/ 1 w 358"/>
                  <a:gd name="T7" fmla="*/ 0 h 485"/>
                  <a:gd name="T8" fmla="*/ 1 w 358"/>
                  <a:gd name="T9" fmla="*/ 0 h 485"/>
                  <a:gd name="T10" fmla="*/ 1 w 358"/>
                  <a:gd name="T11" fmla="*/ 0 h 485"/>
                  <a:gd name="T12" fmla="*/ 1 w 358"/>
                  <a:gd name="T13" fmla="*/ 0 h 485"/>
                  <a:gd name="T14" fmla="*/ 0 w 358"/>
                  <a:gd name="T15" fmla="*/ 0 h 48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58"/>
                  <a:gd name="T25" fmla="*/ 0 h 485"/>
                  <a:gd name="T26" fmla="*/ 358 w 358"/>
                  <a:gd name="T27" fmla="*/ 485 h 48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58" h="485">
                    <a:moveTo>
                      <a:pt x="358" y="0"/>
                    </a:moveTo>
                    <a:lnTo>
                      <a:pt x="276" y="41"/>
                    </a:lnTo>
                    <a:lnTo>
                      <a:pt x="217" y="91"/>
                    </a:lnTo>
                    <a:lnTo>
                      <a:pt x="190" y="127"/>
                    </a:lnTo>
                    <a:lnTo>
                      <a:pt x="163" y="177"/>
                    </a:lnTo>
                    <a:lnTo>
                      <a:pt x="108" y="276"/>
                    </a:lnTo>
                    <a:lnTo>
                      <a:pt x="49" y="381"/>
                    </a:lnTo>
                    <a:lnTo>
                      <a:pt x="0" y="485"/>
                    </a:lnTo>
                  </a:path>
                </a:pathLst>
              </a:custGeom>
              <a:noFill/>
              <a:ln w="9525">
                <a:solidFill>
                  <a:srgbClr val="8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  <p:grpSp>
          <p:nvGrpSpPr>
            <p:cNvPr id="52233" name="Group 13"/>
            <p:cNvGrpSpPr>
              <a:grpSpLocks/>
            </p:cNvGrpSpPr>
            <p:nvPr/>
          </p:nvGrpSpPr>
          <p:grpSpPr bwMode="auto">
            <a:xfrm>
              <a:off x="732" y="3000"/>
              <a:ext cx="315" cy="868"/>
              <a:chOff x="732" y="3000"/>
              <a:chExt cx="315" cy="868"/>
            </a:xfrm>
          </p:grpSpPr>
          <p:sp>
            <p:nvSpPr>
              <p:cNvPr id="52360" name="Freeform 14"/>
              <p:cNvSpPr>
                <a:spLocks/>
              </p:cNvSpPr>
              <p:nvPr/>
            </p:nvSpPr>
            <p:spPr bwMode="auto">
              <a:xfrm>
                <a:off x="732" y="3000"/>
                <a:ext cx="315" cy="868"/>
              </a:xfrm>
              <a:custGeom>
                <a:avLst/>
                <a:gdLst>
                  <a:gd name="T0" fmla="*/ 1 w 630"/>
                  <a:gd name="T1" fmla="*/ 1 h 1735"/>
                  <a:gd name="T2" fmla="*/ 1 w 630"/>
                  <a:gd name="T3" fmla="*/ 1 h 1735"/>
                  <a:gd name="T4" fmla="*/ 1 w 630"/>
                  <a:gd name="T5" fmla="*/ 1 h 1735"/>
                  <a:gd name="T6" fmla="*/ 1 w 630"/>
                  <a:gd name="T7" fmla="*/ 1 h 1735"/>
                  <a:gd name="T8" fmla="*/ 1 w 630"/>
                  <a:gd name="T9" fmla="*/ 1 h 1735"/>
                  <a:gd name="T10" fmla="*/ 1 w 630"/>
                  <a:gd name="T11" fmla="*/ 1 h 1735"/>
                  <a:gd name="T12" fmla="*/ 1 w 630"/>
                  <a:gd name="T13" fmla="*/ 1 h 1735"/>
                  <a:gd name="T14" fmla="*/ 1 w 630"/>
                  <a:gd name="T15" fmla="*/ 1 h 1735"/>
                  <a:gd name="T16" fmla="*/ 1 w 630"/>
                  <a:gd name="T17" fmla="*/ 1 h 1735"/>
                  <a:gd name="T18" fmla="*/ 1 w 630"/>
                  <a:gd name="T19" fmla="*/ 1 h 1735"/>
                  <a:gd name="T20" fmla="*/ 1 w 630"/>
                  <a:gd name="T21" fmla="*/ 1 h 1735"/>
                  <a:gd name="T22" fmla="*/ 1 w 630"/>
                  <a:gd name="T23" fmla="*/ 1 h 1735"/>
                  <a:gd name="T24" fmla="*/ 1 w 630"/>
                  <a:gd name="T25" fmla="*/ 1 h 1735"/>
                  <a:gd name="T26" fmla="*/ 1 w 630"/>
                  <a:gd name="T27" fmla="*/ 1 h 1735"/>
                  <a:gd name="T28" fmla="*/ 1 w 630"/>
                  <a:gd name="T29" fmla="*/ 1 h 1735"/>
                  <a:gd name="T30" fmla="*/ 0 w 630"/>
                  <a:gd name="T31" fmla="*/ 1 h 1735"/>
                  <a:gd name="T32" fmla="*/ 0 w 630"/>
                  <a:gd name="T33" fmla="*/ 1 h 1735"/>
                  <a:gd name="T34" fmla="*/ 1 w 630"/>
                  <a:gd name="T35" fmla="*/ 1 h 1735"/>
                  <a:gd name="T36" fmla="*/ 1 w 630"/>
                  <a:gd name="T37" fmla="*/ 1 h 1735"/>
                  <a:gd name="T38" fmla="*/ 1 w 630"/>
                  <a:gd name="T39" fmla="*/ 1 h 1735"/>
                  <a:gd name="T40" fmla="*/ 1 w 630"/>
                  <a:gd name="T41" fmla="*/ 1 h 1735"/>
                  <a:gd name="T42" fmla="*/ 1 w 630"/>
                  <a:gd name="T43" fmla="*/ 0 h 1735"/>
                  <a:gd name="T44" fmla="*/ 1 w 630"/>
                  <a:gd name="T45" fmla="*/ 0 h 1735"/>
                  <a:gd name="T46" fmla="*/ 1 w 630"/>
                  <a:gd name="T47" fmla="*/ 1 h 1735"/>
                  <a:gd name="T48" fmla="*/ 1 w 630"/>
                  <a:gd name="T49" fmla="*/ 1 h 1735"/>
                  <a:gd name="T50" fmla="*/ 1 w 630"/>
                  <a:gd name="T51" fmla="*/ 1 h 1735"/>
                  <a:gd name="T52" fmla="*/ 1 w 630"/>
                  <a:gd name="T53" fmla="*/ 1 h 1735"/>
                  <a:gd name="T54" fmla="*/ 1 w 630"/>
                  <a:gd name="T55" fmla="*/ 1 h 1735"/>
                  <a:gd name="T56" fmla="*/ 1 w 630"/>
                  <a:gd name="T57" fmla="*/ 1 h 1735"/>
                  <a:gd name="T58" fmla="*/ 1 w 630"/>
                  <a:gd name="T59" fmla="*/ 1 h 1735"/>
                  <a:gd name="T60" fmla="*/ 1 w 630"/>
                  <a:gd name="T61" fmla="*/ 1 h 1735"/>
                  <a:gd name="T62" fmla="*/ 1 w 630"/>
                  <a:gd name="T63" fmla="*/ 1 h 1735"/>
                  <a:gd name="T64" fmla="*/ 1 w 630"/>
                  <a:gd name="T65" fmla="*/ 1 h 1735"/>
                  <a:gd name="T66" fmla="*/ 1 w 630"/>
                  <a:gd name="T67" fmla="*/ 1 h 1735"/>
                  <a:gd name="T68" fmla="*/ 1 w 630"/>
                  <a:gd name="T69" fmla="*/ 1 h 1735"/>
                  <a:gd name="T70" fmla="*/ 1 w 630"/>
                  <a:gd name="T71" fmla="*/ 1 h 1735"/>
                  <a:gd name="T72" fmla="*/ 1 w 630"/>
                  <a:gd name="T73" fmla="*/ 1 h 1735"/>
                  <a:gd name="T74" fmla="*/ 1 w 630"/>
                  <a:gd name="T75" fmla="*/ 1 h 1735"/>
                  <a:gd name="T76" fmla="*/ 1 w 630"/>
                  <a:gd name="T77" fmla="*/ 1 h 1735"/>
                  <a:gd name="T78" fmla="*/ 1 w 630"/>
                  <a:gd name="T79" fmla="*/ 1 h 1735"/>
                  <a:gd name="T80" fmla="*/ 1 w 630"/>
                  <a:gd name="T81" fmla="*/ 1 h 1735"/>
                  <a:gd name="T82" fmla="*/ 1 w 630"/>
                  <a:gd name="T83" fmla="*/ 1 h 1735"/>
                  <a:gd name="T84" fmla="*/ 1 w 630"/>
                  <a:gd name="T85" fmla="*/ 1 h 1735"/>
                  <a:gd name="T86" fmla="*/ 1 w 630"/>
                  <a:gd name="T87" fmla="*/ 1 h 1735"/>
                  <a:gd name="T88" fmla="*/ 1 w 630"/>
                  <a:gd name="T89" fmla="*/ 1 h 1735"/>
                  <a:gd name="T90" fmla="*/ 1 w 630"/>
                  <a:gd name="T91" fmla="*/ 1 h 1735"/>
                  <a:gd name="T92" fmla="*/ 1 w 630"/>
                  <a:gd name="T93" fmla="*/ 1 h 1735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630"/>
                  <a:gd name="T142" fmla="*/ 0 h 1735"/>
                  <a:gd name="T143" fmla="*/ 630 w 630"/>
                  <a:gd name="T144" fmla="*/ 1735 h 1735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630" h="1735">
                    <a:moveTo>
                      <a:pt x="77" y="834"/>
                    </a:moveTo>
                    <a:lnTo>
                      <a:pt x="77" y="711"/>
                    </a:lnTo>
                    <a:lnTo>
                      <a:pt x="100" y="675"/>
                    </a:lnTo>
                    <a:lnTo>
                      <a:pt x="104" y="625"/>
                    </a:lnTo>
                    <a:lnTo>
                      <a:pt x="109" y="598"/>
                    </a:lnTo>
                    <a:lnTo>
                      <a:pt x="104" y="562"/>
                    </a:lnTo>
                    <a:lnTo>
                      <a:pt x="73" y="548"/>
                    </a:lnTo>
                    <a:lnTo>
                      <a:pt x="73" y="508"/>
                    </a:lnTo>
                    <a:lnTo>
                      <a:pt x="109" y="476"/>
                    </a:lnTo>
                    <a:lnTo>
                      <a:pt x="109" y="449"/>
                    </a:lnTo>
                    <a:lnTo>
                      <a:pt x="59" y="412"/>
                    </a:lnTo>
                    <a:lnTo>
                      <a:pt x="41" y="376"/>
                    </a:lnTo>
                    <a:lnTo>
                      <a:pt x="37" y="322"/>
                    </a:lnTo>
                    <a:lnTo>
                      <a:pt x="46" y="276"/>
                    </a:lnTo>
                    <a:lnTo>
                      <a:pt x="37" y="249"/>
                    </a:lnTo>
                    <a:lnTo>
                      <a:pt x="0" y="199"/>
                    </a:lnTo>
                    <a:lnTo>
                      <a:pt x="0" y="181"/>
                    </a:lnTo>
                    <a:lnTo>
                      <a:pt x="5" y="154"/>
                    </a:lnTo>
                    <a:lnTo>
                      <a:pt x="14" y="86"/>
                    </a:lnTo>
                    <a:lnTo>
                      <a:pt x="41" y="73"/>
                    </a:lnTo>
                    <a:lnTo>
                      <a:pt x="55" y="50"/>
                    </a:lnTo>
                    <a:lnTo>
                      <a:pt x="123" y="0"/>
                    </a:lnTo>
                    <a:lnTo>
                      <a:pt x="150" y="0"/>
                    </a:lnTo>
                    <a:lnTo>
                      <a:pt x="191" y="14"/>
                    </a:lnTo>
                    <a:lnTo>
                      <a:pt x="249" y="32"/>
                    </a:lnTo>
                    <a:lnTo>
                      <a:pt x="281" y="32"/>
                    </a:lnTo>
                    <a:lnTo>
                      <a:pt x="295" y="32"/>
                    </a:lnTo>
                    <a:lnTo>
                      <a:pt x="322" y="41"/>
                    </a:lnTo>
                    <a:lnTo>
                      <a:pt x="349" y="54"/>
                    </a:lnTo>
                    <a:lnTo>
                      <a:pt x="422" y="109"/>
                    </a:lnTo>
                    <a:lnTo>
                      <a:pt x="431" y="122"/>
                    </a:lnTo>
                    <a:lnTo>
                      <a:pt x="435" y="177"/>
                    </a:lnTo>
                    <a:lnTo>
                      <a:pt x="453" y="190"/>
                    </a:lnTo>
                    <a:lnTo>
                      <a:pt x="476" y="190"/>
                    </a:lnTo>
                    <a:lnTo>
                      <a:pt x="512" y="213"/>
                    </a:lnTo>
                    <a:lnTo>
                      <a:pt x="512" y="272"/>
                    </a:lnTo>
                    <a:lnTo>
                      <a:pt x="526" y="276"/>
                    </a:lnTo>
                    <a:lnTo>
                      <a:pt x="544" y="335"/>
                    </a:lnTo>
                    <a:lnTo>
                      <a:pt x="544" y="462"/>
                    </a:lnTo>
                    <a:lnTo>
                      <a:pt x="589" y="489"/>
                    </a:lnTo>
                    <a:lnTo>
                      <a:pt x="621" y="566"/>
                    </a:lnTo>
                    <a:lnTo>
                      <a:pt x="630" y="675"/>
                    </a:lnTo>
                    <a:lnTo>
                      <a:pt x="476" y="1414"/>
                    </a:lnTo>
                    <a:lnTo>
                      <a:pt x="317" y="1735"/>
                    </a:lnTo>
                    <a:lnTo>
                      <a:pt x="272" y="1704"/>
                    </a:lnTo>
                    <a:lnTo>
                      <a:pt x="326" y="1305"/>
                    </a:lnTo>
                    <a:lnTo>
                      <a:pt x="77" y="834"/>
                    </a:lnTo>
                    <a:close/>
                  </a:path>
                </a:pathLst>
              </a:custGeom>
              <a:solidFill>
                <a:srgbClr val="A000A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361" name="Freeform 15"/>
              <p:cNvSpPr>
                <a:spLocks/>
              </p:cNvSpPr>
              <p:nvPr/>
            </p:nvSpPr>
            <p:spPr bwMode="auto">
              <a:xfrm>
                <a:off x="784" y="3065"/>
                <a:ext cx="172" cy="159"/>
              </a:xfrm>
              <a:custGeom>
                <a:avLst/>
                <a:gdLst>
                  <a:gd name="T0" fmla="*/ 0 w 345"/>
                  <a:gd name="T1" fmla="*/ 1 h 317"/>
                  <a:gd name="T2" fmla="*/ 0 w 345"/>
                  <a:gd name="T3" fmla="*/ 1 h 317"/>
                  <a:gd name="T4" fmla="*/ 0 w 345"/>
                  <a:gd name="T5" fmla="*/ 1 h 317"/>
                  <a:gd name="T6" fmla="*/ 0 w 345"/>
                  <a:gd name="T7" fmla="*/ 1 h 317"/>
                  <a:gd name="T8" fmla="*/ 0 w 345"/>
                  <a:gd name="T9" fmla="*/ 1 h 317"/>
                  <a:gd name="T10" fmla="*/ 0 w 345"/>
                  <a:gd name="T11" fmla="*/ 1 h 317"/>
                  <a:gd name="T12" fmla="*/ 0 w 345"/>
                  <a:gd name="T13" fmla="*/ 1 h 317"/>
                  <a:gd name="T14" fmla="*/ 0 w 345"/>
                  <a:gd name="T15" fmla="*/ 1 h 317"/>
                  <a:gd name="T16" fmla="*/ 0 w 345"/>
                  <a:gd name="T17" fmla="*/ 1 h 317"/>
                  <a:gd name="T18" fmla="*/ 0 w 345"/>
                  <a:gd name="T19" fmla="*/ 1 h 317"/>
                  <a:gd name="T20" fmla="*/ 0 w 345"/>
                  <a:gd name="T21" fmla="*/ 1 h 317"/>
                  <a:gd name="T22" fmla="*/ 0 w 345"/>
                  <a:gd name="T23" fmla="*/ 0 h 317"/>
                  <a:gd name="T24" fmla="*/ 0 w 345"/>
                  <a:gd name="T25" fmla="*/ 0 h 317"/>
                  <a:gd name="T26" fmla="*/ 0 w 345"/>
                  <a:gd name="T27" fmla="*/ 1 h 317"/>
                  <a:gd name="T28" fmla="*/ 0 w 345"/>
                  <a:gd name="T29" fmla="*/ 1 h 317"/>
                  <a:gd name="T30" fmla="*/ 0 w 345"/>
                  <a:gd name="T31" fmla="*/ 1 h 317"/>
                  <a:gd name="T32" fmla="*/ 0 w 345"/>
                  <a:gd name="T33" fmla="*/ 1 h 317"/>
                  <a:gd name="T34" fmla="*/ 0 w 345"/>
                  <a:gd name="T35" fmla="*/ 1 h 317"/>
                  <a:gd name="T36" fmla="*/ 0 w 345"/>
                  <a:gd name="T37" fmla="*/ 1 h 317"/>
                  <a:gd name="T38" fmla="*/ 0 w 345"/>
                  <a:gd name="T39" fmla="*/ 1 h 317"/>
                  <a:gd name="T40" fmla="*/ 0 w 345"/>
                  <a:gd name="T41" fmla="*/ 1 h 317"/>
                  <a:gd name="T42" fmla="*/ 0 w 345"/>
                  <a:gd name="T43" fmla="*/ 1 h 317"/>
                  <a:gd name="T44" fmla="*/ 0 w 345"/>
                  <a:gd name="T45" fmla="*/ 1 h 317"/>
                  <a:gd name="T46" fmla="*/ 0 w 345"/>
                  <a:gd name="T47" fmla="*/ 1 h 317"/>
                  <a:gd name="T48" fmla="*/ 0 w 345"/>
                  <a:gd name="T49" fmla="*/ 1 h 317"/>
                  <a:gd name="T50" fmla="*/ 0 w 345"/>
                  <a:gd name="T51" fmla="*/ 1 h 317"/>
                  <a:gd name="T52" fmla="*/ 0 w 345"/>
                  <a:gd name="T53" fmla="*/ 1 h 317"/>
                  <a:gd name="T54" fmla="*/ 0 w 345"/>
                  <a:gd name="T55" fmla="*/ 1 h 317"/>
                  <a:gd name="T56" fmla="*/ 0 w 345"/>
                  <a:gd name="T57" fmla="*/ 1 h 317"/>
                  <a:gd name="T58" fmla="*/ 0 w 345"/>
                  <a:gd name="T59" fmla="*/ 1 h 317"/>
                  <a:gd name="T60" fmla="*/ 0 w 345"/>
                  <a:gd name="T61" fmla="*/ 1 h 317"/>
                  <a:gd name="T62" fmla="*/ 0 w 345"/>
                  <a:gd name="T63" fmla="*/ 1 h 317"/>
                  <a:gd name="T64" fmla="*/ 0 w 345"/>
                  <a:gd name="T65" fmla="*/ 1 h 317"/>
                  <a:gd name="T66" fmla="*/ 0 w 345"/>
                  <a:gd name="T67" fmla="*/ 1 h 317"/>
                  <a:gd name="T68" fmla="*/ 0 w 345"/>
                  <a:gd name="T69" fmla="*/ 1 h 317"/>
                  <a:gd name="T70" fmla="*/ 0 w 345"/>
                  <a:gd name="T71" fmla="*/ 1 h 317"/>
                  <a:gd name="T72" fmla="*/ 0 w 345"/>
                  <a:gd name="T73" fmla="*/ 1 h 317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345"/>
                  <a:gd name="T112" fmla="*/ 0 h 317"/>
                  <a:gd name="T113" fmla="*/ 345 w 345"/>
                  <a:gd name="T114" fmla="*/ 317 h 317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345" h="317">
                    <a:moveTo>
                      <a:pt x="222" y="267"/>
                    </a:moveTo>
                    <a:lnTo>
                      <a:pt x="241" y="281"/>
                    </a:lnTo>
                    <a:lnTo>
                      <a:pt x="268" y="299"/>
                    </a:lnTo>
                    <a:lnTo>
                      <a:pt x="304" y="294"/>
                    </a:lnTo>
                    <a:lnTo>
                      <a:pt x="340" y="276"/>
                    </a:lnTo>
                    <a:lnTo>
                      <a:pt x="345" y="249"/>
                    </a:lnTo>
                    <a:lnTo>
                      <a:pt x="345" y="208"/>
                    </a:lnTo>
                    <a:lnTo>
                      <a:pt x="322" y="149"/>
                    </a:lnTo>
                    <a:lnTo>
                      <a:pt x="295" y="91"/>
                    </a:lnTo>
                    <a:lnTo>
                      <a:pt x="245" y="27"/>
                    </a:lnTo>
                    <a:lnTo>
                      <a:pt x="222" y="9"/>
                    </a:lnTo>
                    <a:lnTo>
                      <a:pt x="173" y="0"/>
                    </a:lnTo>
                    <a:lnTo>
                      <a:pt x="155" y="0"/>
                    </a:lnTo>
                    <a:lnTo>
                      <a:pt x="136" y="9"/>
                    </a:lnTo>
                    <a:lnTo>
                      <a:pt x="132" y="18"/>
                    </a:lnTo>
                    <a:lnTo>
                      <a:pt x="114" y="32"/>
                    </a:lnTo>
                    <a:lnTo>
                      <a:pt x="78" y="32"/>
                    </a:lnTo>
                    <a:lnTo>
                      <a:pt x="37" y="23"/>
                    </a:lnTo>
                    <a:lnTo>
                      <a:pt x="28" y="23"/>
                    </a:lnTo>
                    <a:lnTo>
                      <a:pt x="19" y="27"/>
                    </a:lnTo>
                    <a:lnTo>
                      <a:pt x="0" y="41"/>
                    </a:lnTo>
                    <a:lnTo>
                      <a:pt x="0" y="54"/>
                    </a:lnTo>
                    <a:lnTo>
                      <a:pt x="0" y="82"/>
                    </a:lnTo>
                    <a:lnTo>
                      <a:pt x="10" y="95"/>
                    </a:lnTo>
                    <a:lnTo>
                      <a:pt x="19" y="109"/>
                    </a:lnTo>
                    <a:lnTo>
                      <a:pt x="32" y="145"/>
                    </a:lnTo>
                    <a:lnTo>
                      <a:pt x="32" y="177"/>
                    </a:lnTo>
                    <a:lnTo>
                      <a:pt x="41" y="204"/>
                    </a:lnTo>
                    <a:lnTo>
                      <a:pt x="46" y="231"/>
                    </a:lnTo>
                    <a:lnTo>
                      <a:pt x="55" y="254"/>
                    </a:lnTo>
                    <a:lnTo>
                      <a:pt x="68" y="272"/>
                    </a:lnTo>
                    <a:lnTo>
                      <a:pt x="91" y="304"/>
                    </a:lnTo>
                    <a:lnTo>
                      <a:pt x="109" y="304"/>
                    </a:lnTo>
                    <a:lnTo>
                      <a:pt x="127" y="317"/>
                    </a:lnTo>
                    <a:lnTo>
                      <a:pt x="159" y="313"/>
                    </a:lnTo>
                    <a:lnTo>
                      <a:pt x="159" y="308"/>
                    </a:lnTo>
                    <a:lnTo>
                      <a:pt x="222" y="267"/>
                    </a:lnTo>
                    <a:close/>
                  </a:path>
                </a:pathLst>
              </a:custGeom>
              <a:solidFill>
                <a:srgbClr val="80008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362" name="Freeform 16"/>
              <p:cNvSpPr>
                <a:spLocks/>
              </p:cNvSpPr>
              <p:nvPr/>
            </p:nvSpPr>
            <p:spPr bwMode="auto">
              <a:xfrm>
                <a:off x="845" y="3094"/>
                <a:ext cx="72" cy="431"/>
              </a:xfrm>
              <a:custGeom>
                <a:avLst/>
                <a:gdLst>
                  <a:gd name="T0" fmla="*/ 0 w 145"/>
                  <a:gd name="T1" fmla="*/ 0 h 861"/>
                  <a:gd name="T2" fmla="*/ 0 w 145"/>
                  <a:gd name="T3" fmla="*/ 1 h 861"/>
                  <a:gd name="T4" fmla="*/ 0 w 145"/>
                  <a:gd name="T5" fmla="*/ 1 h 861"/>
                  <a:gd name="T6" fmla="*/ 0 w 145"/>
                  <a:gd name="T7" fmla="*/ 1 h 861"/>
                  <a:gd name="T8" fmla="*/ 0 w 145"/>
                  <a:gd name="T9" fmla="*/ 1 h 861"/>
                  <a:gd name="T10" fmla="*/ 0 w 145"/>
                  <a:gd name="T11" fmla="*/ 1 h 861"/>
                  <a:gd name="T12" fmla="*/ 0 w 145"/>
                  <a:gd name="T13" fmla="*/ 1 h 861"/>
                  <a:gd name="T14" fmla="*/ 0 w 145"/>
                  <a:gd name="T15" fmla="*/ 1 h 861"/>
                  <a:gd name="T16" fmla="*/ 0 w 145"/>
                  <a:gd name="T17" fmla="*/ 1 h 861"/>
                  <a:gd name="T18" fmla="*/ 0 w 145"/>
                  <a:gd name="T19" fmla="*/ 1 h 861"/>
                  <a:gd name="T20" fmla="*/ 0 w 145"/>
                  <a:gd name="T21" fmla="*/ 1 h 86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145"/>
                  <a:gd name="T34" fmla="*/ 0 h 861"/>
                  <a:gd name="T35" fmla="*/ 145 w 145"/>
                  <a:gd name="T36" fmla="*/ 861 h 86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145" h="861">
                    <a:moveTo>
                      <a:pt x="0" y="0"/>
                    </a:moveTo>
                    <a:lnTo>
                      <a:pt x="54" y="136"/>
                    </a:lnTo>
                    <a:lnTo>
                      <a:pt x="77" y="217"/>
                    </a:lnTo>
                    <a:lnTo>
                      <a:pt x="99" y="281"/>
                    </a:lnTo>
                    <a:lnTo>
                      <a:pt x="136" y="408"/>
                    </a:lnTo>
                    <a:lnTo>
                      <a:pt x="140" y="471"/>
                    </a:lnTo>
                    <a:lnTo>
                      <a:pt x="145" y="525"/>
                    </a:lnTo>
                    <a:lnTo>
                      <a:pt x="140" y="612"/>
                    </a:lnTo>
                    <a:lnTo>
                      <a:pt x="131" y="716"/>
                    </a:lnTo>
                    <a:lnTo>
                      <a:pt x="127" y="824"/>
                    </a:lnTo>
                    <a:lnTo>
                      <a:pt x="127" y="861"/>
                    </a:lnTo>
                  </a:path>
                </a:pathLst>
              </a:custGeom>
              <a:noFill/>
              <a:ln w="9525">
                <a:solidFill>
                  <a:srgbClr val="8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  <p:grpSp>
          <p:nvGrpSpPr>
            <p:cNvPr id="52234" name="Group 17"/>
            <p:cNvGrpSpPr>
              <a:grpSpLocks/>
            </p:cNvGrpSpPr>
            <p:nvPr/>
          </p:nvGrpSpPr>
          <p:grpSpPr bwMode="auto">
            <a:xfrm>
              <a:off x="342" y="3288"/>
              <a:ext cx="569" cy="575"/>
              <a:chOff x="342" y="3288"/>
              <a:chExt cx="569" cy="575"/>
            </a:xfrm>
          </p:grpSpPr>
          <p:sp>
            <p:nvSpPr>
              <p:cNvPr id="52358" name="Freeform 18"/>
              <p:cNvSpPr>
                <a:spLocks/>
              </p:cNvSpPr>
              <p:nvPr/>
            </p:nvSpPr>
            <p:spPr bwMode="auto">
              <a:xfrm>
                <a:off x="342" y="3288"/>
                <a:ext cx="569" cy="575"/>
              </a:xfrm>
              <a:custGeom>
                <a:avLst/>
                <a:gdLst>
                  <a:gd name="T0" fmla="*/ 1 w 1137"/>
                  <a:gd name="T1" fmla="*/ 0 h 1151"/>
                  <a:gd name="T2" fmla="*/ 1 w 1137"/>
                  <a:gd name="T3" fmla="*/ 0 h 1151"/>
                  <a:gd name="T4" fmla="*/ 1 w 1137"/>
                  <a:gd name="T5" fmla="*/ 0 h 1151"/>
                  <a:gd name="T6" fmla="*/ 1 w 1137"/>
                  <a:gd name="T7" fmla="*/ 0 h 1151"/>
                  <a:gd name="T8" fmla="*/ 1 w 1137"/>
                  <a:gd name="T9" fmla="*/ 0 h 1151"/>
                  <a:gd name="T10" fmla="*/ 1 w 1137"/>
                  <a:gd name="T11" fmla="*/ 0 h 1151"/>
                  <a:gd name="T12" fmla="*/ 1 w 1137"/>
                  <a:gd name="T13" fmla="*/ 0 h 1151"/>
                  <a:gd name="T14" fmla="*/ 1 w 1137"/>
                  <a:gd name="T15" fmla="*/ 0 h 1151"/>
                  <a:gd name="T16" fmla="*/ 1 w 1137"/>
                  <a:gd name="T17" fmla="*/ 0 h 1151"/>
                  <a:gd name="T18" fmla="*/ 1 w 1137"/>
                  <a:gd name="T19" fmla="*/ 0 h 1151"/>
                  <a:gd name="T20" fmla="*/ 1 w 1137"/>
                  <a:gd name="T21" fmla="*/ 0 h 1151"/>
                  <a:gd name="T22" fmla="*/ 1 w 1137"/>
                  <a:gd name="T23" fmla="*/ 0 h 1151"/>
                  <a:gd name="T24" fmla="*/ 1 w 1137"/>
                  <a:gd name="T25" fmla="*/ 0 h 1151"/>
                  <a:gd name="T26" fmla="*/ 1 w 1137"/>
                  <a:gd name="T27" fmla="*/ 0 h 1151"/>
                  <a:gd name="T28" fmla="*/ 1 w 1137"/>
                  <a:gd name="T29" fmla="*/ 0 h 1151"/>
                  <a:gd name="T30" fmla="*/ 1 w 1137"/>
                  <a:gd name="T31" fmla="*/ 0 h 1151"/>
                  <a:gd name="T32" fmla="*/ 1 w 1137"/>
                  <a:gd name="T33" fmla="*/ 0 h 1151"/>
                  <a:gd name="T34" fmla="*/ 1 w 1137"/>
                  <a:gd name="T35" fmla="*/ 0 h 1151"/>
                  <a:gd name="T36" fmla="*/ 1 w 1137"/>
                  <a:gd name="T37" fmla="*/ 0 h 1151"/>
                  <a:gd name="T38" fmla="*/ 1 w 1137"/>
                  <a:gd name="T39" fmla="*/ 0 h 1151"/>
                  <a:gd name="T40" fmla="*/ 1 w 1137"/>
                  <a:gd name="T41" fmla="*/ 0 h 1151"/>
                  <a:gd name="T42" fmla="*/ 1 w 1137"/>
                  <a:gd name="T43" fmla="*/ 0 h 1151"/>
                  <a:gd name="T44" fmla="*/ 1 w 1137"/>
                  <a:gd name="T45" fmla="*/ 0 h 1151"/>
                  <a:gd name="T46" fmla="*/ 1 w 1137"/>
                  <a:gd name="T47" fmla="*/ 0 h 1151"/>
                  <a:gd name="T48" fmla="*/ 1 w 1137"/>
                  <a:gd name="T49" fmla="*/ 0 h 1151"/>
                  <a:gd name="T50" fmla="*/ 0 w 1137"/>
                  <a:gd name="T51" fmla="*/ 0 h 1151"/>
                  <a:gd name="T52" fmla="*/ 0 w 1137"/>
                  <a:gd name="T53" fmla="*/ 0 h 1151"/>
                  <a:gd name="T54" fmla="*/ 0 w 1137"/>
                  <a:gd name="T55" fmla="*/ 0 h 1151"/>
                  <a:gd name="T56" fmla="*/ 1 w 1137"/>
                  <a:gd name="T57" fmla="*/ 0 h 1151"/>
                  <a:gd name="T58" fmla="*/ 1 w 1137"/>
                  <a:gd name="T59" fmla="*/ 0 h 1151"/>
                  <a:gd name="T60" fmla="*/ 1 w 1137"/>
                  <a:gd name="T61" fmla="*/ 0 h 1151"/>
                  <a:gd name="T62" fmla="*/ 1 w 1137"/>
                  <a:gd name="T63" fmla="*/ 0 h 1151"/>
                  <a:gd name="T64" fmla="*/ 1 w 1137"/>
                  <a:gd name="T65" fmla="*/ 0 h 1151"/>
                  <a:gd name="T66" fmla="*/ 1 w 1137"/>
                  <a:gd name="T67" fmla="*/ 0 h 1151"/>
                  <a:gd name="T68" fmla="*/ 1 w 1137"/>
                  <a:gd name="T69" fmla="*/ 0 h 1151"/>
                  <a:gd name="T70" fmla="*/ 1 w 1137"/>
                  <a:gd name="T71" fmla="*/ 0 h 1151"/>
                  <a:gd name="T72" fmla="*/ 1 w 1137"/>
                  <a:gd name="T73" fmla="*/ 0 h 1151"/>
                  <a:gd name="T74" fmla="*/ 1 w 1137"/>
                  <a:gd name="T75" fmla="*/ 0 h 1151"/>
                  <a:gd name="T76" fmla="*/ 1 w 1137"/>
                  <a:gd name="T77" fmla="*/ 0 h 1151"/>
                  <a:gd name="T78" fmla="*/ 1 w 1137"/>
                  <a:gd name="T79" fmla="*/ 0 h 1151"/>
                  <a:gd name="T80" fmla="*/ 1 w 1137"/>
                  <a:gd name="T81" fmla="*/ 0 h 1151"/>
                  <a:gd name="T82" fmla="*/ 1 w 1137"/>
                  <a:gd name="T83" fmla="*/ 0 h 1151"/>
                  <a:gd name="T84" fmla="*/ 1 w 1137"/>
                  <a:gd name="T85" fmla="*/ 0 h 1151"/>
                  <a:gd name="T86" fmla="*/ 1 w 1137"/>
                  <a:gd name="T87" fmla="*/ 0 h 1151"/>
                  <a:gd name="T88" fmla="*/ 1 w 1137"/>
                  <a:gd name="T89" fmla="*/ 0 h 1151"/>
                  <a:gd name="T90" fmla="*/ 1 w 1137"/>
                  <a:gd name="T91" fmla="*/ 0 h 1151"/>
                  <a:gd name="T92" fmla="*/ 1 w 1137"/>
                  <a:gd name="T93" fmla="*/ 0 h 1151"/>
                  <a:gd name="T94" fmla="*/ 1 w 1137"/>
                  <a:gd name="T95" fmla="*/ 0 h 1151"/>
                  <a:gd name="T96" fmla="*/ 1 w 1137"/>
                  <a:gd name="T97" fmla="*/ 0 h 1151"/>
                  <a:gd name="T98" fmla="*/ 1 w 1137"/>
                  <a:gd name="T99" fmla="*/ 0 h 1151"/>
                  <a:gd name="T100" fmla="*/ 1 w 1137"/>
                  <a:gd name="T101" fmla="*/ 0 h 1151"/>
                  <a:gd name="T102" fmla="*/ 1 w 1137"/>
                  <a:gd name="T103" fmla="*/ 0 h 1151"/>
                  <a:gd name="T104" fmla="*/ 1 w 1137"/>
                  <a:gd name="T105" fmla="*/ 0 h 1151"/>
                  <a:gd name="T106" fmla="*/ 1 w 1137"/>
                  <a:gd name="T107" fmla="*/ 0 h 1151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137"/>
                  <a:gd name="T163" fmla="*/ 0 h 1151"/>
                  <a:gd name="T164" fmla="*/ 1137 w 1137"/>
                  <a:gd name="T165" fmla="*/ 1151 h 1151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137" h="1151">
                    <a:moveTo>
                      <a:pt x="1074" y="1151"/>
                    </a:moveTo>
                    <a:lnTo>
                      <a:pt x="1028" y="1120"/>
                    </a:lnTo>
                    <a:lnTo>
                      <a:pt x="1028" y="1083"/>
                    </a:lnTo>
                    <a:lnTo>
                      <a:pt x="956" y="1088"/>
                    </a:lnTo>
                    <a:lnTo>
                      <a:pt x="707" y="1002"/>
                    </a:lnTo>
                    <a:lnTo>
                      <a:pt x="684" y="970"/>
                    </a:lnTo>
                    <a:lnTo>
                      <a:pt x="630" y="925"/>
                    </a:lnTo>
                    <a:lnTo>
                      <a:pt x="580" y="879"/>
                    </a:lnTo>
                    <a:lnTo>
                      <a:pt x="521" y="848"/>
                    </a:lnTo>
                    <a:lnTo>
                      <a:pt x="507" y="839"/>
                    </a:lnTo>
                    <a:lnTo>
                      <a:pt x="471" y="789"/>
                    </a:lnTo>
                    <a:lnTo>
                      <a:pt x="430" y="703"/>
                    </a:lnTo>
                    <a:lnTo>
                      <a:pt x="340" y="612"/>
                    </a:lnTo>
                    <a:lnTo>
                      <a:pt x="304" y="567"/>
                    </a:lnTo>
                    <a:lnTo>
                      <a:pt x="290" y="526"/>
                    </a:lnTo>
                    <a:lnTo>
                      <a:pt x="267" y="472"/>
                    </a:lnTo>
                    <a:lnTo>
                      <a:pt x="263" y="413"/>
                    </a:lnTo>
                    <a:lnTo>
                      <a:pt x="245" y="358"/>
                    </a:lnTo>
                    <a:lnTo>
                      <a:pt x="231" y="340"/>
                    </a:lnTo>
                    <a:lnTo>
                      <a:pt x="195" y="313"/>
                    </a:lnTo>
                    <a:lnTo>
                      <a:pt x="172" y="290"/>
                    </a:lnTo>
                    <a:lnTo>
                      <a:pt x="145" y="259"/>
                    </a:lnTo>
                    <a:lnTo>
                      <a:pt x="109" y="204"/>
                    </a:lnTo>
                    <a:lnTo>
                      <a:pt x="82" y="173"/>
                    </a:lnTo>
                    <a:lnTo>
                      <a:pt x="27" y="136"/>
                    </a:lnTo>
                    <a:lnTo>
                      <a:pt x="0" y="118"/>
                    </a:lnTo>
                    <a:lnTo>
                      <a:pt x="0" y="73"/>
                    </a:lnTo>
                    <a:lnTo>
                      <a:pt x="0" y="46"/>
                    </a:lnTo>
                    <a:lnTo>
                      <a:pt x="14" y="28"/>
                    </a:lnTo>
                    <a:lnTo>
                      <a:pt x="27" y="10"/>
                    </a:lnTo>
                    <a:lnTo>
                      <a:pt x="68" y="10"/>
                    </a:lnTo>
                    <a:lnTo>
                      <a:pt x="168" y="0"/>
                    </a:lnTo>
                    <a:lnTo>
                      <a:pt x="254" y="10"/>
                    </a:lnTo>
                    <a:lnTo>
                      <a:pt x="331" y="14"/>
                    </a:lnTo>
                    <a:lnTo>
                      <a:pt x="417" y="0"/>
                    </a:lnTo>
                    <a:lnTo>
                      <a:pt x="494" y="41"/>
                    </a:lnTo>
                    <a:lnTo>
                      <a:pt x="603" y="68"/>
                    </a:lnTo>
                    <a:lnTo>
                      <a:pt x="648" y="78"/>
                    </a:lnTo>
                    <a:lnTo>
                      <a:pt x="698" y="105"/>
                    </a:lnTo>
                    <a:lnTo>
                      <a:pt x="725" y="114"/>
                    </a:lnTo>
                    <a:lnTo>
                      <a:pt x="766" y="145"/>
                    </a:lnTo>
                    <a:lnTo>
                      <a:pt x="775" y="209"/>
                    </a:lnTo>
                    <a:lnTo>
                      <a:pt x="843" y="236"/>
                    </a:lnTo>
                    <a:lnTo>
                      <a:pt x="874" y="254"/>
                    </a:lnTo>
                    <a:lnTo>
                      <a:pt x="1024" y="372"/>
                    </a:lnTo>
                    <a:lnTo>
                      <a:pt x="1078" y="476"/>
                    </a:lnTo>
                    <a:lnTo>
                      <a:pt x="1119" y="639"/>
                    </a:lnTo>
                    <a:lnTo>
                      <a:pt x="1124" y="725"/>
                    </a:lnTo>
                    <a:lnTo>
                      <a:pt x="1137" y="744"/>
                    </a:lnTo>
                    <a:lnTo>
                      <a:pt x="1133" y="866"/>
                    </a:lnTo>
                    <a:lnTo>
                      <a:pt x="1119" y="916"/>
                    </a:lnTo>
                    <a:lnTo>
                      <a:pt x="1119" y="1033"/>
                    </a:lnTo>
                    <a:lnTo>
                      <a:pt x="1101" y="1083"/>
                    </a:lnTo>
                    <a:lnTo>
                      <a:pt x="1074" y="1151"/>
                    </a:lnTo>
                    <a:close/>
                  </a:path>
                </a:pathLst>
              </a:custGeom>
              <a:solidFill>
                <a:srgbClr val="E000E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359" name="Freeform 19"/>
              <p:cNvSpPr>
                <a:spLocks/>
              </p:cNvSpPr>
              <p:nvPr/>
            </p:nvSpPr>
            <p:spPr bwMode="auto">
              <a:xfrm>
                <a:off x="462" y="3332"/>
                <a:ext cx="292" cy="320"/>
              </a:xfrm>
              <a:custGeom>
                <a:avLst/>
                <a:gdLst>
                  <a:gd name="T0" fmla="*/ 0 w 585"/>
                  <a:gd name="T1" fmla="*/ 0 h 638"/>
                  <a:gd name="T2" fmla="*/ 0 w 585"/>
                  <a:gd name="T3" fmla="*/ 1 h 638"/>
                  <a:gd name="T4" fmla="*/ 0 w 585"/>
                  <a:gd name="T5" fmla="*/ 1 h 638"/>
                  <a:gd name="T6" fmla="*/ 0 w 585"/>
                  <a:gd name="T7" fmla="*/ 1 h 638"/>
                  <a:gd name="T8" fmla="*/ 0 w 585"/>
                  <a:gd name="T9" fmla="*/ 1 h 638"/>
                  <a:gd name="T10" fmla="*/ 0 w 585"/>
                  <a:gd name="T11" fmla="*/ 1 h 638"/>
                  <a:gd name="T12" fmla="*/ 0 w 585"/>
                  <a:gd name="T13" fmla="*/ 1 h 638"/>
                  <a:gd name="T14" fmla="*/ 0 w 585"/>
                  <a:gd name="T15" fmla="*/ 1 h 638"/>
                  <a:gd name="T16" fmla="*/ 0 w 585"/>
                  <a:gd name="T17" fmla="*/ 1 h 638"/>
                  <a:gd name="T18" fmla="*/ 0 w 585"/>
                  <a:gd name="T19" fmla="*/ 1 h 63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585"/>
                  <a:gd name="T31" fmla="*/ 0 h 638"/>
                  <a:gd name="T32" fmla="*/ 585 w 585"/>
                  <a:gd name="T33" fmla="*/ 638 h 638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585" h="638">
                    <a:moveTo>
                      <a:pt x="0" y="0"/>
                    </a:moveTo>
                    <a:lnTo>
                      <a:pt x="113" y="68"/>
                    </a:lnTo>
                    <a:lnTo>
                      <a:pt x="200" y="122"/>
                    </a:lnTo>
                    <a:lnTo>
                      <a:pt x="272" y="176"/>
                    </a:lnTo>
                    <a:lnTo>
                      <a:pt x="331" y="222"/>
                    </a:lnTo>
                    <a:lnTo>
                      <a:pt x="376" y="262"/>
                    </a:lnTo>
                    <a:lnTo>
                      <a:pt x="458" y="358"/>
                    </a:lnTo>
                    <a:lnTo>
                      <a:pt x="494" y="421"/>
                    </a:lnTo>
                    <a:lnTo>
                      <a:pt x="548" y="525"/>
                    </a:lnTo>
                    <a:lnTo>
                      <a:pt x="585" y="638"/>
                    </a:lnTo>
                  </a:path>
                </a:pathLst>
              </a:custGeom>
              <a:noFill/>
              <a:ln w="9525">
                <a:solidFill>
                  <a:srgbClr val="8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  <p:grpSp>
          <p:nvGrpSpPr>
            <p:cNvPr id="52235" name="Group 20"/>
            <p:cNvGrpSpPr>
              <a:grpSpLocks/>
            </p:cNvGrpSpPr>
            <p:nvPr/>
          </p:nvGrpSpPr>
          <p:grpSpPr bwMode="auto">
            <a:xfrm>
              <a:off x="949" y="3136"/>
              <a:ext cx="519" cy="627"/>
              <a:chOff x="949" y="3136"/>
              <a:chExt cx="519" cy="627"/>
            </a:xfrm>
          </p:grpSpPr>
          <p:sp>
            <p:nvSpPr>
              <p:cNvPr id="52355" name="Freeform 21"/>
              <p:cNvSpPr>
                <a:spLocks/>
              </p:cNvSpPr>
              <p:nvPr/>
            </p:nvSpPr>
            <p:spPr bwMode="auto">
              <a:xfrm>
                <a:off x="949" y="3136"/>
                <a:ext cx="519" cy="627"/>
              </a:xfrm>
              <a:custGeom>
                <a:avLst/>
                <a:gdLst>
                  <a:gd name="T0" fmla="*/ 1 w 1038"/>
                  <a:gd name="T1" fmla="*/ 0 h 1255"/>
                  <a:gd name="T2" fmla="*/ 1 w 1038"/>
                  <a:gd name="T3" fmla="*/ 0 h 1255"/>
                  <a:gd name="T4" fmla="*/ 1 w 1038"/>
                  <a:gd name="T5" fmla="*/ 0 h 1255"/>
                  <a:gd name="T6" fmla="*/ 1 w 1038"/>
                  <a:gd name="T7" fmla="*/ 0 h 1255"/>
                  <a:gd name="T8" fmla="*/ 1 w 1038"/>
                  <a:gd name="T9" fmla="*/ 0 h 1255"/>
                  <a:gd name="T10" fmla="*/ 1 w 1038"/>
                  <a:gd name="T11" fmla="*/ 0 h 1255"/>
                  <a:gd name="T12" fmla="*/ 1 w 1038"/>
                  <a:gd name="T13" fmla="*/ 0 h 1255"/>
                  <a:gd name="T14" fmla="*/ 1 w 1038"/>
                  <a:gd name="T15" fmla="*/ 0 h 1255"/>
                  <a:gd name="T16" fmla="*/ 1 w 1038"/>
                  <a:gd name="T17" fmla="*/ 0 h 1255"/>
                  <a:gd name="T18" fmla="*/ 1 w 1038"/>
                  <a:gd name="T19" fmla="*/ 0 h 1255"/>
                  <a:gd name="T20" fmla="*/ 1 w 1038"/>
                  <a:gd name="T21" fmla="*/ 0 h 1255"/>
                  <a:gd name="T22" fmla="*/ 1 w 1038"/>
                  <a:gd name="T23" fmla="*/ 0 h 1255"/>
                  <a:gd name="T24" fmla="*/ 1 w 1038"/>
                  <a:gd name="T25" fmla="*/ 0 h 1255"/>
                  <a:gd name="T26" fmla="*/ 1 w 1038"/>
                  <a:gd name="T27" fmla="*/ 0 h 1255"/>
                  <a:gd name="T28" fmla="*/ 1 w 1038"/>
                  <a:gd name="T29" fmla="*/ 0 h 1255"/>
                  <a:gd name="T30" fmla="*/ 1 w 1038"/>
                  <a:gd name="T31" fmla="*/ 0 h 1255"/>
                  <a:gd name="T32" fmla="*/ 1 w 1038"/>
                  <a:gd name="T33" fmla="*/ 0 h 1255"/>
                  <a:gd name="T34" fmla="*/ 1 w 1038"/>
                  <a:gd name="T35" fmla="*/ 0 h 1255"/>
                  <a:gd name="T36" fmla="*/ 1 w 1038"/>
                  <a:gd name="T37" fmla="*/ 0 h 1255"/>
                  <a:gd name="T38" fmla="*/ 1 w 1038"/>
                  <a:gd name="T39" fmla="*/ 0 h 1255"/>
                  <a:gd name="T40" fmla="*/ 1 w 1038"/>
                  <a:gd name="T41" fmla="*/ 0 h 1255"/>
                  <a:gd name="T42" fmla="*/ 1 w 1038"/>
                  <a:gd name="T43" fmla="*/ 0 h 1255"/>
                  <a:gd name="T44" fmla="*/ 1 w 1038"/>
                  <a:gd name="T45" fmla="*/ 0 h 1255"/>
                  <a:gd name="T46" fmla="*/ 1 w 1038"/>
                  <a:gd name="T47" fmla="*/ 0 h 1255"/>
                  <a:gd name="T48" fmla="*/ 1 w 1038"/>
                  <a:gd name="T49" fmla="*/ 0 h 1255"/>
                  <a:gd name="T50" fmla="*/ 1 w 1038"/>
                  <a:gd name="T51" fmla="*/ 0 h 1255"/>
                  <a:gd name="T52" fmla="*/ 1 w 1038"/>
                  <a:gd name="T53" fmla="*/ 0 h 1255"/>
                  <a:gd name="T54" fmla="*/ 1 w 1038"/>
                  <a:gd name="T55" fmla="*/ 0 h 1255"/>
                  <a:gd name="T56" fmla="*/ 1 w 1038"/>
                  <a:gd name="T57" fmla="*/ 0 h 1255"/>
                  <a:gd name="T58" fmla="*/ 1 w 1038"/>
                  <a:gd name="T59" fmla="*/ 0 h 1255"/>
                  <a:gd name="T60" fmla="*/ 1 w 1038"/>
                  <a:gd name="T61" fmla="*/ 0 h 1255"/>
                  <a:gd name="T62" fmla="*/ 1 w 1038"/>
                  <a:gd name="T63" fmla="*/ 0 h 1255"/>
                  <a:gd name="T64" fmla="*/ 1 w 1038"/>
                  <a:gd name="T65" fmla="*/ 0 h 1255"/>
                  <a:gd name="T66" fmla="*/ 1 w 1038"/>
                  <a:gd name="T67" fmla="*/ 0 h 1255"/>
                  <a:gd name="T68" fmla="*/ 1 w 1038"/>
                  <a:gd name="T69" fmla="*/ 0 h 1255"/>
                  <a:gd name="T70" fmla="*/ 1 w 1038"/>
                  <a:gd name="T71" fmla="*/ 0 h 1255"/>
                  <a:gd name="T72" fmla="*/ 1 w 1038"/>
                  <a:gd name="T73" fmla="*/ 0 h 1255"/>
                  <a:gd name="T74" fmla="*/ 1 w 1038"/>
                  <a:gd name="T75" fmla="*/ 0 h 1255"/>
                  <a:gd name="T76" fmla="*/ 1 w 1038"/>
                  <a:gd name="T77" fmla="*/ 0 h 1255"/>
                  <a:gd name="T78" fmla="*/ 1 w 1038"/>
                  <a:gd name="T79" fmla="*/ 0 h 1255"/>
                  <a:gd name="T80" fmla="*/ 1 w 1038"/>
                  <a:gd name="T81" fmla="*/ 0 h 1255"/>
                  <a:gd name="T82" fmla="*/ 1 w 1038"/>
                  <a:gd name="T83" fmla="*/ 0 h 1255"/>
                  <a:gd name="T84" fmla="*/ 0 w 1038"/>
                  <a:gd name="T85" fmla="*/ 0 h 1255"/>
                  <a:gd name="T86" fmla="*/ 1 w 1038"/>
                  <a:gd name="T87" fmla="*/ 0 h 1255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w 1038"/>
                  <a:gd name="T133" fmla="*/ 0 h 1255"/>
                  <a:gd name="T134" fmla="*/ 1038 w 1038"/>
                  <a:gd name="T135" fmla="*/ 1255 h 1255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T132" t="T133" r="T134" b="T135"/>
                <a:pathLst>
                  <a:path w="1038" h="1255">
                    <a:moveTo>
                      <a:pt x="127" y="1250"/>
                    </a:moveTo>
                    <a:lnTo>
                      <a:pt x="168" y="1255"/>
                    </a:lnTo>
                    <a:lnTo>
                      <a:pt x="349" y="1223"/>
                    </a:lnTo>
                    <a:lnTo>
                      <a:pt x="385" y="1232"/>
                    </a:lnTo>
                    <a:lnTo>
                      <a:pt x="431" y="1223"/>
                    </a:lnTo>
                    <a:lnTo>
                      <a:pt x="471" y="1205"/>
                    </a:lnTo>
                    <a:lnTo>
                      <a:pt x="503" y="1178"/>
                    </a:lnTo>
                    <a:lnTo>
                      <a:pt x="603" y="1124"/>
                    </a:lnTo>
                    <a:lnTo>
                      <a:pt x="621" y="1096"/>
                    </a:lnTo>
                    <a:lnTo>
                      <a:pt x="716" y="988"/>
                    </a:lnTo>
                    <a:lnTo>
                      <a:pt x="770" y="815"/>
                    </a:lnTo>
                    <a:lnTo>
                      <a:pt x="770" y="770"/>
                    </a:lnTo>
                    <a:lnTo>
                      <a:pt x="770" y="729"/>
                    </a:lnTo>
                    <a:lnTo>
                      <a:pt x="788" y="666"/>
                    </a:lnTo>
                    <a:lnTo>
                      <a:pt x="788" y="643"/>
                    </a:lnTo>
                    <a:lnTo>
                      <a:pt x="788" y="593"/>
                    </a:lnTo>
                    <a:lnTo>
                      <a:pt x="866" y="394"/>
                    </a:lnTo>
                    <a:lnTo>
                      <a:pt x="970" y="240"/>
                    </a:lnTo>
                    <a:lnTo>
                      <a:pt x="974" y="217"/>
                    </a:lnTo>
                    <a:lnTo>
                      <a:pt x="1024" y="168"/>
                    </a:lnTo>
                    <a:lnTo>
                      <a:pt x="1038" y="149"/>
                    </a:lnTo>
                    <a:lnTo>
                      <a:pt x="1038" y="136"/>
                    </a:lnTo>
                    <a:lnTo>
                      <a:pt x="1033" y="122"/>
                    </a:lnTo>
                    <a:lnTo>
                      <a:pt x="1020" y="122"/>
                    </a:lnTo>
                    <a:lnTo>
                      <a:pt x="997" y="122"/>
                    </a:lnTo>
                    <a:lnTo>
                      <a:pt x="933" y="63"/>
                    </a:lnTo>
                    <a:lnTo>
                      <a:pt x="906" y="50"/>
                    </a:lnTo>
                    <a:lnTo>
                      <a:pt x="843" y="18"/>
                    </a:lnTo>
                    <a:lnTo>
                      <a:pt x="752" y="0"/>
                    </a:lnTo>
                    <a:lnTo>
                      <a:pt x="689" y="4"/>
                    </a:lnTo>
                    <a:lnTo>
                      <a:pt x="639" y="27"/>
                    </a:lnTo>
                    <a:lnTo>
                      <a:pt x="585" y="59"/>
                    </a:lnTo>
                    <a:lnTo>
                      <a:pt x="517" y="91"/>
                    </a:lnTo>
                    <a:lnTo>
                      <a:pt x="467" y="127"/>
                    </a:lnTo>
                    <a:lnTo>
                      <a:pt x="340" y="236"/>
                    </a:lnTo>
                    <a:lnTo>
                      <a:pt x="258" y="303"/>
                    </a:lnTo>
                    <a:lnTo>
                      <a:pt x="168" y="390"/>
                    </a:lnTo>
                    <a:lnTo>
                      <a:pt x="118" y="448"/>
                    </a:lnTo>
                    <a:lnTo>
                      <a:pt x="82" y="525"/>
                    </a:lnTo>
                    <a:lnTo>
                      <a:pt x="23" y="752"/>
                    </a:lnTo>
                    <a:lnTo>
                      <a:pt x="32" y="811"/>
                    </a:lnTo>
                    <a:lnTo>
                      <a:pt x="18" y="933"/>
                    </a:lnTo>
                    <a:lnTo>
                      <a:pt x="0" y="1228"/>
                    </a:lnTo>
                    <a:lnTo>
                      <a:pt x="127" y="1250"/>
                    </a:lnTo>
                    <a:close/>
                  </a:path>
                </a:pathLst>
              </a:custGeom>
              <a:solidFill>
                <a:srgbClr val="E000E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356" name="Freeform 22"/>
              <p:cNvSpPr>
                <a:spLocks/>
              </p:cNvSpPr>
              <p:nvPr/>
            </p:nvSpPr>
            <p:spPr bwMode="auto">
              <a:xfrm>
                <a:off x="1259" y="3167"/>
                <a:ext cx="150" cy="97"/>
              </a:xfrm>
              <a:custGeom>
                <a:avLst/>
                <a:gdLst>
                  <a:gd name="T0" fmla="*/ 1 w 299"/>
                  <a:gd name="T1" fmla="*/ 0 h 195"/>
                  <a:gd name="T2" fmla="*/ 1 w 299"/>
                  <a:gd name="T3" fmla="*/ 0 h 195"/>
                  <a:gd name="T4" fmla="*/ 1 w 299"/>
                  <a:gd name="T5" fmla="*/ 0 h 195"/>
                  <a:gd name="T6" fmla="*/ 1 w 299"/>
                  <a:gd name="T7" fmla="*/ 0 h 195"/>
                  <a:gd name="T8" fmla="*/ 1 w 299"/>
                  <a:gd name="T9" fmla="*/ 0 h 195"/>
                  <a:gd name="T10" fmla="*/ 1 w 299"/>
                  <a:gd name="T11" fmla="*/ 0 h 195"/>
                  <a:gd name="T12" fmla="*/ 1 w 299"/>
                  <a:gd name="T13" fmla="*/ 0 h 195"/>
                  <a:gd name="T14" fmla="*/ 1 w 299"/>
                  <a:gd name="T15" fmla="*/ 0 h 195"/>
                  <a:gd name="T16" fmla="*/ 1 w 299"/>
                  <a:gd name="T17" fmla="*/ 0 h 195"/>
                  <a:gd name="T18" fmla="*/ 1 w 299"/>
                  <a:gd name="T19" fmla="*/ 0 h 195"/>
                  <a:gd name="T20" fmla="*/ 1 w 299"/>
                  <a:gd name="T21" fmla="*/ 0 h 195"/>
                  <a:gd name="T22" fmla="*/ 1 w 299"/>
                  <a:gd name="T23" fmla="*/ 0 h 195"/>
                  <a:gd name="T24" fmla="*/ 1 w 299"/>
                  <a:gd name="T25" fmla="*/ 0 h 195"/>
                  <a:gd name="T26" fmla="*/ 1 w 299"/>
                  <a:gd name="T27" fmla="*/ 0 h 195"/>
                  <a:gd name="T28" fmla="*/ 0 w 299"/>
                  <a:gd name="T29" fmla="*/ 0 h 195"/>
                  <a:gd name="T30" fmla="*/ 0 w 299"/>
                  <a:gd name="T31" fmla="*/ 0 h 195"/>
                  <a:gd name="T32" fmla="*/ 0 w 299"/>
                  <a:gd name="T33" fmla="*/ 0 h 195"/>
                  <a:gd name="T34" fmla="*/ 0 w 299"/>
                  <a:gd name="T35" fmla="*/ 0 h 195"/>
                  <a:gd name="T36" fmla="*/ 1 w 299"/>
                  <a:gd name="T37" fmla="*/ 0 h 195"/>
                  <a:gd name="T38" fmla="*/ 1 w 299"/>
                  <a:gd name="T39" fmla="*/ 0 h 195"/>
                  <a:gd name="T40" fmla="*/ 1 w 299"/>
                  <a:gd name="T41" fmla="*/ 0 h 195"/>
                  <a:gd name="T42" fmla="*/ 1 w 299"/>
                  <a:gd name="T43" fmla="*/ 0 h 195"/>
                  <a:gd name="T44" fmla="*/ 1 w 299"/>
                  <a:gd name="T45" fmla="*/ 0 h 195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w 299"/>
                  <a:gd name="T70" fmla="*/ 0 h 195"/>
                  <a:gd name="T71" fmla="*/ 299 w 299"/>
                  <a:gd name="T72" fmla="*/ 195 h 195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T69" t="T70" r="T71" b="T72"/>
                <a:pathLst>
                  <a:path w="299" h="195">
                    <a:moveTo>
                      <a:pt x="167" y="32"/>
                    </a:moveTo>
                    <a:lnTo>
                      <a:pt x="245" y="27"/>
                    </a:lnTo>
                    <a:lnTo>
                      <a:pt x="281" y="41"/>
                    </a:lnTo>
                    <a:lnTo>
                      <a:pt x="290" y="63"/>
                    </a:lnTo>
                    <a:lnTo>
                      <a:pt x="299" y="86"/>
                    </a:lnTo>
                    <a:lnTo>
                      <a:pt x="294" y="122"/>
                    </a:lnTo>
                    <a:lnTo>
                      <a:pt x="272" y="154"/>
                    </a:lnTo>
                    <a:lnTo>
                      <a:pt x="258" y="172"/>
                    </a:lnTo>
                    <a:lnTo>
                      <a:pt x="235" y="181"/>
                    </a:lnTo>
                    <a:lnTo>
                      <a:pt x="177" y="190"/>
                    </a:lnTo>
                    <a:lnTo>
                      <a:pt x="104" y="195"/>
                    </a:lnTo>
                    <a:lnTo>
                      <a:pt x="72" y="195"/>
                    </a:lnTo>
                    <a:lnTo>
                      <a:pt x="36" y="195"/>
                    </a:lnTo>
                    <a:lnTo>
                      <a:pt x="9" y="140"/>
                    </a:lnTo>
                    <a:lnTo>
                      <a:pt x="0" y="100"/>
                    </a:lnTo>
                    <a:lnTo>
                      <a:pt x="0" y="59"/>
                    </a:lnTo>
                    <a:lnTo>
                      <a:pt x="0" y="32"/>
                    </a:lnTo>
                    <a:lnTo>
                      <a:pt x="0" y="27"/>
                    </a:lnTo>
                    <a:lnTo>
                      <a:pt x="18" y="13"/>
                    </a:lnTo>
                    <a:lnTo>
                      <a:pt x="50" y="4"/>
                    </a:lnTo>
                    <a:lnTo>
                      <a:pt x="72" y="0"/>
                    </a:lnTo>
                    <a:lnTo>
                      <a:pt x="113" y="4"/>
                    </a:lnTo>
                    <a:lnTo>
                      <a:pt x="167" y="32"/>
                    </a:lnTo>
                    <a:close/>
                  </a:path>
                </a:pathLst>
              </a:custGeom>
              <a:solidFill>
                <a:srgbClr val="C00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357" name="Freeform 23"/>
              <p:cNvSpPr>
                <a:spLocks/>
              </p:cNvSpPr>
              <p:nvPr/>
            </p:nvSpPr>
            <p:spPr bwMode="auto">
              <a:xfrm>
                <a:off x="1135" y="3192"/>
                <a:ext cx="201" cy="331"/>
              </a:xfrm>
              <a:custGeom>
                <a:avLst/>
                <a:gdLst>
                  <a:gd name="T0" fmla="*/ 0 w 403"/>
                  <a:gd name="T1" fmla="*/ 0 h 661"/>
                  <a:gd name="T2" fmla="*/ 0 w 403"/>
                  <a:gd name="T3" fmla="*/ 1 h 661"/>
                  <a:gd name="T4" fmla="*/ 0 w 403"/>
                  <a:gd name="T5" fmla="*/ 1 h 661"/>
                  <a:gd name="T6" fmla="*/ 0 w 403"/>
                  <a:gd name="T7" fmla="*/ 1 h 661"/>
                  <a:gd name="T8" fmla="*/ 0 w 403"/>
                  <a:gd name="T9" fmla="*/ 1 h 661"/>
                  <a:gd name="T10" fmla="*/ 0 w 403"/>
                  <a:gd name="T11" fmla="*/ 1 h 661"/>
                  <a:gd name="T12" fmla="*/ 0 w 403"/>
                  <a:gd name="T13" fmla="*/ 1 h 66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03"/>
                  <a:gd name="T22" fmla="*/ 0 h 661"/>
                  <a:gd name="T23" fmla="*/ 403 w 403"/>
                  <a:gd name="T24" fmla="*/ 661 h 66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03" h="661">
                    <a:moveTo>
                      <a:pt x="403" y="0"/>
                    </a:moveTo>
                    <a:lnTo>
                      <a:pt x="272" y="167"/>
                    </a:lnTo>
                    <a:lnTo>
                      <a:pt x="149" y="317"/>
                    </a:lnTo>
                    <a:lnTo>
                      <a:pt x="108" y="380"/>
                    </a:lnTo>
                    <a:lnTo>
                      <a:pt x="72" y="453"/>
                    </a:lnTo>
                    <a:lnTo>
                      <a:pt x="50" y="525"/>
                    </a:lnTo>
                    <a:lnTo>
                      <a:pt x="0" y="661"/>
                    </a:lnTo>
                  </a:path>
                </a:pathLst>
              </a:custGeom>
              <a:noFill/>
              <a:ln w="9525">
                <a:solidFill>
                  <a:srgbClr val="8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  <p:grpSp>
          <p:nvGrpSpPr>
            <p:cNvPr id="52236" name="Group 24"/>
            <p:cNvGrpSpPr>
              <a:grpSpLocks/>
            </p:cNvGrpSpPr>
            <p:nvPr/>
          </p:nvGrpSpPr>
          <p:grpSpPr bwMode="auto">
            <a:xfrm>
              <a:off x="868" y="3435"/>
              <a:ext cx="334" cy="453"/>
              <a:chOff x="868" y="3435"/>
              <a:chExt cx="334" cy="453"/>
            </a:xfrm>
          </p:grpSpPr>
          <p:sp>
            <p:nvSpPr>
              <p:cNvPr id="52347" name="Freeform 25"/>
              <p:cNvSpPr>
                <a:spLocks/>
              </p:cNvSpPr>
              <p:nvPr/>
            </p:nvSpPr>
            <p:spPr bwMode="auto">
              <a:xfrm>
                <a:off x="890" y="3591"/>
                <a:ext cx="288" cy="277"/>
              </a:xfrm>
              <a:custGeom>
                <a:avLst/>
                <a:gdLst>
                  <a:gd name="T0" fmla="*/ 1 w 576"/>
                  <a:gd name="T1" fmla="*/ 1 h 552"/>
                  <a:gd name="T2" fmla="*/ 1 w 576"/>
                  <a:gd name="T3" fmla="*/ 1 h 552"/>
                  <a:gd name="T4" fmla="*/ 1 w 576"/>
                  <a:gd name="T5" fmla="*/ 1 h 552"/>
                  <a:gd name="T6" fmla="*/ 1 w 576"/>
                  <a:gd name="T7" fmla="*/ 1 h 552"/>
                  <a:gd name="T8" fmla="*/ 1 w 576"/>
                  <a:gd name="T9" fmla="*/ 1 h 552"/>
                  <a:gd name="T10" fmla="*/ 1 w 576"/>
                  <a:gd name="T11" fmla="*/ 1 h 552"/>
                  <a:gd name="T12" fmla="*/ 1 w 576"/>
                  <a:gd name="T13" fmla="*/ 1 h 552"/>
                  <a:gd name="T14" fmla="*/ 1 w 576"/>
                  <a:gd name="T15" fmla="*/ 1 h 552"/>
                  <a:gd name="T16" fmla="*/ 1 w 576"/>
                  <a:gd name="T17" fmla="*/ 1 h 552"/>
                  <a:gd name="T18" fmla="*/ 0 w 576"/>
                  <a:gd name="T19" fmla="*/ 1 h 552"/>
                  <a:gd name="T20" fmla="*/ 1 w 576"/>
                  <a:gd name="T21" fmla="*/ 1 h 552"/>
                  <a:gd name="T22" fmla="*/ 1 w 576"/>
                  <a:gd name="T23" fmla="*/ 1 h 552"/>
                  <a:gd name="T24" fmla="*/ 1 w 576"/>
                  <a:gd name="T25" fmla="*/ 1 h 552"/>
                  <a:gd name="T26" fmla="*/ 1 w 576"/>
                  <a:gd name="T27" fmla="*/ 1 h 552"/>
                  <a:gd name="T28" fmla="*/ 1 w 576"/>
                  <a:gd name="T29" fmla="*/ 1 h 552"/>
                  <a:gd name="T30" fmla="*/ 1 w 576"/>
                  <a:gd name="T31" fmla="*/ 0 h 552"/>
                  <a:gd name="T32" fmla="*/ 1 w 576"/>
                  <a:gd name="T33" fmla="*/ 1 h 55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576"/>
                  <a:gd name="T52" fmla="*/ 0 h 552"/>
                  <a:gd name="T53" fmla="*/ 576 w 576"/>
                  <a:gd name="T54" fmla="*/ 552 h 552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576" h="552">
                    <a:moveTo>
                      <a:pt x="576" y="27"/>
                    </a:moveTo>
                    <a:lnTo>
                      <a:pt x="444" y="108"/>
                    </a:lnTo>
                    <a:lnTo>
                      <a:pt x="381" y="172"/>
                    </a:lnTo>
                    <a:lnTo>
                      <a:pt x="290" y="262"/>
                    </a:lnTo>
                    <a:lnTo>
                      <a:pt x="218" y="358"/>
                    </a:lnTo>
                    <a:lnTo>
                      <a:pt x="164" y="430"/>
                    </a:lnTo>
                    <a:lnTo>
                      <a:pt x="118" y="480"/>
                    </a:lnTo>
                    <a:lnTo>
                      <a:pt x="68" y="516"/>
                    </a:lnTo>
                    <a:lnTo>
                      <a:pt x="46" y="552"/>
                    </a:lnTo>
                    <a:lnTo>
                      <a:pt x="0" y="548"/>
                    </a:lnTo>
                    <a:lnTo>
                      <a:pt x="154" y="339"/>
                    </a:lnTo>
                    <a:lnTo>
                      <a:pt x="241" y="244"/>
                    </a:lnTo>
                    <a:lnTo>
                      <a:pt x="336" y="145"/>
                    </a:lnTo>
                    <a:lnTo>
                      <a:pt x="390" y="99"/>
                    </a:lnTo>
                    <a:lnTo>
                      <a:pt x="453" y="45"/>
                    </a:lnTo>
                    <a:lnTo>
                      <a:pt x="526" y="0"/>
                    </a:lnTo>
                    <a:lnTo>
                      <a:pt x="576" y="27"/>
                    </a:lnTo>
                    <a:close/>
                  </a:path>
                </a:pathLst>
              </a:custGeom>
              <a:solidFill>
                <a:srgbClr val="404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348" name="Freeform 26"/>
              <p:cNvSpPr>
                <a:spLocks/>
              </p:cNvSpPr>
              <p:nvPr/>
            </p:nvSpPr>
            <p:spPr bwMode="auto">
              <a:xfrm>
                <a:off x="913" y="3566"/>
                <a:ext cx="52" cy="218"/>
              </a:xfrm>
              <a:custGeom>
                <a:avLst/>
                <a:gdLst>
                  <a:gd name="T0" fmla="*/ 1 w 104"/>
                  <a:gd name="T1" fmla="*/ 0 h 435"/>
                  <a:gd name="T2" fmla="*/ 1 w 104"/>
                  <a:gd name="T3" fmla="*/ 1 h 435"/>
                  <a:gd name="T4" fmla="*/ 1 w 104"/>
                  <a:gd name="T5" fmla="*/ 1 h 435"/>
                  <a:gd name="T6" fmla="*/ 1 w 104"/>
                  <a:gd name="T7" fmla="*/ 1 h 435"/>
                  <a:gd name="T8" fmla="*/ 1 w 104"/>
                  <a:gd name="T9" fmla="*/ 1 h 435"/>
                  <a:gd name="T10" fmla="*/ 0 w 104"/>
                  <a:gd name="T11" fmla="*/ 1 h 435"/>
                  <a:gd name="T12" fmla="*/ 1 w 104"/>
                  <a:gd name="T13" fmla="*/ 0 h 43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04"/>
                  <a:gd name="T22" fmla="*/ 0 h 435"/>
                  <a:gd name="T23" fmla="*/ 104 w 104"/>
                  <a:gd name="T24" fmla="*/ 435 h 43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04" h="435">
                    <a:moveTo>
                      <a:pt x="45" y="0"/>
                    </a:moveTo>
                    <a:lnTo>
                      <a:pt x="99" y="99"/>
                    </a:lnTo>
                    <a:lnTo>
                      <a:pt x="104" y="340"/>
                    </a:lnTo>
                    <a:lnTo>
                      <a:pt x="59" y="435"/>
                    </a:lnTo>
                    <a:lnTo>
                      <a:pt x="63" y="118"/>
                    </a:lnTo>
                    <a:lnTo>
                      <a:pt x="0" y="4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404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349" name="Freeform 27"/>
              <p:cNvSpPr>
                <a:spLocks/>
              </p:cNvSpPr>
              <p:nvPr/>
            </p:nvSpPr>
            <p:spPr bwMode="auto">
              <a:xfrm>
                <a:off x="908" y="3489"/>
                <a:ext cx="98" cy="342"/>
              </a:xfrm>
              <a:custGeom>
                <a:avLst/>
                <a:gdLst>
                  <a:gd name="T0" fmla="*/ 1 w 194"/>
                  <a:gd name="T1" fmla="*/ 1 h 684"/>
                  <a:gd name="T2" fmla="*/ 1 w 194"/>
                  <a:gd name="T3" fmla="*/ 1 h 684"/>
                  <a:gd name="T4" fmla="*/ 1 w 194"/>
                  <a:gd name="T5" fmla="*/ 1 h 684"/>
                  <a:gd name="T6" fmla="*/ 1 w 194"/>
                  <a:gd name="T7" fmla="*/ 1 h 684"/>
                  <a:gd name="T8" fmla="*/ 0 w 194"/>
                  <a:gd name="T9" fmla="*/ 1 h 684"/>
                  <a:gd name="T10" fmla="*/ 1 w 194"/>
                  <a:gd name="T11" fmla="*/ 1 h 684"/>
                  <a:gd name="T12" fmla="*/ 1 w 194"/>
                  <a:gd name="T13" fmla="*/ 1 h 684"/>
                  <a:gd name="T14" fmla="*/ 1 w 194"/>
                  <a:gd name="T15" fmla="*/ 1 h 684"/>
                  <a:gd name="T16" fmla="*/ 1 w 194"/>
                  <a:gd name="T17" fmla="*/ 1 h 684"/>
                  <a:gd name="T18" fmla="*/ 1 w 194"/>
                  <a:gd name="T19" fmla="*/ 1 h 684"/>
                  <a:gd name="T20" fmla="*/ 1 w 194"/>
                  <a:gd name="T21" fmla="*/ 0 h 684"/>
                  <a:gd name="T22" fmla="*/ 1 w 194"/>
                  <a:gd name="T23" fmla="*/ 1 h 68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94"/>
                  <a:gd name="T37" fmla="*/ 0 h 684"/>
                  <a:gd name="T38" fmla="*/ 194 w 194"/>
                  <a:gd name="T39" fmla="*/ 684 h 684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94" h="684">
                    <a:moveTo>
                      <a:pt x="194" y="18"/>
                    </a:moveTo>
                    <a:lnTo>
                      <a:pt x="167" y="267"/>
                    </a:lnTo>
                    <a:lnTo>
                      <a:pt x="145" y="448"/>
                    </a:lnTo>
                    <a:lnTo>
                      <a:pt x="4" y="684"/>
                    </a:lnTo>
                    <a:lnTo>
                      <a:pt x="0" y="611"/>
                    </a:lnTo>
                    <a:lnTo>
                      <a:pt x="45" y="543"/>
                    </a:lnTo>
                    <a:lnTo>
                      <a:pt x="40" y="471"/>
                    </a:lnTo>
                    <a:lnTo>
                      <a:pt x="72" y="444"/>
                    </a:lnTo>
                    <a:lnTo>
                      <a:pt x="99" y="371"/>
                    </a:lnTo>
                    <a:lnTo>
                      <a:pt x="122" y="163"/>
                    </a:lnTo>
                    <a:lnTo>
                      <a:pt x="140" y="0"/>
                    </a:lnTo>
                    <a:lnTo>
                      <a:pt x="194" y="18"/>
                    </a:lnTo>
                    <a:close/>
                  </a:path>
                </a:pathLst>
              </a:custGeom>
              <a:solidFill>
                <a:srgbClr val="606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350" name="Freeform 28"/>
              <p:cNvSpPr>
                <a:spLocks/>
              </p:cNvSpPr>
              <p:nvPr/>
            </p:nvSpPr>
            <p:spPr bwMode="auto">
              <a:xfrm>
                <a:off x="868" y="3517"/>
                <a:ext cx="231" cy="371"/>
              </a:xfrm>
              <a:custGeom>
                <a:avLst/>
                <a:gdLst>
                  <a:gd name="T0" fmla="*/ 1 w 462"/>
                  <a:gd name="T1" fmla="*/ 0 h 743"/>
                  <a:gd name="T2" fmla="*/ 1 w 462"/>
                  <a:gd name="T3" fmla="*/ 0 h 743"/>
                  <a:gd name="T4" fmla="*/ 1 w 462"/>
                  <a:gd name="T5" fmla="*/ 0 h 743"/>
                  <a:gd name="T6" fmla="*/ 1 w 462"/>
                  <a:gd name="T7" fmla="*/ 0 h 743"/>
                  <a:gd name="T8" fmla="*/ 1 w 462"/>
                  <a:gd name="T9" fmla="*/ 0 h 743"/>
                  <a:gd name="T10" fmla="*/ 0 w 462"/>
                  <a:gd name="T11" fmla="*/ 0 h 743"/>
                  <a:gd name="T12" fmla="*/ 1 w 462"/>
                  <a:gd name="T13" fmla="*/ 0 h 743"/>
                  <a:gd name="T14" fmla="*/ 1 w 462"/>
                  <a:gd name="T15" fmla="*/ 0 h 743"/>
                  <a:gd name="T16" fmla="*/ 1 w 462"/>
                  <a:gd name="T17" fmla="*/ 0 h 743"/>
                  <a:gd name="T18" fmla="*/ 1 w 462"/>
                  <a:gd name="T19" fmla="*/ 0 h 743"/>
                  <a:gd name="T20" fmla="*/ 1 w 462"/>
                  <a:gd name="T21" fmla="*/ 0 h 743"/>
                  <a:gd name="T22" fmla="*/ 1 w 462"/>
                  <a:gd name="T23" fmla="*/ 0 h 743"/>
                  <a:gd name="T24" fmla="*/ 1 w 462"/>
                  <a:gd name="T25" fmla="*/ 0 h 74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462"/>
                  <a:gd name="T40" fmla="*/ 0 h 743"/>
                  <a:gd name="T41" fmla="*/ 462 w 462"/>
                  <a:gd name="T42" fmla="*/ 743 h 74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462" h="743">
                    <a:moveTo>
                      <a:pt x="399" y="0"/>
                    </a:moveTo>
                    <a:lnTo>
                      <a:pt x="299" y="209"/>
                    </a:lnTo>
                    <a:lnTo>
                      <a:pt x="222" y="349"/>
                    </a:lnTo>
                    <a:lnTo>
                      <a:pt x="136" y="526"/>
                    </a:lnTo>
                    <a:lnTo>
                      <a:pt x="77" y="625"/>
                    </a:lnTo>
                    <a:lnTo>
                      <a:pt x="0" y="728"/>
                    </a:lnTo>
                    <a:lnTo>
                      <a:pt x="64" y="743"/>
                    </a:lnTo>
                    <a:lnTo>
                      <a:pt x="163" y="598"/>
                    </a:lnTo>
                    <a:lnTo>
                      <a:pt x="245" y="435"/>
                    </a:lnTo>
                    <a:lnTo>
                      <a:pt x="299" y="331"/>
                    </a:lnTo>
                    <a:lnTo>
                      <a:pt x="394" y="150"/>
                    </a:lnTo>
                    <a:lnTo>
                      <a:pt x="462" y="14"/>
                    </a:lnTo>
                    <a:lnTo>
                      <a:pt x="399" y="0"/>
                    </a:lnTo>
                    <a:close/>
                  </a:path>
                </a:pathLst>
              </a:custGeom>
              <a:solidFill>
                <a:srgbClr val="606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351" name="Oval 29"/>
              <p:cNvSpPr>
                <a:spLocks noChangeArrowheads="1"/>
              </p:cNvSpPr>
              <p:nvPr/>
            </p:nvSpPr>
            <p:spPr bwMode="auto">
              <a:xfrm>
                <a:off x="1151" y="3566"/>
                <a:ext cx="51" cy="54"/>
              </a:xfrm>
              <a:prstGeom prst="ellipse">
                <a:avLst/>
              </a:prstGeom>
              <a:solidFill>
                <a:srgbClr val="FF8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352" name="Oval 30"/>
              <p:cNvSpPr>
                <a:spLocks noChangeArrowheads="1"/>
              </p:cNvSpPr>
              <p:nvPr/>
            </p:nvSpPr>
            <p:spPr bwMode="auto">
              <a:xfrm>
                <a:off x="881" y="3539"/>
                <a:ext cx="59" cy="49"/>
              </a:xfrm>
              <a:prstGeom prst="ellipse">
                <a:avLst/>
              </a:prstGeom>
              <a:solidFill>
                <a:srgbClr val="FF8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353" name="Oval 31"/>
              <p:cNvSpPr>
                <a:spLocks noChangeArrowheads="1"/>
              </p:cNvSpPr>
              <p:nvPr/>
            </p:nvSpPr>
            <p:spPr bwMode="auto">
              <a:xfrm>
                <a:off x="1060" y="3462"/>
                <a:ext cx="56" cy="72"/>
              </a:xfrm>
              <a:prstGeom prst="ellipse">
                <a:avLst/>
              </a:prstGeom>
              <a:solidFill>
                <a:srgbClr val="FF8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354" name="Oval 32"/>
              <p:cNvSpPr>
                <a:spLocks noChangeArrowheads="1"/>
              </p:cNvSpPr>
              <p:nvPr/>
            </p:nvSpPr>
            <p:spPr bwMode="auto">
              <a:xfrm>
                <a:off x="967" y="3435"/>
                <a:ext cx="54" cy="81"/>
              </a:xfrm>
              <a:prstGeom prst="ellipse">
                <a:avLst/>
              </a:prstGeom>
              <a:solidFill>
                <a:srgbClr val="FF8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  <p:grpSp>
          <p:nvGrpSpPr>
            <p:cNvPr id="52237" name="Group 33"/>
            <p:cNvGrpSpPr>
              <a:grpSpLocks/>
            </p:cNvGrpSpPr>
            <p:nvPr/>
          </p:nvGrpSpPr>
          <p:grpSpPr bwMode="auto">
            <a:xfrm>
              <a:off x="751" y="3683"/>
              <a:ext cx="653" cy="631"/>
              <a:chOff x="751" y="3683"/>
              <a:chExt cx="653" cy="631"/>
            </a:xfrm>
          </p:grpSpPr>
          <p:grpSp>
            <p:nvGrpSpPr>
              <p:cNvPr id="52318" name="Group 34"/>
              <p:cNvGrpSpPr>
                <a:grpSpLocks/>
              </p:cNvGrpSpPr>
              <p:nvPr/>
            </p:nvGrpSpPr>
            <p:grpSpPr bwMode="auto">
              <a:xfrm>
                <a:off x="751" y="3683"/>
                <a:ext cx="653" cy="631"/>
                <a:chOff x="751" y="3683"/>
                <a:chExt cx="653" cy="631"/>
              </a:xfrm>
            </p:grpSpPr>
            <p:sp>
              <p:nvSpPr>
                <p:cNvPr id="52320" name="Freeform 35"/>
                <p:cNvSpPr>
                  <a:spLocks/>
                </p:cNvSpPr>
                <p:nvPr/>
              </p:nvSpPr>
              <p:spPr bwMode="auto">
                <a:xfrm>
                  <a:off x="870" y="3770"/>
                  <a:ext cx="534" cy="544"/>
                </a:xfrm>
                <a:custGeom>
                  <a:avLst/>
                  <a:gdLst>
                    <a:gd name="T0" fmla="*/ 0 w 1069"/>
                    <a:gd name="T1" fmla="*/ 1 h 1087"/>
                    <a:gd name="T2" fmla="*/ 0 w 1069"/>
                    <a:gd name="T3" fmla="*/ 1 h 1087"/>
                    <a:gd name="T4" fmla="*/ 0 w 1069"/>
                    <a:gd name="T5" fmla="*/ 1 h 1087"/>
                    <a:gd name="T6" fmla="*/ 0 w 1069"/>
                    <a:gd name="T7" fmla="*/ 1 h 1087"/>
                    <a:gd name="T8" fmla="*/ 0 w 1069"/>
                    <a:gd name="T9" fmla="*/ 1 h 1087"/>
                    <a:gd name="T10" fmla="*/ 0 w 1069"/>
                    <a:gd name="T11" fmla="*/ 1 h 1087"/>
                    <a:gd name="T12" fmla="*/ 0 w 1069"/>
                    <a:gd name="T13" fmla="*/ 1 h 1087"/>
                    <a:gd name="T14" fmla="*/ 0 w 1069"/>
                    <a:gd name="T15" fmla="*/ 1 h 1087"/>
                    <a:gd name="T16" fmla="*/ 0 w 1069"/>
                    <a:gd name="T17" fmla="*/ 1 h 1087"/>
                    <a:gd name="T18" fmla="*/ 0 w 1069"/>
                    <a:gd name="T19" fmla="*/ 0 h 1087"/>
                    <a:gd name="T20" fmla="*/ 0 w 1069"/>
                    <a:gd name="T21" fmla="*/ 0 h 1087"/>
                    <a:gd name="T22" fmla="*/ 0 w 1069"/>
                    <a:gd name="T23" fmla="*/ 1 h 1087"/>
                    <a:gd name="T24" fmla="*/ 0 w 1069"/>
                    <a:gd name="T25" fmla="*/ 1 h 1087"/>
                    <a:gd name="T26" fmla="*/ 0 w 1069"/>
                    <a:gd name="T27" fmla="*/ 1 h 1087"/>
                    <a:gd name="T28" fmla="*/ 0 w 1069"/>
                    <a:gd name="T29" fmla="*/ 1 h 1087"/>
                    <a:gd name="T30" fmla="*/ 0 w 1069"/>
                    <a:gd name="T31" fmla="*/ 1 h 1087"/>
                    <a:gd name="T32" fmla="*/ 0 w 1069"/>
                    <a:gd name="T33" fmla="*/ 1 h 1087"/>
                    <a:gd name="T34" fmla="*/ 0 w 1069"/>
                    <a:gd name="T35" fmla="*/ 1 h 1087"/>
                    <a:gd name="T36" fmla="*/ 0 w 1069"/>
                    <a:gd name="T37" fmla="*/ 1 h 1087"/>
                    <a:gd name="T38" fmla="*/ 0 w 1069"/>
                    <a:gd name="T39" fmla="*/ 1 h 1087"/>
                    <a:gd name="T40" fmla="*/ 0 w 1069"/>
                    <a:gd name="T41" fmla="*/ 1 h 1087"/>
                    <a:gd name="T42" fmla="*/ 0 w 1069"/>
                    <a:gd name="T43" fmla="*/ 1 h 1087"/>
                    <a:gd name="T44" fmla="*/ 0 w 1069"/>
                    <a:gd name="T45" fmla="*/ 1 h 1087"/>
                    <a:gd name="T46" fmla="*/ 0 w 1069"/>
                    <a:gd name="T47" fmla="*/ 1 h 1087"/>
                    <a:gd name="T48" fmla="*/ 0 w 1069"/>
                    <a:gd name="T49" fmla="*/ 1 h 1087"/>
                    <a:gd name="T50" fmla="*/ 0 w 1069"/>
                    <a:gd name="T51" fmla="*/ 1 h 1087"/>
                    <a:gd name="T52" fmla="*/ 0 w 1069"/>
                    <a:gd name="T53" fmla="*/ 1 h 1087"/>
                    <a:gd name="T54" fmla="*/ 0 w 1069"/>
                    <a:gd name="T55" fmla="*/ 1 h 1087"/>
                    <a:gd name="T56" fmla="*/ 0 w 1069"/>
                    <a:gd name="T57" fmla="*/ 1 h 1087"/>
                    <a:gd name="T58" fmla="*/ 0 w 1069"/>
                    <a:gd name="T59" fmla="*/ 1 h 1087"/>
                    <a:gd name="T60" fmla="*/ 0 w 1069"/>
                    <a:gd name="T61" fmla="*/ 1 h 1087"/>
                    <a:gd name="T62" fmla="*/ 0 w 1069"/>
                    <a:gd name="T63" fmla="*/ 1 h 1087"/>
                    <a:gd name="T64" fmla="*/ 0 w 1069"/>
                    <a:gd name="T65" fmla="*/ 1 h 1087"/>
                    <a:gd name="T66" fmla="*/ 0 w 1069"/>
                    <a:gd name="T67" fmla="*/ 1 h 1087"/>
                    <a:gd name="T68" fmla="*/ 0 w 1069"/>
                    <a:gd name="T69" fmla="*/ 1 h 1087"/>
                    <a:gd name="T70" fmla="*/ 0 w 1069"/>
                    <a:gd name="T71" fmla="*/ 1 h 1087"/>
                    <a:gd name="T72" fmla="*/ 0 w 1069"/>
                    <a:gd name="T73" fmla="*/ 1 h 1087"/>
                    <a:gd name="T74" fmla="*/ 0 w 1069"/>
                    <a:gd name="T75" fmla="*/ 1 h 1087"/>
                    <a:gd name="T76" fmla="*/ 0 w 1069"/>
                    <a:gd name="T77" fmla="*/ 1 h 1087"/>
                    <a:gd name="T78" fmla="*/ 0 w 1069"/>
                    <a:gd name="T79" fmla="*/ 1 h 1087"/>
                    <a:gd name="T80" fmla="*/ 0 w 1069"/>
                    <a:gd name="T81" fmla="*/ 1 h 1087"/>
                    <a:gd name="T82" fmla="*/ 0 w 1069"/>
                    <a:gd name="T83" fmla="*/ 1 h 1087"/>
                    <a:gd name="T84" fmla="*/ 0 w 1069"/>
                    <a:gd name="T85" fmla="*/ 1 h 1087"/>
                    <a:gd name="T86" fmla="*/ 0 w 1069"/>
                    <a:gd name="T87" fmla="*/ 1 h 1087"/>
                    <a:gd name="T88" fmla="*/ 0 w 1069"/>
                    <a:gd name="T89" fmla="*/ 1 h 1087"/>
                    <a:gd name="T90" fmla="*/ 0 w 1069"/>
                    <a:gd name="T91" fmla="*/ 1 h 1087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1069"/>
                    <a:gd name="T139" fmla="*/ 0 h 1087"/>
                    <a:gd name="T140" fmla="*/ 1069 w 1069"/>
                    <a:gd name="T141" fmla="*/ 1087 h 1087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1069" h="1087">
                      <a:moveTo>
                        <a:pt x="68" y="190"/>
                      </a:moveTo>
                      <a:lnTo>
                        <a:pt x="167" y="190"/>
                      </a:lnTo>
                      <a:lnTo>
                        <a:pt x="190" y="203"/>
                      </a:lnTo>
                      <a:lnTo>
                        <a:pt x="244" y="145"/>
                      </a:lnTo>
                      <a:lnTo>
                        <a:pt x="294" y="104"/>
                      </a:lnTo>
                      <a:lnTo>
                        <a:pt x="339" y="90"/>
                      </a:lnTo>
                      <a:lnTo>
                        <a:pt x="394" y="54"/>
                      </a:lnTo>
                      <a:lnTo>
                        <a:pt x="453" y="22"/>
                      </a:lnTo>
                      <a:lnTo>
                        <a:pt x="498" y="4"/>
                      </a:lnTo>
                      <a:lnTo>
                        <a:pt x="566" y="0"/>
                      </a:lnTo>
                      <a:lnTo>
                        <a:pt x="675" y="0"/>
                      </a:lnTo>
                      <a:lnTo>
                        <a:pt x="715" y="9"/>
                      </a:lnTo>
                      <a:lnTo>
                        <a:pt x="774" y="45"/>
                      </a:lnTo>
                      <a:lnTo>
                        <a:pt x="811" y="72"/>
                      </a:lnTo>
                      <a:lnTo>
                        <a:pt x="847" y="122"/>
                      </a:lnTo>
                      <a:lnTo>
                        <a:pt x="901" y="172"/>
                      </a:lnTo>
                      <a:lnTo>
                        <a:pt x="919" y="194"/>
                      </a:lnTo>
                      <a:lnTo>
                        <a:pt x="978" y="303"/>
                      </a:lnTo>
                      <a:lnTo>
                        <a:pt x="992" y="344"/>
                      </a:lnTo>
                      <a:lnTo>
                        <a:pt x="996" y="380"/>
                      </a:lnTo>
                      <a:lnTo>
                        <a:pt x="1010" y="412"/>
                      </a:lnTo>
                      <a:lnTo>
                        <a:pt x="1046" y="462"/>
                      </a:lnTo>
                      <a:lnTo>
                        <a:pt x="1051" y="493"/>
                      </a:lnTo>
                      <a:lnTo>
                        <a:pt x="1051" y="752"/>
                      </a:lnTo>
                      <a:lnTo>
                        <a:pt x="1064" y="797"/>
                      </a:lnTo>
                      <a:lnTo>
                        <a:pt x="1069" y="851"/>
                      </a:lnTo>
                      <a:lnTo>
                        <a:pt x="1060" y="928"/>
                      </a:lnTo>
                      <a:lnTo>
                        <a:pt x="987" y="1087"/>
                      </a:lnTo>
                      <a:lnTo>
                        <a:pt x="960" y="1010"/>
                      </a:lnTo>
                      <a:lnTo>
                        <a:pt x="860" y="956"/>
                      </a:lnTo>
                      <a:lnTo>
                        <a:pt x="779" y="897"/>
                      </a:lnTo>
                      <a:lnTo>
                        <a:pt x="765" y="874"/>
                      </a:lnTo>
                      <a:lnTo>
                        <a:pt x="693" y="747"/>
                      </a:lnTo>
                      <a:lnTo>
                        <a:pt x="629" y="661"/>
                      </a:lnTo>
                      <a:lnTo>
                        <a:pt x="575" y="602"/>
                      </a:lnTo>
                      <a:lnTo>
                        <a:pt x="493" y="543"/>
                      </a:lnTo>
                      <a:lnTo>
                        <a:pt x="412" y="507"/>
                      </a:lnTo>
                      <a:lnTo>
                        <a:pt x="335" y="471"/>
                      </a:lnTo>
                      <a:lnTo>
                        <a:pt x="285" y="462"/>
                      </a:lnTo>
                      <a:lnTo>
                        <a:pt x="258" y="462"/>
                      </a:lnTo>
                      <a:lnTo>
                        <a:pt x="235" y="444"/>
                      </a:lnTo>
                      <a:lnTo>
                        <a:pt x="204" y="425"/>
                      </a:lnTo>
                      <a:lnTo>
                        <a:pt x="190" y="398"/>
                      </a:lnTo>
                      <a:lnTo>
                        <a:pt x="131" y="353"/>
                      </a:lnTo>
                      <a:lnTo>
                        <a:pt x="0" y="212"/>
                      </a:lnTo>
                      <a:lnTo>
                        <a:pt x="68" y="190"/>
                      </a:lnTo>
                      <a:close/>
                    </a:path>
                  </a:pathLst>
                </a:custGeom>
                <a:solidFill>
                  <a:srgbClr val="C000C0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52321" name="Oval 36"/>
                <p:cNvSpPr>
                  <a:spLocks noChangeArrowheads="1"/>
                </p:cNvSpPr>
                <p:nvPr/>
              </p:nvSpPr>
              <p:spPr bwMode="auto">
                <a:xfrm>
                  <a:off x="823" y="3803"/>
                  <a:ext cx="14" cy="14"/>
                </a:xfrm>
                <a:prstGeom prst="ellipse">
                  <a:avLst/>
                </a:prstGeom>
                <a:solidFill>
                  <a:srgbClr val="C00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52322" name="Oval 37"/>
                <p:cNvSpPr>
                  <a:spLocks noChangeArrowheads="1"/>
                </p:cNvSpPr>
                <p:nvPr/>
              </p:nvSpPr>
              <p:spPr bwMode="auto">
                <a:xfrm>
                  <a:off x="832" y="3752"/>
                  <a:ext cx="14" cy="14"/>
                </a:xfrm>
                <a:prstGeom prst="ellipse">
                  <a:avLst/>
                </a:prstGeom>
                <a:solidFill>
                  <a:srgbClr val="C00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52323" name="Oval 38"/>
                <p:cNvSpPr>
                  <a:spLocks noChangeArrowheads="1"/>
                </p:cNvSpPr>
                <p:nvPr/>
              </p:nvSpPr>
              <p:spPr bwMode="auto">
                <a:xfrm>
                  <a:off x="909" y="3875"/>
                  <a:ext cx="14" cy="15"/>
                </a:xfrm>
                <a:prstGeom prst="ellipse">
                  <a:avLst/>
                </a:prstGeom>
                <a:solidFill>
                  <a:srgbClr val="C00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52324" name="Oval 39"/>
                <p:cNvSpPr>
                  <a:spLocks noChangeArrowheads="1"/>
                </p:cNvSpPr>
                <p:nvPr/>
              </p:nvSpPr>
              <p:spPr bwMode="auto">
                <a:xfrm>
                  <a:off x="947" y="3881"/>
                  <a:ext cx="13" cy="15"/>
                </a:xfrm>
                <a:prstGeom prst="ellipse">
                  <a:avLst/>
                </a:prstGeom>
                <a:solidFill>
                  <a:srgbClr val="C00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52325" name="Oval 40"/>
                <p:cNvSpPr>
                  <a:spLocks noChangeArrowheads="1"/>
                </p:cNvSpPr>
                <p:nvPr/>
              </p:nvSpPr>
              <p:spPr bwMode="auto">
                <a:xfrm>
                  <a:off x="1053" y="3946"/>
                  <a:ext cx="14" cy="15"/>
                </a:xfrm>
                <a:prstGeom prst="ellipse">
                  <a:avLst/>
                </a:prstGeom>
                <a:solidFill>
                  <a:srgbClr val="C00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52326" name="Oval 41"/>
                <p:cNvSpPr>
                  <a:spLocks noChangeArrowheads="1"/>
                </p:cNvSpPr>
                <p:nvPr/>
              </p:nvSpPr>
              <p:spPr bwMode="auto">
                <a:xfrm>
                  <a:off x="1019" y="3957"/>
                  <a:ext cx="13" cy="14"/>
                </a:xfrm>
                <a:prstGeom prst="ellipse">
                  <a:avLst/>
                </a:prstGeom>
                <a:solidFill>
                  <a:srgbClr val="C00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52327" name="Oval 42"/>
                <p:cNvSpPr>
                  <a:spLocks noChangeArrowheads="1"/>
                </p:cNvSpPr>
                <p:nvPr/>
              </p:nvSpPr>
              <p:spPr bwMode="auto">
                <a:xfrm>
                  <a:off x="986" y="3895"/>
                  <a:ext cx="9" cy="9"/>
                </a:xfrm>
                <a:prstGeom prst="ellipse">
                  <a:avLst/>
                </a:prstGeom>
                <a:solidFill>
                  <a:srgbClr val="C00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52328" name="Oval 43"/>
                <p:cNvSpPr>
                  <a:spLocks noChangeArrowheads="1"/>
                </p:cNvSpPr>
                <p:nvPr/>
              </p:nvSpPr>
              <p:spPr bwMode="auto">
                <a:xfrm>
                  <a:off x="936" y="3872"/>
                  <a:ext cx="11" cy="11"/>
                </a:xfrm>
                <a:prstGeom prst="ellipse">
                  <a:avLst/>
                </a:prstGeom>
                <a:solidFill>
                  <a:srgbClr val="C00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52329" name="Oval 44"/>
                <p:cNvSpPr>
                  <a:spLocks noChangeArrowheads="1"/>
                </p:cNvSpPr>
                <p:nvPr/>
              </p:nvSpPr>
              <p:spPr bwMode="auto">
                <a:xfrm>
                  <a:off x="931" y="3884"/>
                  <a:ext cx="8" cy="7"/>
                </a:xfrm>
                <a:prstGeom prst="ellipse">
                  <a:avLst/>
                </a:prstGeom>
                <a:solidFill>
                  <a:srgbClr val="C00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52330" name="Oval 45"/>
                <p:cNvSpPr>
                  <a:spLocks noChangeArrowheads="1"/>
                </p:cNvSpPr>
                <p:nvPr/>
              </p:nvSpPr>
              <p:spPr bwMode="auto">
                <a:xfrm>
                  <a:off x="994" y="3941"/>
                  <a:ext cx="7" cy="7"/>
                </a:xfrm>
                <a:prstGeom prst="ellipse">
                  <a:avLst/>
                </a:prstGeom>
                <a:solidFill>
                  <a:srgbClr val="C00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52331" name="Oval 46"/>
                <p:cNvSpPr>
                  <a:spLocks noChangeArrowheads="1"/>
                </p:cNvSpPr>
                <p:nvPr/>
              </p:nvSpPr>
              <p:spPr bwMode="auto">
                <a:xfrm>
                  <a:off x="1009" y="3934"/>
                  <a:ext cx="6" cy="6"/>
                </a:xfrm>
                <a:prstGeom prst="ellipse">
                  <a:avLst/>
                </a:prstGeom>
                <a:solidFill>
                  <a:srgbClr val="C00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52332" name="Oval 47"/>
                <p:cNvSpPr>
                  <a:spLocks noChangeArrowheads="1"/>
                </p:cNvSpPr>
                <p:nvPr/>
              </p:nvSpPr>
              <p:spPr bwMode="auto">
                <a:xfrm>
                  <a:off x="1052" y="3929"/>
                  <a:ext cx="7" cy="7"/>
                </a:xfrm>
                <a:prstGeom prst="ellipse">
                  <a:avLst/>
                </a:prstGeom>
                <a:solidFill>
                  <a:srgbClr val="C00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52333" name="Oval 48"/>
                <p:cNvSpPr>
                  <a:spLocks noChangeArrowheads="1"/>
                </p:cNvSpPr>
                <p:nvPr/>
              </p:nvSpPr>
              <p:spPr bwMode="auto">
                <a:xfrm>
                  <a:off x="1042" y="3961"/>
                  <a:ext cx="6" cy="6"/>
                </a:xfrm>
                <a:prstGeom prst="ellipse">
                  <a:avLst/>
                </a:prstGeom>
                <a:solidFill>
                  <a:srgbClr val="C00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52334" name="Oval 49"/>
                <p:cNvSpPr>
                  <a:spLocks noChangeArrowheads="1"/>
                </p:cNvSpPr>
                <p:nvPr/>
              </p:nvSpPr>
              <p:spPr bwMode="auto">
                <a:xfrm>
                  <a:off x="1071" y="3976"/>
                  <a:ext cx="9" cy="9"/>
                </a:xfrm>
                <a:prstGeom prst="ellipse">
                  <a:avLst/>
                </a:prstGeom>
                <a:solidFill>
                  <a:srgbClr val="C00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52335" name="Oval 50"/>
                <p:cNvSpPr>
                  <a:spLocks noChangeArrowheads="1"/>
                </p:cNvSpPr>
                <p:nvPr/>
              </p:nvSpPr>
              <p:spPr bwMode="auto">
                <a:xfrm>
                  <a:off x="844" y="3782"/>
                  <a:ext cx="8" cy="8"/>
                </a:xfrm>
                <a:prstGeom prst="ellipse">
                  <a:avLst/>
                </a:prstGeom>
                <a:solidFill>
                  <a:srgbClr val="C00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52336" name="Oval 51"/>
                <p:cNvSpPr>
                  <a:spLocks noChangeArrowheads="1"/>
                </p:cNvSpPr>
                <p:nvPr/>
              </p:nvSpPr>
              <p:spPr bwMode="auto">
                <a:xfrm>
                  <a:off x="883" y="3774"/>
                  <a:ext cx="9" cy="9"/>
                </a:xfrm>
                <a:prstGeom prst="ellipse">
                  <a:avLst/>
                </a:prstGeom>
                <a:solidFill>
                  <a:srgbClr val="C00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52337" name="Oval 52"/>
                <p:cNvSpPr>
                  <a:spLocks noChangeArrowheads="1"/>
                </p:cNvSpPr>
                <p:nvPr/>
              </p:nvSpPr>
              <p:spPr bwMode="auto">
                <a:xfrm>
                  <a:off x="803" y="3765"/>
                  <a:ext cx="9" cy="9"/>
                </a:xfrm>
                <a:prstGeom prst="ellipse">
                  <a:avLst/>
                </a:prstGeom>
                <a:solidFill>
                  <a:srgbClr val="C00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52338" name="Oval 53"/>
                <p:cNvSpPr>
                  <a:spLocks noChangeArrowheads="1"/>
                </p:cNvSpPr>
                <p:nvPr/>
              </p:nvSpPr>
              <p:spPr bwMode="auto">
                <a:xfrm>
                  <a:off x="806" y="3750"/>
                  <a:ext cx="9" cy="9"/>
                </a:xfrm>
                <a:prstGeom prst="ellipse">
                  <a:avLst/>
                </a:prstGeom>
                <a:solidFill>
                  <a:srgbClr val="C00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52339" name="Oval 54"/>
                <p:cNvSpPr>
                  <a:spLocks noChangeArrowheads="1"/>
                </p:cNvSpPr>
                <p:nvPr/>
              </p:nvSpPr>
              <p:spPr bwMode="auto">
                <a:xfrm>
                  <a:off x="765" y="3775"/>
                  <a:ext cx="9" cy="9"/>
                </a:xfrm>
                <a:prstGeom prst="ellipse">
                  <a:avLst/>
                </a:prstGeom>
                <a:solidFill>
                  <a:srgbClr val="C00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52340" name="Oval 55"/>
                <p:cNvSpPr>
                  <a:spLocks noChangeArrowheads="1"/>
                </p:cNvSpPr>
                <p:nvPr/>
              </p:nvSpPr>
              <p:spPr bwMode="auto">
                <a:xfrm>
                  <a:off x="856" y="3743"/>
                  <a:ext cx="9" cy="9"/>
                </a:xfrm>
                <a:prstGeom prst="ellipse">
                  <a:avLst/>
                </a:prstGeom>
                <a:solidFill>
                  <a:srgbClr val="C00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52341" name="Oval 56"/>
                <p:cNvSpPr>
                  <a:spLocks noChangeArrowheads="1"/>
                </p:cNvSpPr>
                <p:nvPr/>
              </p:nvSpPr>
              <p:spPr bwMode="auto">
                <a:xfrm>
                  <a:off x="883" y="3705"/>
                  <a:ext cx="7" cy="8"/>
                </a:xfrm>
                <a:prstGeom prst="ellipse">
                  <a:avLst/>
                </a:prstGeom>
                <a:solidFill>
                  <a:srgbClr val="C00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52342" name="Oval 57"/>
                <p:cNvSpPr>
                  <a:spLocks noChangeArrowheads="1"/>
                </p:cNvSpPr>
                <p:nvPr/>
              </p:nvSpPr>
              <p:spPr bwMode="auto">
                <a:xfrm>
                  <a:off x="852" y="3691"/>
                  <a:ext cx="6" cy="6"/>
                </a:xfrm>
                <a:prstGeom prst="ellipse">
                  <a:avLst/>
                </a:prstGeom>
                <a:solidFill>
                  <a:srgbClr val="C00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52343" name="Oval 58"/>
                <p:cNvSpPr>
                  <a:spLocks noChangeArrowheads="1"/>
                </p:cNvSpPr>
                <p:nvPr/>
              </p:nvSpPr>
              <p:spPr bwMode="auto">
                <a:xfrm>
                  <a:off x="818" y="3709"/>
                  <a:ext cx="6" cy="6"/>
                </a:xfrm>
                <a:prstGeom prst="ellipse">
                  <a:avLst/>
                </a:prstGeom>
                <a:solidFill>
                  <a:srgbClr val="C00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52344" name="Oval 59"/>
                <p:cNvSpPr>
                  <a:spLocks noChangeArrowheads="1"/>
                </p:cNvSpPr>
                <p:nvPr/>
              </p:nvSpPr>
              <p:spPr bwMode="auto">
                <a:xfrm>
                  <a:off x="784" y="3683"/>
                  <a:ext cx="7" cy="8"/>
                </a:xfrm>
                <a:prstGeom prst="ellipse">
                  <a:avLst/>
                </a:prstGeom>
                <a:solidFill>
                  <a:srgbClr val="C00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52345" name="Oval 60"/>
                <p:cNvSpPr>
                  <a:spLocks noChangeArrowheads="1"/>
                </p:cNvSpPr>
                <p:nvPr/>
              </p:nvSpPr>
              <p:spPr bwMode="auto">
                <a:xfrm>
                  <a:off x="751" y="3707"/>
                  <a:ext cx="9" cy="9"/>
                </a:xfrm>
                <a:prstGeom prst="ellipse">
                  <a:avLst/>
                </a:prstGeom>
                <a:solidFill>
                  <a:srgbClr val="C00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  <p:sp>
              <p:nvSpPr>
                <p:cNvPr id="52346" name="Oval 61"/>
                <p:cNvSpPr>
                  <a:spLocks noChangeArrowheads="1"/>
                </p:cNvSpPr>
                <p:nvPr/>
              </p:nvSpPr>
              <p:spPr bwMode="auto">
                <a:xfrm>
                  <a:off x="752" y="3748"/>
                  <a:ext cx="9" cy="9"/>
                </a:xfrm>
                <a:prstGeom prst="ellipse">
                  <a:avLst/>
                </a:prstGeom>
                <a:solidFill>
                  <a:srgbClr val="C00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Tahoma" pitchFamily="34" charset="0"/>
                    </a:defRPr>
                  </a:lvl9pPr>
                </a:lstStyle>
                <a:p>
                  <a:pPr eaLnBrk="1" hangingPunct="1"/>
                  <a:endParaRPr lang="ru-RU" altLang="ru-RU"/>
                </a:p>
              </p:txBody>
            </p:sp>
          </p:grpSp>
          <p:sp>
            <p:nvSpPr>
              <p:cNvPr id="52319" name="Freeform 62"/>
              <p:cNvSpPr>
                <a:spLocks/>
              </p:cNvSpPr>
              <p:nvPr/>
            </p:nvSpPr>
            <p:spPr bwMode="auto">
              <a:xfrm>
                <a:off x="1105" y="3865"/>
                <a:ext cx="241" cy="355"/>
              </a:xfrm>
              <a:custGeom>
                <a:avLst/>
                <a:gdLst>
                  <a:gd name="T0" fmla="*/ 0 w 480"/>
                  <a:gd name="T1" fmla="*/ 0 h 712"/>
                  <a:gd name="T2" fmla="*/ 1 w 480"/>
                  <a:gd name="T3" fmla="*/ 0 h 712"/>
                  <a:gd name="T4" fmla="*/ 1 w 480"/>
                  <a:gd name="T5" fmla="*/ 0 h 712"/>
                  <a:gd name="T6" fmla="*/ 1 w 480"/>
                  <a:gd name="T7" fmla="*/ 0 h 712"/>
                  <a:gd name="T8" fmla="*/ 1 w 480"/>
                  <a:gd name="T9" fmla="*/ 0 h 712"/>
                  <a:gd name="T10" fmla="*/ 1 w 480"/>
                  <a:gd name="T11" fmla="*/ 0 h 712"/>
                  <a:gd name="T12" fmla="*/ 1 w 480"/>
                  <a:gd name="T13" fmla="*/ 0 h 712"/>
                  <a:gd name="T14" fmla="*/ 1 w 480"/>
                  <a:gd name="T15" fmla="*/ 0 h 712"/>
                  <a:gd name="T16" fmla="*/ 1 w 480"/>
                  <a:gd name="T17" fmla="*/ 0 h 712"/>
                  <a:gd name="T18" fmla="*/ 1 w 480"/>
                  <a:gd name="T19" fmla="*/ 0 h 7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80"/>
                  <a:gd name="T31" fmla="*/ 0 h 712"/>
                  <a:gd name="T32" fmla="*/ 480 w 480"/>
                  <a:gd name="T33" fmla="*/ 712 h 71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80" h="712">
                    <a:moveTo>
                      <a:pt x="0" y="0"/>
                    </a:moveTo>
                    <a:lnTo>
                      <a:pt x="127" y="59"/>
                    </a:lnTo>
                    <a:lnTo>
                      <a:pt x="222" y="150"/>
                    </a:lnTo>
                    <a:lnTo>
                      <a:pt x="285" y="218"/>
                    </a:lnTo>
                    <a:lnTo>
                      <a:pt x="331" y="290"/>
                    </a:lnTo>
                    <a:lnTo>
                      <a:pt x="380" y="385"/>
                    </a:lnTo>
                    <a:lnTo>
                      <a:pt x="417" y="499"/>
                    </a:lnTo>
                    <a:lnTo>
                      <a:pt x="471" y="621"/>
                    </a:lnTo>
                    <a:lnTo>
                      <a:pt x="480" y="680"/>
                    </a:lnTo>
                    <a:lnTo>
                      <a:pt x="480" y="712"/>
                    </a:lnTo>
                  </a:path>
                </a:pathLst>
              </a:custGeom>
              <a:noFill/>
              <a:ln w="9525">
                <a:solidFill>
                  <a:srgbClr val="8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  <p:grpSp>
          <p:nvGrpSpPr>
            <p:cNvPr id="52238" name="Group 63"/>
            <p:cNvGrpSpPr>
              <a:grpSpLocks/>
            </p:cNvGrpSpPr>
            <p:nvPr/>
          </p:nvGrpSpPr>
          <p:grpSpPr bwMode="auto">
            <a:xfrm>
              <a:off x="754" y="3609"/>
              <a:ext cx="394" cy="382"/>
              <a:chOff x="754" y="3609"/>
              <a:chExt cx="394" cy="382"/>
            </a:xfrm>
          </p:grpSpPr>
          <p:sp>
            <p:nvSpPr>
              <p:cNvPr id="52239" name="Oval 64"/>
              <p:cNvSpPr>
                <a:spLocks noChangeArrowheads="1"/>
              </p:cNvSpPr>
              <p:nvPr/>
            </p:nvSpPr>
            <p:spPr bwMode="auto">
              <a:xfrm>
                <a:off x="1108" y="3839"/>
                <a:ext cx="14" cy="14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40" name="Oval 65"/>
              <p:cNvSpPr>
                <a:spLocks noChangeArrowheads="1"/>
              </p:cNvSpPr>
              <p:nvPr/>
            </p:nvSpPr>
            <p:spPr bwMode="auto">
              <a:xfrm>
                <a:off x="1109" y="3881"/>
                <a:ext cx="14" cy="14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41" name="Oval 66"/>
              <p:cNvSpPr>
                <a:spLocks noChangeArrowheads="1"/>
              </p:cNvSpPr>
              <p:nvPr/>
            </p:nvSpPr>
            <p:spPr bwMode="auto">
              <a:xfrm>
                <a:off x="1068" y="3935"/>
                <a:ext cx="13" cy="14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42" name="Oval 67"/>
              <p:cNvSpPr>
                <a:spLocks noChangeArrowheads="1"/>
              </p:cNvSpPr>
              <p:nvPr/>
            </p:nvSpPr>
            <p:spPr bwMode="auto">
              <a:xfrm>
                <a:off x="1105" y="3924"/>
                <a:ext cx="13" cy="14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43" name="Oval 68"/>
              <p:cNvSpPr>
                <a:spLocks noChangeArrowheads="1"/>
              </p:cNvSpPr>
              <p:nvPr/>
            </p:nvSpPr>
            <p:spPr bwMode="auto">
              <a:xfrm>
                <a:off x="1087" y="3976"/>
                <a:ext cx="13" cy="15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44" name="Oval 69"/>
              <p:cNvSpPr>
                <a:spLocks noChangeArrowheads="1"/>
              </p:cNvSpPr>
              <p:nvPr/>
            </p:nvSpPr>
            <p:spPr bwMode="auto">
              <a:xfrm>
                <a:off x="1117" y="3820"/>
                <a:ext cx="10" cy="11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45" name="Oval 70"/>
              <p:cNvSpPr>
                <a:spLocks noChangeArrowheads="1"/>
              </p:cNvSpPr>
              <p:nvPr/>
            </p:nvSpPr>
            <p:spPr bwMode="auto">
              <a:xfrm>
                <a:off x="1022" y="3949"/>
                <a:ext cx="7" cy="8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46" name="Oval 71"/>
              <p:cNvSpPr>
                <a:spLocks noChangeArrowheads="1"/>
              </p:cNvSpPr>
              <p:nvPr/>
            </p:nvSpPr>
            <p:spPr bwMode="auto">
              <a:xfrm>
                <a:off x="1009" y="3955"/>
                <a:ext cx="7" cy="8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47" name="Oval 72"/>
              <p:cNvSpPr>
                <a:spLocks noChangeArrowheads="1"/>
              </p:cNvSpPr>
              <p:nvPr/>
            </p:nvSpPr>
            <p:spPr bwMode="auto">
              <a:xfrm>
                <a:off x="1040" y="3958"/>
                <a:ext cx="10" cy="9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48" name="Oval 73"/>
              <p:cNvSpPr>
                <a:spLocks noChangeArrowheads="1"/>
              </p:cNvSpPr>
              <p:nvPr/>
            </p:nvSpPr>
            <p:spPr bwMode="auto">
              <a:xfrm>
                <a:off x="1047" y="3948"/>
                <a:ext cx="10" cy="10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49" name="Oval 74"/>
              <p:cNvSpPr>
                <a:spLocks noChangeArrowheads="1"/>
              </p:cNvSpPr>
              <p:nvPr/>
            </p:nvSpPr>
            <p:spPr bwMode="auto">
              <a:xfrm>
                <a:off x="1113" y="3955"/>
                <a:ext cx="8" cy="7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50" name="Oval 75"/>
              <p:cNvSpPr>
                <a:spLocks noChangeArrowheads="1"/>
              </p:cNvSpPr>
              <p:nvPr/>
            </p:nvSpPr>
            <p:spPr bwMode="auto">
              <a:xfrm>
                <a:off x="1016" y="3924"/>
                <a:ext cx="13" cy="14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51" name="Oval 76"/>
              <p:cNvSpPr>
                <a:spLocks noChangeArrowheads="1"/>
              </p:cNvSpPr>
              <p:nvPr/>
            </p:nvSpPr>
            <p:spPr bwMode="auto">
              <a:xfrm>
                <a:off x="1078" y="3911"/>
                <a:ext cx="14" cy="15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52" name="Oval 77"/>
              <p:cNvSpPr>
                <a:spLocks noChangeArrowheads="1"/>
              </p:cNvSpPr>
              <p:nvPr/>
            </p:nvSpPr>
            <p:spPr bwMode="auto">
              <a:xfrm>
                <a:off x="1135" y="3885"/>
                <a:ext cx="13" cy="14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53" name="Oval 78"/>
              <p:cNvSpPr>
                <a:spLocks noChangeArrowheads="1"/>
              </p:cNvSpPr>
              <p:nvPr/>
            </p:nvSpPr>
            <p:spPr bwMode="auto">
              <a:xfrm>
                <a:off x="869" y="3707"/>
                <a:ext cx="14" cy="14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54" name="Oval 79"/>
              <p:cNvSpPr>
                <a:spLocks noChangeArrowheads="1"/>
              </p:cNvSpPr>
              <p:nvPr/>
            </p:nvSpPr>
            <p:spPr bwMode="auto">
              <a:xfrm>
                <a:off x="754" y="3767"/>
                <a:ext cx="14" cy="15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55" name="Oval 80"/>
              <p:cNvSpPr>
                <a:spLocks noChangeArrowheads="1"/>
              </p:cNvSpPr>
              <p:nvPr/>
            </p:nvSpPr>
            <p:spPr bwMode="auto">
              <a:xfrm>
                <a:off x="775" y="3772"/>
                <a:ext cx="13" cy="14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56" name="Oval 81"/>
              <p:cNvSpPr>
                <a:spLocks noChangeArrowheads="1"/>
              </p:cNvSpPr>
              <p:nvPr/>
            </p:nvSpPr>
            <p:spPr bwMode="auto">
              <a:xfrm>
                <a:off x="816" y="3794"/>
                <a:ext cx="14" cy="14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57" name="Oval 82"/>
              <p:cNvSpPr>
                <a:spLocks noChangeArrowheads="1"/>
              </p:cNvSpPr>
              <p:nvPr/>
            </p:nvSpPr>
            <p:spPr bwMode="auto">
              <a:xfrm>
                <a:off x="809" y="3733"/>
                <a:ext cx="13" cy="14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58" name="Oval 83"/>
              <p:cNvSpPr>
                <a:spLocks noChangeArrowheads="1"/>
              </p:cNvSpPr>
              <p:nvPr/>
            </p:nvSpPr>
            <p:spPr bwMode="auto">
              <a:xfrm>
                <a:off x="808" y="3692"/>
                <a:ext cx="14" cy="15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59" name="Oval 84"/>
              <p:cNvSpPr>
                <a:spLocks noChangeArrowheads="1"/>
              </p:cNvSpPr>
              <p:nvPr/>
            </p:nvSpPr>
            <p:spPr bwMode="auto">
              <a:xfrm>
                <a:off x="1042" y="3877"/>
                <a:ext cx="14" cy="15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60" name="Oval 85"/>
              <p:cNvSpPr>
                <a:spLocks noChangeArrowheads="1"/>
              </p:cNvSpPr>
              <p:nvPr/>
            </p:nvSpPr>
            <p:spPr bwMode="auto">
              <a:xfrm>
                <a:off x="1066" y="3832"/>
                <a:ext cx="14" cy="15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61" name="Oval 86"/>
              <p:cNvSpPr>
                <a:spLocks noChangeArrowheads="1"/>
              </p:cNvSpPr>
              <p:nvPr/>
            </p:nvSpPr>
            <p:spPr bwMode="auto">
              <a:xfrm>
                <a:off x="1088" y="3813"/>
                <a:ext cx="14" cy="14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62" name="Oval 87"/>
              <p:cNvSpPr>
                <a:spLocks noChangeArrowheads="1"/>
              </p:cNvSpPr>
              <p:nvPr/>
            </p:nvSpPr>
            <p:spPr bwMode="auto">
              <a:xfrm>
                <a:off x="898" y="3706"/>
                <a:ext cx="13" cy="14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63" name="Oval 88"/>
              <p:cNvSpPr>
                <a:spLocks noChangeArrowheads="1"/>
              </p:cNvSpPr>
              <p:nvPr/>
            </p:nvSpPr>
            <p:spPr bwMode="auto">
              <a:xfrm>
                <a:off x="863" y="3741"/>
                <a:ext cx="14" cy="14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64" name="Oval 89"/>
              <p:cNvSpPr>
                <a:spLocks noChangeArrowheads="1"/>
              </p:cNvSpPr>
              <p:nvPr/>
            </p:nvSpPr>
            <p:spPr bwMode="auto">
              <a:xfrm>
                <a:off x="831" y="3699"/>
                <a:ext cx="13" cy="15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65" name="Oval 90"/>
              <p:cNvSpPr>
                <a:spLocks noChangeArrowheads="1"/>
              </p:cNvSpPr>
              <p:nvPr/>
            </p:nvSpPr>
            <p:spPr bwMode="auto">
              <a:xfrm>
                <a:off x="1052" y="3905"/>
                <a:ext cx="10" cy="9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66" name="Oval 91"/>
              <p:cNvSpPr>
                <a:spLocks noChangeArrowheads="1"/>
              </p:cNvSpPr>
              <p:nvPr/>
            </p:nvSpPr>
            <p:spPr bwMode="auto">
              <a:xfrm>
                <a:off x="1097" y="3890"/>
                <a:ext cx="10" cy="10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67" name="Oval 92"/>
              <p:cNvSpPr>
                <a:spLocks noChangeArrowheads="1"/>
              </p:cNvSpPr>
              <p:nvPr/>
            </p:nvSpPr>
            <p:spPr bwMode="auto">
              <a:xfrm>
                <a:off x="1025" y="3906"/>
                <a:ext cx="10" cy="11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68" name="Oval 93"/>
              <p:cNvSpPr>
                <a:spLocks noChangeArrowheads="1"/>
              </p:cNvSpPr>
              <p:nvPr/>
            </p:nvSpPr>
            <p:spPr bwMode="auto">
              <a:xfrm>
                <a:off x="1003" y="3881"/>
                <a:ext cx="11" cy="10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69" name="Oval 94"/>
              <p:cNvSpPr>
                <a:spLocks noChangeArrowheads="1"/>
              </p:cNvSpPr>
              <p:nvPr/>
            </p:nvSpPr>
            <p:spPr bwMode="auto">
              <a:xfrm>
                <a:off x="996" y="3898"/>
                <a:ext cx="9" cy="9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70" name="Oval 95"/>
              <p:cNvSpPr>
                <a:spLocks noChangeArrowheads="1"/>
              </p:cNvSpPr>
              <p:nvPr/>
            </p:nvSpPr>
            <p:spPr bwMode="auto">
              <a:xfrm>
                <a:off x="1053" y="3859"/>
                <a:ext cx="9" cy="9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71" name="Oval 96"/>
              <p:cNvSpPr>
                <a:spLocks noChangeArrowheads="1"/>
              </p:cNvSpPr>
              <p:nvPr/>
            </p:nvSpPr>
            <p:spPr bwMode="auto">
              <a:xfrm>
                <a:off x="840" y="3803"/>
                <a:ext cx="9" cy="10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72" name="Oval 97"/>
              <p:cNvSpPr>
                <a:spLocks noChangeArrowheads="1"/>
              </p:cNvSpPr>
              <p:nvPr/>
            </p:nvSpPr>
            <p:spPr bwMode="auto">
              <a:xfrm>
                <a:off x="836" y="3778"/>
                <a:ext cx="12" cy="12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73" name="Oval 98"/>
              <p:cNvSpPr>
                <a:spLocks noChangeArrowheads="1"/>
              </p:cNvSpPr>
              <p:nvPr/>
            </p:nvSpPr>
            <p:spPr bwMode="auto">
              <a:xfrm>
                <a:off x="826" y="3759"/>
                <a:ext cx="9" cy="9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74" name="Oval 99"/>
              <p:cNvSpPr>
                <a:spLocks noChangeArrowheads="1"/>
              </p:cNvSpPr>
              <p:nvPr/>
            </p:nvSpPr>
            <p:spPr bwMode="auto">
              <a:xfrm>
                <a:off x="815" y="3768"/>
                <a:ext cx="9" cy="9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75" name="Oval 100"/>
              <p:cNvSpPr>
                <a:spLocks noChangeArrowheads="1"/>
              </p:cNvSpPr>
              <p:nvPr/>
            </p:nvSpPr>
            <p:spPr bwMode="auto">
              <a:xfrm>
                <a:off x="851" y="3686"/>
                <a:ext cx="9" cy="10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76" name="Oval 101"/>
              <p:cNvSpPr>
                <a:spLocks noChangeArrowheads="1"/>
              </p:cNvSpPr>
              <p:nvPr/>
            </p:nvSpPr>
            <p:spPr bwMode="auto">
              <a:xfrm>
                <a:off x="840" y="3670"/>
                <a:ext cx="8" cy="7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77" name="Oval 102"/>
              <p:cNvSpPr>
                <a:spLocks noChangeArrowheads="1"/>
              </p:cNvSpPr>
              <p:nvPr/>
            </p:nvSpPr>
            <p:spPr bwMode="auto">
              <a:xfrm>
                <a:off x="878" y="3665"/>
                <a:ext cx="14" cy="13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78" name="Oval 103"/>
              <p:cNvSpPr>
                <a:spLocks noChangeArrowheads="1"/>
              </p:cNvSpPr>
              <p:nvPr/>
            </p:nvSpPr>
            <p:spPr bwMode="auto">
              <a:xfrm>
                <a:off x="914" y="3652"/>
                <a:ext cx="14" cy="14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79" name="Oval 104"/>
              <p:cNvSpPr>
                <a:spLocks noChangeArrowheads="1"/>
              </p:cNvSpPr>
              <p:nvPr/>
            </p:nvSpPr>
            <p:spPr bwMode="auto">
              <a:xfrm>
                <a:off x="856" y="3652"/>
                <a:ext cx="14" cy="14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80" name="Oval 105"/>
              <p:cNvSpPr>
                <a:spLocks noChangeArrowheads="1"/>
              </p:cNvSpPr>
              <p:nvPr/>
            </p:nvSpPr>
            <p:spPr bwMode="auto">
              <a:xfrm>
                <a:off x="837" y="3865"/>
                <a:ext cx="13" cy="14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81" name="Oval 106"/>
              <p:cNvSpPr>
                <a:spLocks noChangeArrowheads="1"/>
              </p:cNvSpPr>
              <p:nvPr/>
            </p:nvSpPr>
            <p:spPr bwMode="auto">
              <a:xfrm>
                <a:off x="862" y="3862"/>
                <a:ext cx="13" cy="14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82" name="Oval 107"/>
              <p:cNvSpPr>
                <a:spLocks noChangeArrowheads="1"/>
              </p:cNvSpPr>
              <p:nvPr/>
            </p:nvSpPr>
            <p:spPr bwMode="auto">
              <a:xfrm>
                <a:off x="823" y="3833"/>
                <a:ext cx="14" cy="14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83" name="Oval 108"/>
              <p:cNvSpPr>
                <a:spLocks noChangeArrowheads="1"/>
              </p:cNvSpPr>
              <p:nvPr/>
            </p:nvSpPr>
            <p:spPr bwMode="auto">
              <a:xfrm>
                <a:off x="794" y="3819"/>
                <a:ext cx="14" cy="15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84" name="Oval 109"/>
              <p:cNvSpPr>
                <a:spLocks noChangeArrowheads="1"/>
              </p:cNvSpPr>
              <p:nvPr/>
            </p:nvSpPr>
            <p:spPr bwMode="auto">
              <a:xfrm>
                <a:off x="760" y="3808"/>
                <a:ext cx="18" cy="18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85" name="Oval 110"/>
              <p:cNvSpPr>
                <a:spLocks noChangeArrowheads="1"/>
              </p:cNvSpPr>
              <p:nvPr/>
            </p:nvSpPr>
            <p:spPr bwMode="auto">
              <a:xfrm>
                <a:off x="892" y="3800"/>
                <a:ext cx="13" cy="14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86" name="Oval 111"/>
              <p:cNvSpPr>
                <a:spLocks noChangeArrowheads="1"/>
              </p:cNvSpPr>
              <p:nvPr/>
            </p:nvSpPr>
            <p:spPr bwMode="auto">
              <a:xfrm>
                <a:off x="852" y="3777"/>
                <a:ext cx="14" cy="14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87" name="Oval 112"/>
              <p:cNvSpPr>
                <a:spLocks noChangeArrowheads="1"/>
              </p:cNvSpPr>
              <p:nvPr/>
            </p:nvSpPr>
            <p:spPr bwMode="auto">
              <a:xfrm>
                <a:off x="895" y="3766"/>
                <a:ext cx="13" cy="15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88" name="Oval 113"/>
              <p:cNvSpPr>
                <a:spLocks noChangeArrowheads="1"/>
              </p:cNvSpPr>
              <p:nvPr/>
            </p:nvSpPr>
            <p:spPr bwMode="auto">
              <a:xfrm>
                <a:off x="911" y="3740"/>
                <a:ext cx="14" cy="14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89" name="Oval 114"/>
              <p:cNvSpPr>
                <a:spLocks noChangeArrowheads="1"/>
              </p:cNvSpPr>
              <p:nvPr/>
            </p:nvSpPr>
            <p:spPr bwMode="auto">
              <a:xfrm>
                <a:off x="916" y="3689"/>
                <a:ext cx="13" cy="14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90" name="Oval 115"/>
              <p:cNvSpPr>
                <a:spLocks noChangeArrowheads="1"/>
              </p:cNvSpPr>
              <p:nvPr/>
            </p:nvSpPr>
            <p:spPr bwMode="auto">
              <a:xfrm>
                <a:off x="755" y="3727"/>
                <a:ext cx="14" cy="15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91" name="Oval 116"/>
              <p:cNvSpPr>
                <a:spLocks noChangeArrowheads="1"/>
              </p:cNvSpPr>
              <p:nvPr/>
            </p:nvSpPr>
            <p:spPr bwMode="auto">
              <a:xfrm>
                <a:off x="837" y="3725"/>
                <a:ext cx="14" cy="14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92" name="Oval 117"/>
              <p:cNvSpPr>
                <a:spLocks noChangeArrowheads="1"/>
              </p:cNvSpPr>
              <p:nvPr/>
            </p:nvSpPr>
            <p:spPr bwMode="auto">
              <a:xfrm>
                <a:off x="834" y="3684"/>
                <a:ext cx="14" cy="15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93" name="Oval 118"/>
              <p:cNvSpPr>
                <a:spLocks noChangeArrowheads="1"/>
              </p:cNvSpPr>
              <p:nvPr/>
            </p:nvSpPr>
            <p:spPr bwMode="auto">
              <a:xfrm>
                <a:off x="956" y="3893"/>
                <a:ext cx="13" cy="14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94" name="Oval 119"/>
              <p:cNvSpPr>
                <a:spLocks noChangeArrowheads="1"/>
              </p:cNvSpPr>
              <p:nvPr/>
            </p:nvSpPr>
            <p:spPr bwMode="auto">
              <a:xfrm>
                <a:off x="1072" y="3873"/>
                <a:ext cx="14" cy="14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95" name="Oval 120"/>
              <p:cNvSpPr>
                <a:spLocks noChangeArrowheads="1"/>
              </p:cNvSpPr>
              <p:nvPr/>
            </p:nvSpPr>
            <p:spPr bwMode="auto">
              <a:xfrm>
                <a:off x="1100" y="3859"/>
                <a:ext cx="14" cy="15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96" name="Oval 121"/>
              <p:cNvSpPr>
                <a:spLocks noChangeArrowheads="1"/>
              </p:cNvSpPr>
              <p:nvPr/>
            </p:nvSpPr>
            <p:spPr bwMode="auto">
              <a:xfrm>
                <a:off x="1025" y="3851"/>
                <a:ext cx="13" cy="14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97" name="Oval 122"/>
              <p:cNvSpPr>
                <a:spLocks noChangeArrowheads="1"/>
              </p:cNvSpPr>
              <p:nvPr/>
            </p:nvSpPr>
            <p:spPr bwMode="auto">
              <a:xfrm>
                <a:off x="1102" y="3801"/>
                <a:ext cx="14" cy="15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98" name="Oval 123"/>
              <p:cNvSpPr>
                <a:spLocks noChangeArrowheads="1"/>
              </p:cNvSpPr>
              <p:nvPr/>
            </p:nvSpPr>
            <p:spPr bwMode="auto">
              <a:xfrm>
                <a:off x="1084" y="3730"/>
                <a:ext cx="14" cy="15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299" name="Oval 124"/>
              <p:cNvSpPr>
                <a:spLocks noChangeArrowheads="1"/>
              </p:cNvSpPr>
              <p:nvPr/>
            </p:nvSpPr>
            <p:spPr bwMode="auto">
              <a:xfrm>
                <a:off x="1065" y="3745"/>
                <a:ext cx="14" cy="14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300" name="Oval 125"/>
              <p:cNvSpPr>
                <a:spLocks noChangeArrowheads="1"/>
              </p:cNvSpPr>
              <p:nvPr/>
            </p:nvSpPr>
            <p:spPr bwMode="auto">
              <a:xfrm>
                <a:off x="865" y="3686"/>
                <a:ext cx="13" cy="14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301" name="Oval 126"/>
              <p:cNvSpPr>
                <a:spLocks noChangeArrowheads="1"/>
              </p:cNvSpPr>
              <p:nvPr/>
            </p:nvSpPr>
            <p:spPr bwMode="auto">
              <a:xfrm>
                <a:off x="901" y="3675"/>
                <a:ext cx="13" cy="14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302" name="Oval 127"/>
              <p:cNvSpPr>
                <a:spLocks noChangeArrowheads="1"/>
              </p:cNvSpPr>
              <p:nvPr/>
            </p:nvSpPr>
            <p:spPr bwMode="auto">
              <a:xfrm>
                <a:off x="1062" y="3782"/>
                <a:ext cx="14" cy="14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303" name="Oval 128"/>
              <p:cNvSpPr>
                <a:spLocks noChangeArrowheads="1"/>
              </p:cNvSpPr>
              <p:nvPr/>
            </p:nvSpPr>
            <p:spPr bwMode="auto">
              <a:xfrm>
                <a:off x="1043" y="3807"/>
                <a:ext cx="9" cy="9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304" name="Oval 129"/>
              <p:cNvSpPr>
                <a:spLocks noChangeArrowheads="1"/>
              </p:cNvSpPr>
              <p:nvPr/>
            </p:nvSpPr>
            <p:spPr bwMode="auto">
              <a:xfrm>
                <a:off x="1028" y="3818"/>
                <a:ext cx="9" cy="9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305" name="Oval 130"/>
              <p:cNvSpPr>
                <a:spLocks noChangeArrowheads="1"/>
              </p:cNvSpPr>
              <p:nvPr/>
            </p:nvSpPr>
            <p:spPr bwMode="auto">
              <a:xfrm>
                <a:off x="1013" y="3834"/>
                <a:ext cx="10" cy="10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306" name="Oval 131"/>
              <p:cNvSpPr>
                <a:spLocks noChangeArrowheads="1"/>
              </p:cNvSpPr>
              <p:nvPr/>
            </p:nvSpPr>
            <p:spPr bwMode="auto">
              <a:xfrm>
                <a:off x="1004" y="3843"/>
                <a:ext cx="9" cy="9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307" name="Oval 132"/>
              <p:cNvSpPr>
                <a:spLocks noChangeArrowheads="1"/>
              </p:cNvSpPr>
              <p:nvPr/>
            </p:nvSpPr>
            <p:spPr bwMode="auto">
              <a:xfrm>
                <a:off x="774" y="3731"/>
                <a:ext cx="12" cy="12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308" name="Oval 133"/>
              <p:cNvSpPr>
                <a:spLocks noChangeArrowheads="1"/>
              </p:cNvSpPr>
              <p:nvPr/>
            </p:nvSpPr>
            <p:spPr bwMode="auto">
              <a:xfrm>
                <a:off x="898" y="3657"/>
                <a:ext cx="7" cy="8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309" name="Oval 134"/>
              <p:cNvSpPr>
                <a:spLocks noChangeArrowheads="1"/>
              </p:cNvSpPr>
              <p:nvPr/>
            </p:nvSpPr>
            <p:spPr bwMode="auto">
              <a:xfrm>
                <a:off x="815" y="3631"/>
                <a:ext cx="9" cy="9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310" name="Oval 135"/>
              <p:cNvSpPr>
                <a:spLocks noChangeArrowheads="1"/>
              </p:cNvSpPr>
              <p:nvPr/>
            </p:nvSpPr>
            <p:spPr bwMode="auto">
              <a:xfrm>
                <a:off x="919" y="3609"/>
                <a:ext cx="13" cy="13"/>
              </a:xfrm>
              <a:prstGeom prst="ellipse">
                <a:avLst/>
              </a:prstGeom>
              <a:solidFill>
                <a:srgbClr val="FF8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311" name="Oval 136"/>
              <p:cNvSpPr>
                <a:spLocks noChangeArrowheads="1"/>
              </p:cNvSpPr>
              <p:nvPr/>
            </p:nvSpPr>
            <p:spPr bwMode="auto">
              <a:xfrm>
                <a:off x="943" y="3774"/>
                <a:ext cx="14" cy="14"/>
              </a:xfrm>
              <a:prstGeom prst="ellipse">
                <a:avLst/>
              </a:prstGeom>
              <a:solidFill>
                <a:srgbClr val="E0E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312" name="Oval 137"/>
              <p:cNvSpPr>
                <a:spLocks noChangeArrowheads="1"/>
              </p:cNvSpPr>
              <p:nvPr/>
            </p:nvSpPr>
            <p:spPr bwMode="auto">
              <a:xfrm>
                <a:off x="916" y="3798"/>
                <a:ext cx="9" cy="9"/>
              </a:xfrm>
              <a:prstGeom prst="ellipse">
                <a:avLst/>
              </a:prstGeom>
              <a:solidFill>
                <a:srgbClr val="E0E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313" name="Oval 138"/>
              <p:cNvSpPr>
                <a:spLocks noChangeArrowheads="1"/>
              </p:cNvSpPr>
              <p:nvPr/>
            </p:nvSpPr>
            <p:spPr bwMode="auto">
              <a:xfrm>
                <a:off x="906" y="3828"/>
                <a:ext cx="14" cy="15"/>
              </a:xfrm>
              <a:prstGeom prst="ellipse">
                <a:avLst/>
              </a:prstGeom>
              <a:solidFill>
                <a:srgbClr val="E0E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314" name="Oval 139"/>
              <p:cNvSpPr>
                <a:spLocks noChangeArrowheads="1"/>
              </p:cNvSpPr>
              <p:nvPr/>
            </p:nvSpPr>
            <p:spPr bwMode="auto">
              <a:xfrm>
                <a:off x="934" y="3797"/>
                <a:ext cx="14" cy="14"/>
              </a:xfrm>
              <a:prstGeom prst="ellipse">
                <a:avLst/>
              </a:prstGeom>
              <a:solidFill>
                <a:srgbClr val="E0E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315" name="Oval 140"/>
              <p:cNvSpPr>
                <a:spLocks noChangeArrowheads="1"/>
              </p:cNvSpPr>
              <p:nvPr/>
            </p:nvSpPr>
            <p:spPr bwMode="auto">
              <a:xfrm>
                <a:off x="1078" y="3640"/>
                <a:ext cx="15" cy="15"/>
              </a:xfrm>
              <a:prstGeom prst="ellipse">
                <a:avLst/>
              </a:prstGeom>
              <a:solidFill>
                <a:srgbClr val="E0E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316" name="Oval 141"/>
              <p:cNvSpPr>
                <a:spLocks noChangeArrowheads="1"/>
              </p:cNvSpPr>
              <p:nvPr/>
            </p:nvSpPr>
            <p:spPr bwMode="auto">
              <a:xfrm>
                <a:off x="1036" y="3616"/>
                <a:ext cx="9" cy="9"/>
              </a:xfrm>
              <a:prstGeom prst="ellipse">
                <a:avLst/>
              </a:prstGeom>
              <a:solidFill>
                <a:srgbClr val="E0E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  <p:sp>
            <p:nvSpPr>
              <p:cNvPr id="52317" name="Oval 142"/>
              <p:cNvSpPr>
                <a:spLocks noChangeArrowheads="1"/>
              </p:cNvSpPr>
              <p:nvPr/>
            </p:nvSpPr>
            <p:spPr bwMode="auto">
              <a:xfrm>
                <a:off x="1062" y="3670"/>
                <a:ext cx="11" cy="10"/>
              </a:xfrm>
              <a:prstGeom prst="ellipse">
                <a:avLst/>
              </a:prstGeom>
              <a:solidFill>
                <a:srgbClr val="E0E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/>
                <a:endParaRPr lang="ru-RU" altLang="ru-RU"/>
              </a:p>
            </p:txBody>
          </p:sp>
        </p:grpSp>
      </p:grpSp>
      <p:pic>
        <p:nvPicPr>
          <p:cNvPr id="52229" name="Picture 145" descr="bd13738_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188913"/>
            <a:ext cx="3995737" cy="266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86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3"/>
          <p:cNvSpPr>
            <a:spLocks noChangeArrowheads="1"/>
          </p:cNvSpPr>
          <p:nvPr/>
        </p:nvSpPr>
        <p:spPr bwMode="auto">
          <a:xfrm>
            <a:off x="228600" y="609600"/>
            <a:ext cx="8378825" cy="577215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2147483647 w 21600"/>
              <a:gd name="T13" fmla="*/ 2147483647 h 21600"/>
              <a:gd name="T14" fmla="*/ 2147483647 w 21600"/>
              <a:gd name="T15" fmla="*/ 214748364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917" y="10800"/>
                </a:moveTo>
                <a:cubicBezTo>
                  <a:pt x="917" y="16258"/>
                  <a:pt x="5342" y="20683"/>
                  <a:pt x="10800" y="20683"/>
                </a:cubicBezTo>
                <a:cubicBezTo>
                  <a:pt x="16258" y="20683"/>
                  <a:pt x="20683" y="16258"/>
                  <a:pt x="20683" y="10800"/>
                </a:cubicBezTo>
                <a:cubicBezTo>
                  <a:pt x="20683" y="5342"/>
                  <a:pt x="16258" y="917"/>
                  <a:pt x="10800" y="917"/>
                </a:cubicBezTo>
                <a:cubicBezTo>
                  <a:pt x="5342" y="917"/>
                  <a:pt x="917" y="5342"/>
                  <a:pt x="917" y="10800"/>
                </a:cubicBezTo>
                <a:close/>
              </a:path>
            </a:pathLst>
          </a:custGeom>
          <a:gradFill rotWithShape="0">
            <a:gsLst>
              <a:gs pos="0">
                <a:srgbClr val="825600"/>
              </a:gs>
              <a:gs pos="6500">
                <a:srgbClr val="FFA800"/>
              </a:gs>
              <a:gs pos="14000">
                <a:srgbClr val="825600"/>
              </a:gs>
              <a:gs pos="21500">
                <a:srgbClr val="FFA800"/>
              </a:gs>
              <a:gs pos="28999">
                <a:srgbClr val="825600"/>
              </a:gs>
              <a:gs pos="36000">
                <a:srgbClr val="FFA800"/>
              </a:gs>
              <a:gs pos="43500">
                <a:srgbClr val="825600"/>
              </a:gs>
              <a:gs pos="50000">
                <a:srgbClr val="FFA800"/>
              </a:gs>
              <a:gs pos="56500">
                <a:srgbClr val="825600"/>
              </a:gs>
              <a:gs pos="64000">
                <a:srgbClr val="FFA800"/>
              </a:gs>
              <a:gs pos="71001">
                <a:srgbClr val="825600"/>
              </a:gs>
              <a:gs pos="78500">
                <a:srgbClr val="FFA800"/>
              </a:gs>
              <a:gs pos="86000">
                <a:srgbClr val="825600"/>
              </a:gs>
              <a:gs pos="93500">
                <a:srgbClr val="FFA800"/>
              </a:gs>
              <a:gs pos="100000">
                <a:srgbClr val="825600"/>
              </a:gs>
            </a:gsLst>
            <a:lin ang="0" scaled="1"/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825600"/>
            </a:extrusionClr>
          </a:sp3d>
        </p:spPr>
        <p:txBody>
          <a:bodyPr wrap="none" anchor="ctr">
            <a:flatTx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grpSp>
        <p:nvGrpSpPr>
          <p:cNvPr id="6147" name="Group 4"/>
          <p:cNvGrpSpPr>
            <a:grpSpLocks/>
          </p:cNvGrpSpPr>
          <p:nvPr/>
        </p:nvGrpSpPr>
        <p:grpSpPr bwMode="auto">
          <a:xfrm>
            <a:off x="1978025" y="685800"/>
            <a:ext cx="5181600" cy="5086350"/>
            <a:chOff x="1246" y="432"/>
            <a:chExt cx="3264" cy="3204"/>
          </a:xfrm>
        </p:grpSpPr>
        <p:pic>
          <p:nvPicPr>
            <p:cNvPr id="6150" name="Picture 5" descr="BD20656_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46" y="432"/>
              <a:ext cx="3264" cy="4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51" name="Picture 6" descr="BD20657_"/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94" y="3168"/>
              <a:ext cx="3168" cy="4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9639" name="Rectangle 7"/>
          <p:cNvSpPr>
            <a:spLocks noChangeArrowheads="1"/>
          </p:cNvSpPr>
          <p:nvPr/>
        </p:nvSpPr>
        <p:spPr bwMode="auto">
          <a:xfrm>
            <a:off x="1593850" y="1641475"/>
            <a:ext cx="184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endParaRPr lang="ru-RU" altLang="ru-RU" sz="3600" b="1" i="1">
              <a:latin typeface="Times New Roman" pitchFamily="18" charset="0"/>
            </a:endParaRPr>
          </a:p>
        </p:txBody>
      </p:sp>
      <p:sp>
        <p:nvSpPr>
          <p:cNvPr id="6149" name="WordArt 13"/>
          <p:cNvSpPr>
            <a:spLocks noChangeArrowheads="1" noChangeShapeType="1" noTextEdit="1"/>
          </p:cNvSpPr>
          <p:nvPr/>
        </p:nvSpPr>
        <p:spPr bwMode="auto">
          <a:xfrm>
            <a:off x="1066800" y="1371600"/>
            <a:ext cx="7010400" cy="37338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spc="72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"Любя своих детей,</a:t>
            </a:r>
          </a:p>
          <a:p>
            <a:pPr algn="ctr"/>
            <a:r>
              <a:rPr lang="ru-RU" sz="3600" b="1" kern="10" spc="72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 их любить Вас, не научите</a:t>
            </a:r>
          </a:p>
          <a:p>
            <a:pPr algn="ctr"/>
            <a:r>
              <a:rPr lang="ru-RU" sz="3600" b="1" kern="10" spc="72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будете  плакать на старости лет </a:t>
            </a:r>
          </a:p>
          <a:p>
            <a:pPr algn="ctr"/>
            <a:r>
              <a:rPr lang="ru-RU" sz="3600" b="1" kern="10" spc="72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вот, </a:t>
            </a:r>
            <a:r>
              <a:rPr lang="ru-RU" sz="3600" b="1" kern="10" spc="72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по-моему</a:t>
            </a:r>
            <a:r>
              <a:rPr lang="ru-RU" sz="3600" b="1" kern="10" spc="72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одна из самых мудрых истин </a:t>
            </a:r>
          </a:p>
          <a:p>
            <a:pPr algn="ctr"/>
            <a:r>
              <a:rPr lang="ru-RU" sz="3600" b="1" kern="10" spc="72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материнства и отцовства."</a:t>
            </a:r>
          </a:p>
          <a:p>
            <a:pPr algn="ctr"/>
            <a:r>
              <a:rPr lang="ru-RU" sz="3600" b="1" kern="10" spc="720" dirty="0">
                <a:solidFill>
                  <a:srgbClr val="FF0000"/>
                </a:solidFill>
                <a:effectLst>
                  <a:outerShdw dist="45791" dir="3378596" algn="ctr" rotWithShape="0">
                    <a:srgbClr val="4D4D4D"/>
                  </a:outerShdw>
                </a:effectLst>
                <a:latin typeface="Arial"/>
                <a:cs typeface="Arial"/>
              </a:rPr>
              <a:t>В. А. Сухомлинский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96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9" grpId="0" build="p" autoUpdateAnimBg="0" advAuto="100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3492500" y="1196975"/>
          <a:ext cx="5411788" cy="4111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Photo Editor Photo" r:id="rId3" imgW="5714286" imgH="3809524" progId="MSPhotoEd.3">
                  <p:embed/>
                </p:oleObj>
              </mc:Choice>
              <mc:Fallback>
                <p:oleObj name="Photo Editor Photo" r:id="rId3" imgW="5714286" imgH="3809524" progId="MSPhotoEd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2500" y="1196975"/>
                        <a:ext cx="5411788" cy="411162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accent1"/>
                        </a:solidFill>
                        <a:miter lim="800000"/>
                        <a:headEnd/>
                        <a:tailEnd/>
                      </a:ln>
                      <a:effectLst>
                        <a:outerShdw dist="125724" dir="2700000" algn="ctr" rotWithShape="0">
                          <a:schemeClr val="bg2">
                            <a:alpha val="50000"/>
                          </a:schemeClr>
                        </a:outerShdw>
                      </a:effectLst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5781" name="Text Box 5"/>
          <p:cNvSpPr txBox="1">
            <a:spLocks noChangeArrowheads="1"/>
          </p:cNvSpPr>
          <p:nvPr/>
        </p:nvSpPr>
        <p:spPr bwMode="auto">
          <a:xfrm>
            <a:off x="762000" y="227013"/>
            <a:ext cx="79295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FF99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РЕБЁНОК  ЖДЁТ ОТ РОДИТЕЛЕЙ:</a:t>
            </a:r>
            <a:endParaRPr lang="ru-RU" sz="2400" b="1" dirty="0">
              <a:solidFill>
                <a:srgbClr val="FF99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  <p:sp>
        <p:nvSpPr>
          <p:cNvPr id="75784" name="Text Box 8"/>
          <p:cNvSpPr txBox="1">
            <a:spLocks noChangeArrowheads="1"/>
          </p:cNvSpPr>
          <p:nvPr/>
        </p:nvSpPr>
        <p:spPr bwMode="auto">
          <a:xfrm>
            <a:off x="609600" y="1598613"/>
            <a:ext cx="158273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002060"/>
                </a:solidFill>
                <a:latin typeface="Arial" charset="0"/>
              </a:rPr>
              <a:t>ЛЮБВИ</a:t>
            </a:r>
          </a:p>
        </p:txBody>
      </p:sp>
      <p:sp>
        <p:nvSpPr>
          <p:cNvPr id="75785" name="Text Box 9"/>
          <p:cNvSpPr txBox="1">
            <a:spLocks noChangeArrowheads="1"/>
          </p:cNvSpPr>
          <p:nvPr/>
        </p:nvSpPr>
        <p:spPr bwMode="auto">
          <a:xfrm>
            <a:off x="609600" y="1979613"/>
            <a:ext cx="14128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002060"/>
                </a:solidFill>
                <a:latin typeface="Arial" charset="0"/>
              </a:rPr>
              <a:t>ТЕПЛА</a:t>
            </a:r>
          </a:p>
        </p:txBody>
      </p:sp>
      <p:sp>
        <p:nvSpPr>
          <p:cNvPr id="75786" name="Text Box 10"/>
          <p:cNvSpPr txBox="1">
            <a:spLocks noChangeArrowheads="1"/>
          </p:cNvSpPr>
          <p:nvPr/>
        </p:nvSpPr>
        <p:spPr bwMode="auto">
          <a:xfrm>
            <a:off x="393700" y="2451100"/>
            <a:ext cx="25050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002060"/>
                </a:solidFill>
                <a:latin typeface="Arial" charset="0"/>
              </a:rPr>
              <a:t>ОДОБРЕНИЯ</a:t>
            </a:r>
          </a:p>
        </p:txBody>
      </p:sp>
      <p:sp>
        <p:nvSpPr>
          <p:cNvPr id="75787" name="Text Box 11"/>
          <p:cNvSpPr txBox="1">
            <a:spLocks noChangeArrowheads="1"/>
          </p:cNvSpPr>
          <p:nvPr/>
        </p:nvSpPr>
        <p:spPr bwMode="auto">
          <a:xfrm>
            <a:off x="533400" y="2741613"/>
            <a:ext cx="17764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002060"/>
                </a:solidFill>
                <a:latin typeface="Arial" charset="0"/>
              </a:rPr>
              <a:t>ЗАБОТЫ</a:t>
            </a:r>
          </a:p>
        </p:txBody>
      </p:sp>
      <p:sp>
        <p:nvSpPr>
          <p:cNvPr id="75790" name="Text Box 14"/>
          <p:cNvSpPr txBox="1">
            <a:spLocks noChangeArrowheads="1"/>
          </p:cNvSpPr>
          <p:nvPr/>
        </p:nvSpPr>
        <p:spPr bwMode="auto">
          <a:xfrm>
            <a:off x="533400" y="3122613"/>
            <a:ext cx="25050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002060"/>
                </a:solidFill>
                <a:latin typeface="Arial" charset="0"/>
              </a:rPr>
              <a:t>ПОДДЕРЖКИ</a:t>
            </a:r>
          </a:p>
        </p:txBody>
      </p:sp>
      <p:sp>
        <p:nvSpPr>
          <p:cNvPr id="75791" name="Text Box 15"/>
          <p:cNvSpPr txBox="1">
            <a:spLocks noChangeArrowheads="1"/>
          </p:cNvSpPr>
          <p:nvPr/>
        </p:nvSpPr>
        <p:spPr bwMode="auto">
          <a:xfrm>
            <a:off x="533400" y="3503613"/>
            <a:ext cx="20558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002060"/>
                </a:solidFill>
                <a:latin typeface="Arial" charset="0"/>
              </a:rPr>
              <a:t>ПОХВАЛЫ</a:t>
            </a:r>
          </a:p>
        </p:txBody>
      </p:sp>
      <p:sp>
        <p:nvSpPr>
          <p:cNvPr id="75792" name="Text Box 16"/>
          <p:cNvSpPr txBox="1">
            <a:spLocks noChangeArrowheads="1"/>
          </p:cNvSpPr>
          <p:nvPr/>
        </p:nvSpPr>
        <p:spPr bwMode="auto">
          <a:xfrm>
            <a:off x="533400" y="3884613"/>
            <a:ext cx="25749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002060"/>
                </a:solidFill>
                <a:latin typeface="Arial" charset="0"/>
              </a:rPr>
              <a:t>ПОНИМАНИЯ</a:t>
            </a:r>
          </a:p>
        </p:txBody>
      </p:sp>
      <p:sp>
        <p:nvSpPr>
          <p:cNvPr id="75795" name="Text Box 19"/>
          <p:cNvSpPr txBox="1">
            <a:spLocks noChangeArrowheads="1"/>
          </p:cNvSpPr>
          <p:nvPr/>
        </p:nvSpPr>
        <p:spPr bwMode="auto">
          <a:xfrm>
            <a:off x="533400" y="4265613"/>
            <a:ext cx="19669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002060"/>
                </a:solidFill>
                <a:latin typeface="Arial" charset="0"/>
              </a:rPr>
              <a:t>НЕЖНОСТИ</a:t>
            </a:r>
          </a:p>
        </p:txBody>
      </p:sp>
      <p:sp>
        <p:nvSpPr>
          <p:cNvPr id="75796" name="Text Box 20"/>
          <p:cNvSpPr txBox="1">
            <a:spLocks noChangeArrowheads="1"/>
          </p:cNvSpPr>
          <p:nvPr/>
        </p:nvSpPr>
        <p:spPr bwMode="auto">
          <a:xfrm>
            <a:off x="471488" y="4646613"/>
            <a:ext cx="17319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002060"/>
                </a:solidFill>
                <a:latin typeface="Arial" charset="0"/>
              </a:rPr>
              <a:t>УЛЫБКИ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2000"/>
                                        <p:tgtEl>
                                          <p:spTgt spid="75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57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57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57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578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57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578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57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578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57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578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578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578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4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578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6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57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57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57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578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57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578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57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578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57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578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578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8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57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57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57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579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57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579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57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579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57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579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579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10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57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57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57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579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579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579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579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579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579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579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579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16000"/>
                            </p:stCondLst>
                            <p:childTnLst>
                              <p:par>
                                <p:cTn id="11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57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57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57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579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57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579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57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579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579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579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579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13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5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5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5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579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57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579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57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579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579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579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579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15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5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5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57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579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57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579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57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579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57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579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579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1" grpId="0"/>
      <p:bldP spid="75784" grpId="0" autoUpdateAnimBg="0"/>
      <p:bldP spid="75785" grpId="0" autoUpdateAnimBg="0"/>
      <p:bldP spid="75786" grpId="0" autoUpdateAnimBg="0"/>
      <p:bldP spid="75787" grpId="0" autoUpdateAnimBg="0"/>
      <p:bldP spid="75790" grpId="0" autoUpdateAnimBg="0"/>
      <p:bldP spid="75791" grpId="0" autoUpdateAnimBg="0"/>
      <p:bldP spid="75792" grpId="0" autoUpdateAnimBg="0"/>
      <p:bldP spid="75795" grpId="0" autoUpdateAnimBg="0"/>
      <p:bldP spid="75796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altLang="ru-RU" b="1" i="1" dirty="0">
                <a:solidFill>
                  <a:srgbClr val="588824"/>
                </a:solidFill>
                <a:latin typeface="Georgia" pitchFamily="18" charset="0"/>
              </a:rPr>
              <a:t>Тестирование.</a:t>
            </a:r>
            <a:br>
              <a:rPr lang="ru-RU" altLang="ru-RU" b="1" i="1" dirty="0">
                <a:solidFill>
                  <a:srgbClr val="588824"/>
                </a:solidFill>
                <a:latin typeface="Georgia" pitchFamily="18" charset="0"/>
              </a:rPr>
            </a:br>
            <a:r>
              <a:rPr lang="ru-RU" altLang="ru-RU" b="1" i="1" dirty="0">
                <a:solidFill>
                  <a:srgbClr val="588824"/>
                </a:solidFill>
                <a:latin typeface="Georgia" pitchFamily="18" charset="0"/>
              </a:rPr>
              <a:t>«Роль родителя»</a:t>
            </a:r>
          </a:p>
        </p:txBody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700213"/>
            <a:ext cx="7942263" cy="3467100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ru-RU" altLang="ru-RU" dirty="0">
                <a:latin typeface="Georgia" pitchFamily="18" charset="0"/>
              </a:rPr>
              <a:t>      </a:t>
            </a:r>
            <a:r>
              <a:rPr lang="ru-RU" altLang="ru-RU" dirty="0" smtClean="0">
                <a:latin typeface="Georgia" pitchFamily="18" charset="0"/>
              </a:rPr>
              <a:t>            </a:t>
            </a:r>
          </a:p>
          <a:p>
            <a:pPr>
              <a:buFontTx/>
              <a:buNone/>
              <a:defRPr/>
            </a:pPr>
            <a:r>
              <a:rPr lang="ru-RU" altLang="ru-RU" sz="3600" i="1" dirty="0">
                <a:solidFill>
                  <a:schemeClr val="bg1"/>
                </a:solidFill>
                <a:latin typeface="Georgia" pitchFamily="18" charset="0"/>
              </a:rPr>
              <a:t> </a:t>
            </a:r>
            <a:r>
              <a:rPr lang="ru-RU" altLang="ru-RU" sz="3600" i="1" dirty="0" smtClean="0">
                <a:solidFill>
                  <a:schemeClr val="bg1"/>
                </a:solidFill>
                <a:latin typeface="Georgia" pitchFamily="18" charset="0"/>
              </a:rPr>
              <a:t>           Родители </a:t>
            </a:r>
            <a:r>
              <a:rPr lang="ru-RU" altLang="ru-RU" sz="3600" i="1" dirty="0">
                <a:solidFill>
                  <a:schemeClr val="bg1"/>
                </a:solidFill>
                <a:latin typeface="Georgia" pitchFamily="18" charset="0"/>
              </a:rPr>
              <a:t>– главные «проектировщики, конструкторы и строители» личности ребёнка. Вот почему важно знать, насколько успешно мы справляемся с такой сложной ролью.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01625"/>
            <a:ext cx="8064500" cy="2047875"/>
          </a:xfrm>
        </p:spPr>
        <p:txBody>
          <a:bodyPr/>
          <a:lstStyle/>
          <a:p>
            <a:r>
              <a:rPr lang="ru-RU" altLang="ru-RU" sz="2800" b="1" i="1" smtClean="0">
                <a:solidFill>
                  <a:srgbClr val="588824"/>
                </a:solidFill>
                <a:effectLst/>
                <a:latin typeface="Georgia" pitchFamily="18" charset="0"/>
              </a:rPr>
              <a:t>Можете ли вы?</a:t>
            </a:r>
            <a:br>
              <a:rPr lang="ru-RU" altLang="ru-RU" sz="2800" b="1" i="1" smtClean="0">
                <a:solidFill>
                  <a:srgbClr val="588824"/>
                </a:solidFill>
                <a:effectLst/>
                <a:latin typeface="Georgia" pitchFamily="18" charset="0"/>
              </a:rPr>
            </a:br>
            <a:r>
              <a:rPr lang="ru-RU" altLang="ru-RU" sz="2800" b="1" i="1" smtClean="0">
                <a:solidFill>
                  <a:srgbClr val="588824"/>
                </a:solidFill>
                <a:effectLst/>
                <a:latin typeface="Georgia" pitchFamily="18" charset="0"/>
              </a:rPr>
              <a:t>(варианты ответов: </a:t>
            </a:r>
            <a:br>
              <a:rPr lang="ru-RU" altLang="ru-RU" sz="2800" b="1" i="1" smtClean="0">
                <a:solidFill>
                  <a:srgbClr val="588824"/>
                </a:solidFill>
                <a:effectLst/>
                <a:latin typeface="Georgia" pitchFamily="18" charset="0"/>
              </a:rPr>
            </a:br>
            <a:r>
              <a:rPr lang="ru-RU" altLang="ru-RU" sz="2800" b="1" i="1" smtClean="0">
                <a:solidFill>
                  <a:srgbClr val="588824"/>
                </a:solidFill>
                <a:effectLst/>
                <a:latin typeface="Georgia" pitchFamily="18" charset="0"/>
              </a:rPr>
              <a:t>могу и всегда так поступаю – 3 балла; </a:t>
            </a:r>
            <a:br>
              <a:rPr lang="ru-RU" altLang="ru-RU" sz="2800" b="1" i="1" smtClean="0">
                <a:solidFill>
                  <a:srgbClr val="588824"/>
                </a:solidFill>
                <a:effectLst/>
                <a:latin typeface="Georgia" pitchFamily="18" charset="0"/>
              </a:rPr>
            </a:br>
            <a:r>
              <a:rPr lang="ru-RU" altLang="ru-RU" sz="2800" b="1" i="1" smtClean="0">
                <a:solidFill>
                  <a:srgbClr val="588824"/>
                </a:solidFill>
                <a:effectLst/>
                <a:latin typeface="Georgia" pitchFamily="18" charset="0"/>
              </a:rPr>
              <a:t>могу, но не всегда так поступаю-2 балла; не могу – 1 балл):</a:t>
            </a:r>
          </a:p>
        </p:txBody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492375"/>
            <a:ext cx="8713787" cy="3603625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ru-RU" altLang="ru-RU" b="1" i="1" dirty="0">
                <a:solidFill>
                  <a:schemeClr val="accent4">
                    <a:lumMod val="10000"/>
                  </a:schemeClr>
                </a:solidFill>
                <a:effectLst/>
                <a:latin typeface="Georgia" pitchFamily="18" charset="0"/>
              </a:rPr>
              <a:t>1. В любой момент оставить все </a:t>
            </a:r>
          </a:p>
          <a:p>
            <a:pPr>
              <a:buFontTx/>
              <a:buNone/>
              <a:defRPr/>
            </a:pPr>
            <a:r>
              <a:rPr lang="ru-RU" altLang="ru-RU" b="1" i="1" dirty="0">
                <a:solidFill>
                  <a:schemeClr val="accent4">
                    <a:lumMod val="10000"/>
                  </a:schemeClr>
                </a:solidFill>
                <a:effectLst/>
                <a:latin typeface="Georgia" pitchFamily="18" charset="0"/>
              </a:rPr>
              <a:t>   свои дела и заняться ребёнком?</a:t>
            </a:r>
          </a:p>
          <a:p>
            <a:pPr>
              <a:buFontTx/>
              <a:buNone/>
              <a:defRPr/>
            </a:pPr>
            <a:r>
              <a:rPr lang="ru-RU" altLang="ru-RU" b="1" i="1" dirty="0">
                <a:solidFill>
                  <a:schemeClr val="accent4">
                    <a:lumMod val="10000"/>
                  </a:schemeClr>
                </a:solidFill>
                <a:effectLst/>
                <a:latin typeface="Georgia" pitchFamily="18" charset="0"/>
              </a:rPr>
              <a:t>2. Посоветоваться с ребёнком, невзирая на его возраст?</a:t>
            </a:r>
          </a:p>
          <a:p>
            <a:pPr>
              <a:buFontTx/>
              <a:buNone/>
              <a:defRPr/>
            </a:pPr>
            <a:r>
              <a:rPr lang="ru-RU" altLang="ru-RU" b="1" i="1" dirty="0">
                <a:solidFill>
                  <a:schemeClr val="accent4">
                    <a:lumMod val="10000"/>
                  </a:schemeClr>
                </a:solidFill>
                <a:effectLst/>
                <a:latin typeface="Georgia" pitchFamily="18" charset="0"/>
              </a:rPr>
              <a:t>3. Признаться ребёнку в ошибке, совершённой по отношению к нему?</a:t>
            </a:r>
          </a:p>
          <a:p>
            <a:pPr>
              <a:defRPr/>
            </a:pPr>
            <a:endParaRPr lang="ru-RU" altLang="ru-RU" i="1" dirty="0">
              <a:solidFill>
                <a:schemeClr val="bg1"/>
              </a:solidFill>
              <a:latin typeface="Georgia" pitchFamily="18" charset="0"/>
            </a:endParaRPr>
          </a:p>
          <a:p>
            <a:pPr>
              <a:defRPr/>
            </a:pPr>
            <a:endParaRPr lang="ru-RU" altLang="ru-RU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35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01625"/>
            <a:ext cx="8135937" cy="1687513"/>
          </a:xfrm>
        </p:spPr>
        <p:txBody>
          <a:bodyPr/>
          <a:lstStyle/>
          <a:p>
            <a:r>
              <a:rPr lang="ru-RU" altLang="ru-RU" sz="2800" b="1" i="1" smtClean="0">
                <a:solidFill>
                  <a:srgbClr val="588824"/>
                </a:solidFill>
                <a:effectLst/>
                <a:latin typeface="Georgia" pitchFamily="18" charset="0"/>
              </a:rPr>
              <a:t>Можете ли вы?</a:t>
            </a:r>
            <a:br>
              <a:rPr lang="ru-RU" altLang="ru-RU" sz="2800" b="1" i="1" smtClean="0">
                <a:solidFill>
                  <a:srgbClr val="588824"/>
                </a:solidFill>
                <a:effectLst/>
                <a:latin typeface="Georgia" pitchFamily="18" charset="0"/>
              </a:rPr>
            </a:br>
            <a:r>
              <a:rPr lang="ru-RU" altLang="ru-RU" sz="2800" i="1" smtClean="0">
                <a:solidFill>
                  <a:srgbClr val="588824"/>
                </a:solidFill>
                <a:effectLst/>
                <a:latin typeface="Georgia" pitchFamily="18" charset="0"/>
              </a:rPr>
              <a:t>(варианты ответов: </a:t>
            </a:r>
            <a:br>
              <a:rPr lang="ru-RU" altLang="ru-RU" sz="2800" i="1" smtClean="0">
                <a:solidFill>
                  <a:srgbClr val="588824"/>
                </a:solidFill>
                <a:effectLst/>
                <a:latin typeface="Georgia" pitchFamily="18" charset="0"/>
              </a:rPr>
            </a:br>
            <a:r>
              <a:rPr lang="ru-RU" altLang="ru-RU" sz="2800" i="1" smtClean="0">
                <a:solidFill>
                  <a:srgbClr val="588824"/>
                </a:solidFill>
                <a:effectLst/>
                <a:latin typeface="Georgia" pitchFamily="18" charset="0"/>
              </a:rPr>
              <a:t>могу и всегда так поступаю – </a:t>
            </a:r>
            <a:r>
              <a:rPr lang="ru-RU" altLang="ru-RU" sz="2800" b="1" i="1" smtClean="0">
                <a:solidFill>
                  <a:srgbClr val="588824"/>
                </a:solidFill>
                <a:effectLst/>
                <a:latin typeface="Georgia" pitchFamily="18" charset="0"/>
              </a:rPr>
              <a:t>3 балла; </a:t>
            </a:r>
            <a:br>
              <a:rPr lang="ru-RU" altLang="ru-RU" sz="2800" b="1" i="1" smtClean="0">
                <a:solidFill>
                  <a:srgbClr val="588824"/>
                </a:solidFill>
                <a:effectLst/>
                <a:latin typeface="Georgia" pitchFamily="18" charset="0"/>
              </a:rPr>
            </a:br>
            <a:r>
              <a:rPr lang="ru-RU" altLang="ru-RU" sz="2800" i="1" smtClean="0">
                <a:solidFill>
                  <a:srgbClr val="588824"/>
                </a:solidFill>
                <a:effectLst/>
                <a:latin typeface="Georgia" pitchFamily="18" charset="0"/>
              </a:rPr>
              <a:t>могу, но не всегда так поступаю-</a:t>
            </a:r>
            <a:r>
              <a:rPr lang="ru-RU" altLang="ru-RU" sz="2800" b="1" i="1" smtClean="0">
                <a:solidFill>
                  <a:srgbClr val="588824"/>
                </a:solidFill>
                <a:effectLst/>
                <a:latin typeface="Georgia" pitchFamily="18" charset="0"/>
              </a:rPr>
              <a:t>2 балла;</a:t>
            </a:r>
            <a:r>
              <a:rPr lang="ru-RU" altLang="ru-RU" sz="2800" i="1" smtClean="0">
                <a:solidFill>
                  <a:srgbClr val="588824"/>
                </a:solidFill>
                <a:effectLst/>
                <a:latin typeface="Georgia" pitchFamily="18" charset="0"/>
              </a:rPr>
              <a:t> </a:t>
            </a:r>
            <a:br>
              <a:rPr lang="ru-RU" altLang="ru-RU" sz="2800" i="1" smtClean="0">
                <a:solidFill>
                  <a:srgbClr val="588824"/>
                </a:solidFill>
                <a:effectLst/>
                <a:latin typeface="Georgia" pitchFamily="18" charset="0"/>
              </a:rPr>
            </a:br>
            <a:r>
              <a:rPr lang="ru-RU" altLang="ru-RU" sz="2800" i="1" smtClean="0">
                <a:solidFill>
                  <a:srgbClr val="588824"/>
                </a:solidFill>
                <a:effectLst/>
                <a:latin typeface="Georgia" pitchFamily="18" charset="0"/>
              </a:rPr>
              <a:t>не могу – </a:t>
            </a:r>
            <a:r>
              <a:rPr lang="ru-RU" altLang="ru-RU" sz="2800" b="1" i="1" smtClean="0">
                <a:solidFill>
                  <a:srgbClr val="588824"/>
                </a:solidFill>
                <a:effectLst/>
                <a:latin typeface="Georgia" pitchFamily="18" charset="0"/>
              </a:rPr>
              <a:t>1 балл</a:t>
            </a:r>
            <a:r>
              <a:rPr lang="ru-RU" altLang="ru-RU" sz="2800" i="1" smtClean="0">
                <a:solidFill>
                  <a:srgbClr val="588824"/>
                </a:solidFill>
                <a:effectLst/>
                <a:latin typeface="Georgia" pitchFamily="18" charset="0"/>
              </a:rPr>
              <a:t>):</a:t>
            </a:r>
          </a:p>
        </p:txBody>
      </p:sp>
      <p:sp>
        <p:nvSpPr>
          <p:cNvPr id="229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205038"/>
            <a:ext cx="8569325" cy="4319587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ru-RU" altLang="ru-RU" b="1" dirty="0">
                <a:solidFill>
                  <a:schemeClr val="accent4">
                    <a:lumMod val="10000"/>
                  </a:schemeClr>
                </a:solidFill>
                <a:effectLst/>
                <a:latin typeface="Georgia" pitchFamily="18" charset="0"/>
              </a:rPr>
              <a:t>4. Извиниться перед ребёнком в случае соей неправоты?</a:t>
            </a:r>
          </a:p>
          <a:p>
            <a:pPr>
              <a:buFontTx/>
              <a:buNone/>
              <a:defRPr/>
            </a:pPr>
            <a:r>
              <a:rPr lang="ru-RU" altLang="ru-RU" b="1" dirty="0">
                <a:solidFill>
                  <a:schemeClr val="accent4">
                    <a:lumMod val="10000"/>
                  </a:schemeClr>
                </a:solidFill>
                <a:effectLst/>
                <a:latin typeface="Georgia" pitchFamily="18" charset="0"/>
              </a:rPr>
              <a:t>5. Сохранить самообладание, даже если поступок ребёнка вывел вас из себя?</a:t>
            </a:r>
          </a:p>
          <a:p>
            <a:pPr>
              <a:buFontTx/>
              <a:buNone/>
              <a:defRPr/>
            </a:pPr>
            <a:r>
              <a:rPr lang="ru-RU" altLang="ru-RU" b="1" dirty="0">
                <a:solidFill>
                  <a:schemeClr val="accent4">
                    <a:lumMod val="10000"/>
                  </a:schemeClr>
                </a:solidFill>
                <a:effectLst/>
                <a:latin typeface="Georgia" pitchFamily="18" charset="0"/>
              </a:rPr>
              <a:t>6. Поставить себя на место ребёнка?</a:t>
            </a:r>
          </a:p>
          <a:p>
            <a:pPr>
              <a:buFontTx/>
              <a:buNone/>
              <a:defRPr/>
            </a:pPr>
            <a:r>
              <a:rPr lang="ru-RU" altLang="ru-RU" b="1" dirty="0">
                <a:solidFill>
                  <a:schemeClr val="accent4">
                    <a:lumMod val="10000"/>
                  </a:schemeClr>
                </a:solidFill>
                <a:effectLst/>
                <a:latin typeface="Georgia" pitchFamily="18" charset="0"/>
              </a:rPr>
              <a:t>7. Поверить хотя бы на минуту, что вы добрая фея (добрый волшебник)?</a:t>
            </a:r>
          </a:p>
        </p:txBody>
      </p:sp>
    </p:spTree>
  </p:cSld>
  <p:clrMapOvr>
    <a:masterClrMapping/>
  </p:clrMapOvr>
  <p:transition advTm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7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301625"/>
            <a:ext cx="8134350" cy="1687513"/>
          </a:xfrm>
        </p:spPr>
        <p:txBody>
          <a:bodyPr/>
          <a:lstStyle/>
          <a:p>
            <a:pPr>
              <a:defRPr/>
            </a:pPr>
            <a:r>
              <a:rPr lang="ru-RU" altLang="ru-RU" sz="2800" b="1" i="1" dirty="0">
                <a:solidFill>
                  <a:srgbClr val="588824"/>
                </a:solidFill>
                <a:latin typeface="Georgia" pitchFamily="18" charset="0"/>
              </a:rPr>
              <a:t>Можете ли вы</a:t>
            </a:r>
            <a:r>
              <a:rPr lang="ru-RU" altLang="ru-RU" sz="2800" b="1" i="1" dirty="0" smtClean="0">
                <a:solidFill>
                  <a:srgbClr val="588824"/>
                </a:solidFill>
                <a:latin typeface="Georgia" pitchFamily="18" charset="0"/>
              </a:rPr>
              <a:t>?</a:t>
            </a:r>
            <a:r>
              <a:rPr lang="ru-RU" altLang="ru-RU" sz="2800" i="1" dirty="0">
                <a:solidFill>
                  <a:srgbClr val="588824"/>
                </a:solidFill>
                <a:latin typeface="Georgia" pitchFamily="18" charset="0"/>
              </a:rPr>
              <a:t/>
            </a:r>
            <a:br>
              <a:rPr lang="ru-RU" altLang="ru-RU" sz="2800" i="1" dirty="0">
                <a:solidFill>
                  <a:srgbClr val="588824"/>
                </a:solidFill>
                <a:latin typeface="Georgia" pitchFamily="18" charset="0"/>
              </a:rPr>
            </a:br>
            <a:r>
              <a:rPr lang="ru-RU" altLang="ru-RU" sz="2800" i="1" dirty="0">
                <a:solidFill>
                  <a:srgbClr val="588824"/>
                </a:solidFill>
                <a:latin typeface="Georgia" pitchFamily="18" charset="0"/>
              </a:rPr>
              <a:t>могу и всегда так поступаю – </a:t>
            </a:r>
            <a:r>
              <a:rPr lang="ru-RU" altLang="ru-RU" sz="2800" b="1" i="1" dirty="0">
                <a:solidFill>
                  <a:srgbClr val="588824"/>
                </a:solidFill>
                <a:latin typeface="Georgia" pitchFamily="18" charset="0"/>
              </a:rPr>
              <a:t>3 балла; </a:t>
            </a:r>
            <a:br>
              <a:rPr lang="ru-RU" altLang="ru-RU" sz="2800" b="1" i="1" dirty="0">
                <a:solidFill>
                  <a:srgbClr val="588824"/>
                </a:solidFill>
                <a:latin typeface="Georgia" pitchFamily="18" charset="0"/>
              </a:rPr>
            </a:br>
            <a:r>
              <a:rPr lang="ru-RU" altLang="ru-RU" sz="2800" i="1" dirty="0">
                <a:solidFill>
                  <a:srgbClr val="588824"/>
                </a:solidFill>
                <a:latin typeface="Georgia" pitchFamily="18" charset="0"/>
              </a:rPr>
              <a:t>могу, но не всегда так поступаю-</a:t>
            </a:r>
            <a:r>
              <a:rPr lang="ru-RU" altLang="ru-RU" sz="2800" b="1" i="1" dirty="0">
                <a:solidFill>
                  <a:srgbClr val="588824"/>
                </a:solidFill>
                <a:latin typeface="Georgia" pitchFamily="18" charset="0"/>
              </a:rPr>
              <a:t>2 балла;</a:t>
            </a:r>
            <a:r>
              <a:rPr lang="ru-RU" altLang="ru-RU" sz="2800" i="1" dirty="0">
                <a:solidFill>
                  <a:srgbClr val="588824"/>
                </a:solidFill>
                <a:latin typeface="Georgia" pitchFamily="18" charset="0"/>
              </a:rPr>
              <a:t> </a:t>
            </a:r>
            <a:br>
              <a:rPr lang="ru-RU" altLang="ru-RU" sz="2800" i="1" dirty="0">
                <a:solidFill>
                  <a:srgbClr val="588824"/>
                </a:solidFill>
                <a:latin typeface="Georgia" pitchFamily="18" charset="0"/>
              </a:rPr>
            </a:br>
            <a:r>
              <a:rPr lang="ru-RU" altLang="ru-RU" sz="2800" i="1" dirty="0">
                <a:solidFill>
                  <a:srgbClr val="588824"/>
                </a:solidFill>
                <a:latin typeface="Georgia" pitchFamily="18" charset="0"/>
              </a:rPr>
              <a:t>не могу – </a:t>
            </a:r>
            <a:r>
              <a:rPr lang="ru-RU" altLang="ru-RU" sz="2800" b="1" i="1" dirty="0">
                <a:solidFill>
                  <a:srgbClr val="588824"/>
                </a:solidFill>
                <a:latin typeface="Georgia" pitchFamily="18" charset="0"/>
              </a:rPr>
              <a:t>1 балл</a:t>
            </a:r>
            <a:r>
              <a:rPr lang="ru-RU" altLang="ru-RU" sz="2800" i="1" dirty="0">
                <a:solidFill>
                  <a:srgbClr val="588824"/>
                </a:solidFill>
                <a:latin typeface="Georgia" pitchFamily="18" charset="0"/>
              </a:rPr>
              <a:t>):</a:t>
            </a:r>
          </a:p>
        </p:txBody>
      </p:sp>
      <p:sp>
        <p:nvSpPr>
          <p:cNvPr id="230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844675"/>
            <a:ext cx="8820150" cy="4537075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  <a:defRPr/>
            </a:pPr>
            <a:endParaRPr lang="ru-RU" altLang="ru-RU" sz="2800" b="1" i="1" dirty="0" smtClean="0">
              <a:solidFill>
                <a:schemeClr val="accent4">
                  <a:lumMod val="10000"/>
                </a:schemeClr>
              </a:solidFill>
              <a:latin typeface="Georgia" pitchFamily="18" charset="0"/>
            </a:endParaRPr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ru-RU" altLang="ru-RU" b="1" i="1" dirty="0" smtClean="0">
                <a:solidFill>
                  <a:schemeClr val="accent4">
                    <a:lumMod val="10000"/>
                  </a:schemeClr>
                </a:solidFill>
                <a:effectLst/>
                <a:latin typeface="Georgia" pitchFamily="18" charset="0"/>
              </a:rPr>
              <a:t>8</a:t>
            </a:r>
            <a:r>
              <a:rPr lang="ru-RU" altLang="ru-RU" b="1" i="1" dirty="0">
                <a:solidFill>
                  <a:schemeClr val="accent4">
                    <a:lumMod val="10000"/>
                  </a:schemeClr>
                </a:solidFill>
                <a:effectLst/>
                <a:latin typeface="Georgia" pitchFamily="18" charset="0"/>
              </a:rPr>
              <a:t>. Рассказать ребёнку поучительный случай из детства, представляющий вас в невыгодном свете?</a:t>
            </a:r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ru-RU" altLang="ru-RU" b="1" i="1" dirty="0">
                <a:solidFill>
                  <a:schemeClr val="accent4">
                    <a:lumMod val="10000"/>
                  </a:schemeClr>
                </a:solidFill>
                <a:effectLst/>
                <a:latin typeface="Georgia" pitchFamily="18" charset="0"/>
              </a:rPr>
              <a:t>9. Всегда воздерживаться от употребления слов и выражений, которые могут ранить ребёнка?</a:t>
            </a:r>
          </a:p>
          <a:p>
            <a:pPr>
              <a:lnSpc>
                <a:spcPct val="90000"/>
              </a:lnSpc>
              <a:buFontTx/>
              <a:buNone/>
              <a:defRPr/>
            </a:pPr>
            <a:r>
              <a:rPr lang="ru-RU" altLang="ru-RU" b="1" i="1" dirty="0">
                <a:solidFill>
                  <a:schemeClr val="accent4">
                    <a:lumMod val="10000"/>
                  </a:schemeClr>
                </a:solidFill>
                <a:effectLst/>
                <a:latin typeface="Georgia" pitchFamily="18" charset="0"/>
              </a:rPr>
              <a:t>10. Пообещать ребёнку исполнить его желание за хорошее поведение?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301625"/>
            <a:ext cx="8569325" cy="1758950"/>
          </a:xfrm>
        </p:spPr>
        <p:txBody>
          <a:bodyPr/>
          <a:lstStyle/>
          <a:p>
            <a:r>
              <a:rPr lang="ru-RU" altLang="ru-RU" sz="2800" b="1" i="1" smtClean="0">
                <a:solidFill>
                  <a:srgbClr val="588824"/>
                </a:solidFill>
                <a:effectLst/>
                <a:latin typeface="Georgia" pitchFamily="18" charset="0"/>
              </a:rPr>
              <a:t>Можете ли вы?</a:t>
            </a:r>
            <a:br>
              <a:rPr lang="ru-RU" altLang="ru-RU" sz="2800" b="1" i="1" smtClean="0">
                <a:solidFill>
                  <a:srgbClr val="588824"/>
                </a:solidFill>
                <a:effectLst/>
                <a:latin typeface="Georgia" pitchFamily="18" charset="0"/>
              </a:rPr>
            </a:br>
            <a:r>
              <a:rPr lang="ru-RU" altLang="ru-RU" sz="2800" i="1" smtClean="0">
                <a:solidFill>
                  <a:srgbClr val="588824"/>
                </a:solidFill>
                <a:effectLst/>
                <a:latin typeface="Georgia" pitchFamily="18" charset="0"/>
              </a:rPr>
              <a:t>(варианты ответов: </a:t>
            </a:r>
            <a:br>
              <a:rPr lang="ru-RU" altLang="ru-RU" sz="2800" i="1" smtClean="0">
                <a:solidFill>
                  <a:srgbClr val="588824"/>
                </a:solidFill>
                <a:effectLst/>
                <a:latin typeface="Georgia" pitchFamily="18" charset="0"/>
              </a:rPr>
            </a:br>
            <a:r>
              <a:rPr lang="ru-RU" altLang="ru-RU" sz="2800" i="1" smtClean="0">
                <a:solidFill>
                  <a:srgbClr val="588824"/>
                </a:solidFill>
                <a:effectLst/>
                <a:latin typeface="Georgia" pitchFamily="18" charset="0"/>
              </a:rPr>
              <a:t>могу и всегда так поступаю – </a:t>
            </a:r>
            <a:r>
              <a:rPr lang="ru-RU" altLang="ru-RU" sz="2800" b="1" i="1" smtClean="0">
                <a:solidFill>
                  <a:srgbClr val="588824"/>
                </a:solidFill>
                <a:effectLst/>
                <a:latin typeface="Georgia" pitchFamily="18" charset="0"/>
              </a:rPr>
              <a:t>3 балла; </a:t>
            </a:r>
            <a:br>
              <a:rPr lang="ru-RU" altLang="ru-RU" sz="2800" b="1" i="1" smtClean="0">
                <a:solidFill>
                  <a:srgbClr val="588824"/>
                </a:solidFill>
                <a:effectLst/>
                <a:latin typeface="Georgia" pitchFamily="18" charset="0"/>
              </a:rPr>
            </a:br>
            <a:r>
              <a:rPr lang="ru-RU" altLang="ru-RU" sz="2800" i="1" smtClean="0">
                <a:solidFill>
                  <a:srgbClr val="588824"/>
                </a:solidFill>
                <a:effectLst/>
                <a:latin typeface="Georgia" pitchFamily="18" charset="0"/>
              </a:rPr>
              <a:t>могу, но не всегда так поступаю-</a:t>
            </a:r>
            <a:r>
              <a:rPr lang="ru-RU" altLang="ru-RU" sz="2800" b="1" i="1" smtClean="0">
                <a:solidFill>
                  <a:srgbClr val="588824"/>
                </a:solidFill>
                <a:effectLst/>
                <a:latin typeface="Georgia" pitchFamily="18" charset="0"/>
              </a:rPr>
              <a:t>2 балла;</a:t>
            </a:r>
            <a:r>
              <a:rPr lang="ru-RU" altLang="ru-RU" sz="2800" i="1" smtClean="0">
                <a:solidFill>
                  <a:srgbClr val="588824"/>
                </a:solidFill>
                <a:effectLst/>
                <a:latin typeface="Georgia" pitchFamily="18" charset="0"/>
              </a:rPr>
              <a:t> </a:t>
            </a:r>
            <a:br>
              <a:rPr lang="ru-RU" altLang="ru-RU" sz="2800" i="1" smtClean="0">
                <a:solidFill>
                  <a:srgbClr val="588824"/>
                </a:solidFill>
                <a:effectLst/>
                <a:latin typeface="Georgia" pitchFamily="18" charset="0"/>
              </a:rPr>
            </a:br>
            <a:r>
              <a:rPr lang="ru-RU" altLang="ru-RU" sz="2800" i="1" smtClean="0">
                <a:solidFill>
                  <a:srgbClr val="588824"/>
                </a:solidFill>
                <a:effectLst/>
                <a:latin typeface="Georgia" pitchFamily="18" charset="0"/>
              </a:rPr>
              <a:t>не могу – </a:t>
            </a:r>
            <a:r>
              <a:rPr lang="ru-RU" altLang="ru-RU" sz="2800" b="1" i="1" smtClean="0">
                <a:solidFill>
                  <a:srgbClr val="588824"/>
                </a:solidFill>
                <a:effectLst/>
                <a:latin typeface="Georgia" pitchFamily="18" charset="0"/>
              </a:rPr>
              <a:t>1 балл</a:t>
            </a:r>
            <a:r>
              <a:rPr lang="ru-RU" altLang="ru-RU" sz="2800" i="1" smtClean="0">
                <a:solidFill>
                  <a:srgbClr val="588824"/>
                </a:solidFill>
                <a:effectLst/>
                <a:latin typeface="Georgia" pitchFamily="18" charset="0"/>
              </a:rPr>
              <a:t>):</a:t>
            </a:r>
          </a:p>
        </p:txBody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349500"/>
            <a:ext cx="8424863" cy="3746500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ru-RU" altLang="ru-RU" b="1" dirty="0">
                <a:solidFill>
                  <a:schemeClr val="accent4">
                    <a:lumMod val="10000"/>
                  </a:schemeClr>
                </a:solidFill>
                <a:effectLst/>
                <a:latin typeface="Georgia" pitchFamily="18" charset="0"/>
              </a:rPr>
              <a:t>11. Выделить ребёнку один день, когда он может делать что пожелает, а вы не будете ни во что вмешиваться?</a:t>
            </a:r>
          </a:p>
          <a:p>
            <a:pPr>
              <a:buFontTx/>
              <a:buNone/>
              <a:defRPr/>
            </a:pPr>
            <a:r>
              <a:rPr lang="ru-RU" altLang="ru-RU" b="1" dirty="0">
                <a:solidFill>
                  <a:schemeClr val="accent4">
                    <a:lumMod val="10000"/>
                  </a:schemeClr>
                </a:solidFill>
                <a:effectLst/>
                <a:latin typeface="Georgia" pitchFamily="18" charset="0"/>
              </a:rPr>
              <a:t>12. Не прореагировать, если ваш ребёнок ударил, грубо толкнул или просто незаслуженно обидел другого ребёнка?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427" grpId="0" build="p"/>
    </p:bldLst>
  </p:timing>
</p:sld>
</file>

<file path=ppt/theme/theme1.xml><?xml version="1.0" encoding="utf-8"?>
<a:theme xmlns:a="http://schemas.openxmlformats.org/drawingml/2006/main" name="Текстура">
  <a:themeElements>
    <a:clrScheme name="Текстура 3">
      <a:dk1>
        <a:srgbClr val="4E4E74"/>
      </a:dk1>
      <a:lt1>
        <a:srgbClr val="FFFFFF"/>
      </a:lt1>
      <a:dk2>
        <a:srgbClr val="666699"/>
      </a:dk2>
      <a:lt2>
        <a:srgbClr val="FFFFCC"/>
      </a:lt2>
      <a:accent1>
        <a:srgbClr val="5E5884"/>
      </a:accent1>
      <a:accent2>
        <a:srgbClr val="8AB29D"/>
      </a:accent2>
      <a:accent3>
        <a:srgbClr val="B8B8CA"/>
      </a:accent3>
      <a:accent4>
        <a:srgbClr val="DADADA"/>
      </a:accent4>
      <a:accent5>
        <a:srgbClr val="B6B4C2"/>
      </a:accent5>
      <a:accent6>
        <a:srgbClr val="7DA18E"/>
      </a:accent6>
      <a:hlink>
        <a:srgbClr val="FFFF99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1850</TotalTime>
  <Words>1133</Words>
  <Application>Microsoft Office PowerPoint</Application>
  <PresentationFormat>Экран (4:3)</PresentationFormat>
  <Paragraphs>165</Paragraphs>
  <Slides>29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1" baseType="lpstr">
      <vt:lpstr>Текстура</vt:lpstr>
      <vt:lpstr>Photo Editor Photo</vt:lpstr>
      <vt:lpstr>Презентация PowerPoint</vt:lpstr>
      <vt:lpstr> </vt:lpstr>
      <vt:lpstr>Презентация PowerPoint</vt:lpstr>
      <vt:lpstr>Презентация PowerPoint</vt:lpstr>
      <vt:lpstr>Тестирование. «Роль родителя»</vt:lpstr>
      <vt:lpstr>Можете ли вы? (варианты ответов:  могу и всегда так поступаю – 3 балла;  могу, но не всегда так поступаю-2 балла; не могу – 1 балл):</vt:lpstr>
      <vt:lpstr>Можете ли вы? (варианты ответов:  могу и всегда так поступаю – 3 балла;  могу, но не всегда так поступаю-2 балла;  не могу – 1 балл):</vt:lpstr>
      <vt:lpstr>Можете ли вы? могу и всегда так поступаю – 3 балла;  могу, но не всегда так поступаю-2 балла;  не могу – 1 балл):</vt:lpstr>
      <vt:lpstr>Можете ли вы? (варианты ответов:  могу и всегда так поступаю – 3 балла;  могу, но не всегда так поступаю-2 балла;  не могу – 1 балл):</vt:lpstr>
      <vt:lpstr>Можете ли вы? (варианты ответов:  могу и всегда так поступаю – 3 балла;  могу, но не всегда так поступаю-2 балла;  не могу – 1 балл):</vt:lpstr>
      <vt:lpstr>Результаты теста:</vt:lpstr>
      <vt:lpstr>Результаты теста:</vt:lpstr>
      <vt:lpstr>Результаты теста:</vt:lpstr>
      <vt:lpstr>Презентация PowerPoint</vt:lpstr>
      <vt:lpstr>Презентация PowerPoint</vt:lpstr>
      <vt:lpstr>«ГИПЕРОПЕКА» </vt:lpstr>
      <vt:lpstr>«ГИПООПЕКА»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ПИСЬМО-ПОЖЕЛАНИЕ к самым близким и дорогим людям – моим родителям</vt:lpstr>
      <vt:lpstr> Рисуночная методика  “Моя семья” </vt:lpstr>
      <vt:lpstr>Презентация PowerPoint</vt:lpstr>
      <vt:lpstr>Постановление родительского собрания</vt:lpstr>
      <vt:lpstr>Презентация PowerPoint</vt:lpstr>
      <vt:lpstr>Презентация PowerPoint</vt:lpstr>
      <vt:lpstr>Презентация PowerPoint</vt:lpstr>
    </vt:vector>
  </TitlesOfParts>
  <Company>Your Company Name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dmitriy-ilyinskiy@yandex.ru</cp:lastModifiedBy>
  <cp:revision>125</cp:revision>
  <dcterms:created xsi:type="dcterms:W3CDTF">2006-11-17T09:53:27Z</dcterms:created>
  <dcterms:modified xsi:type="dcterms:W3CDTF">2023-02-02T14:12:50Z</dcterms:modified>
</cp:coreProperties>
</file>