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74" r:id="rId2"/>
    <p:sldId id="300" r:id="rId3"/>
    <p:sldId id="302" r:id="rId4"/>
    <p:sldId id="277" r:id="rId5"/>
    <p:sldId id="298" r:id="rId6"/>
    <p:sldId id="278" r:id="rId7"/>
    <p:sldId id="280" r:id="rId8"/>
    <p:sldId id="307" r:id="rId9"/>
    <p:sldId id="310" r:id="rId10"/>
    <p:sldId id="311" r:id="rId11"/>
    <p:sldId id="312" r:id="rId12"/>
    <p:sldId id="313" r:id="rId13"/>
    <p:sldId id="314" r:id="rId14"/>
    <p:sldId id="315" r:id="rId15"/>
    <p:sldId id="306" r:id="rId16"/>
    <p:sldId id="295" r:id="rId17"/>
    <p:sldId id="297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5128" autoAdjust="0"/>
  </p:normalViewPr>
  <p:slideViewPr>
    <p:cSldViewPr>
      <p:cViewPr varScale="1">
        <p:scale>
          <a:sx n="65" d="100"/>
          <a:sy n="65" d="100"/>
        </p:scale>
        <p:origin x="-149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02C1F9-1EAA-4C4C-98F9-15BCAC6249BC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17E917-43AA-4170-AA85-E240D4D544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17E917-43AA-4170-AA85-E240D4D544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3/22/2018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ru.wikipedia.org/wiki/%D0%A1_(%D0%BA%D0%B8%D1%80%D0%B8%D0%BB%D0%BB%D0%B8%D1%86%D0%B0)" TargetMode="External"/><Relationship Id="rId7" Type="http://schemas.openxmlformats.org/officeDocument/2006/relationships/image" Target="../media/image7.jpeg"/><Relationship Id="rId2" Type="http://schemas.openxmlformats.org/officeDocument/2006/relationships/hyperlink" Target="https://ru.wikipedia.org/wiki/%D0%94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s://commons.wikimedia.org/wiki/File:Doppeldotter.jpg?uselang=ru" TargetMode="External"/><Relationship Id="rId4" Type="http://schemas.openxmlformats.org/officeDocument/2006/relationships/hyperlink" Target="https://ru.wikipedia.org/wiki/%D0%AF%D0%B9%D1%86%D0%BE_(%D0%BF%D0%B8%D1%89%D0%B5%D0%B2%D0%BE%D0%B9_%D0%BF%D1%80%D0%BE%D0%B4%D1%83%D0%BA%D1%82)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0"/>
            <a:ext cx="7924800" cy="33528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ГАПОУ СО </a:t>
            </a:r>
          </a:p>
          <a:p>
            <a:pPr algn="ctr">
              <a:buNone/>
            </a:pPr>
            <a:r>
              <a:rPr lang="ru-RU" dirty="0" smtClean="0"/>
              <a:t>“</a:t>
            </a:r>
            <a:r>
              <a:rPr lang="ru-RU" dirty="0" err="1" smtClean="0"/>
              <a:t>Североуральский</a:t>
            </a:r>
            <a:r>
              <a:rPr lang="ru-RU" dirty="0" smtClean="0"/>
              <a:t> политехникум” </a:t>
            </a:r>
          </a:p>
          <a:p>
            <a:pPr algn="ctr">
              <a:buNone/>
            </a:pPr>
            <a:r>
              <a:rPr lang="ru-RU" b="1" dirty="0" smtClean="0"/>
              <a:t>Дисциплина: </a:t>
            </a:r>
            <a:r>
              <a:rPr lang="ru-RU" b="1" dirty="0" smtClean="0">
                <a:solidFill>
                  <a:srgbClr val="FFC000"/>
                </a:solidFill>
              </a:rPr>
              <a:t>Технология приготовления простой горячей кулинарной продукции.                                               </a:t>
            </a:r>
          </a:p>
          <a:p>
            <a:pPr>
              <a:buNone/>
            </a:pPr>
            <a:r>
              <a:rPr lang="ru-RU" sz="2200" b="1" dirty="0" smtClean="0"/>
              <a:t>     урок №: </a:t>
            </a:r>
            <a:r>
              <a:rPr lang="ru-RU" sz="2200" b="1" dirty="0" smtClean="0">
                <a:solidFill>
                  <a:srgbClr val="FF0066"/>
                </a:solidFill>
              </a:rPr>
              <a:t>122 </a:t>
            </a:r>
          </a:p>
          <a:p>
            <a:pPr algn="ctr">
              <a:buNone/>
            </a:pPr>
            <a:r>
              <a:rPr lang="ru-RU" sz="2600" b="1" dirty="0" smtClean="0"/>
              <a:t>Тема урока:  </a:t>
            </a: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Приготовление блюд из яиц.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Оформление и подача.</a:t>
            </a:r>
          </a:p>
          <a:p>
            <a:pPr algn="ctr">
              <a:buNone/>
            </a:pPr>
            <a:endParaRPr lang="ru-RU" b="1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6553200" cy="9144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Выполнил:  </a:t>
            </a:r>
            <a:r>
              <a:rPr lang="ru-RU" sz="2000" b="1" dirty="0" smtClean="0">
                <a:solidFill>
                  <a:srgbClr val="FFFF00"/>
                </a:solidFill>
              </a:rPr>
              <a:t> преподаватель              </a:t>
            </a:r>
            <a:r>
              <a:rPr lang="ru-RU" sz="2000" b="1" dirty="0" err="1" smtClean="0">
                <a:solidFill>
                  <a:srgbClr val="FFFF00"/>
                </a:solidFill>
              </a:rPr>
              <a:t>Разжигаева</a:t>
            </a:r>
            <a:r>
              <a:rPr lang="ru-RU" sz="2000" b="1" dirty="0" smtClean="0">
                <a:solidFill>
                  <a:srgbClr val="FFFF00"/>
                </a:solidFill>
              </a:rPr>
              <a:t>   Клавдия    Михайловна</a:t>
            </a:r>
            <a:endParaRPr lang="ru-RU" sz="20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2400" y="3276600"/>
            <a:ext cx="8991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b="1" dirty="0" smtClean="0"/>
              <a:t>Цель урока:</a:t>
            </a:r>
          </a:p>
          <a:p>
            <a:pPr defTabSz="912813"/>
            <a:r>
              <a:rPr lang="ru-RU" dirty="0" smtClean="0"/>
              <a:t>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Образовательная: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изучить  общие правила, ассортимент, технологию приготовления и правила подачи блюд</a:t>
            </a:r>
            <a:r>
              <a:rPr lang="en-US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отварных яиц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Развивающая: 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интерес к изучаемому материалу, творческое мышление, использование профессиональной терминологии в речи  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Воспитательная:</a:t>
            </a:r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воспитывать уверенность в себе, самостоятельность при выполнении задания, любовь к своей специальности  </a:t>
            </a:r>
          </a:p>
          <a:p>
            <a:pPr defTabSz="912813"/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Межпредметные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связи: Товароведение продовольственных товаров; </a:t>
            </a:r>
          </a:p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Санитария ПОП; Оборудование ПОП;  Организация ОП</a:t>
            </a:r>
          </a:p>
          <a:p>
            <a:pPr defTabSz="912813"/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endParaRPr lang="ru-RU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defTabSz="912813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http://supercook.ru/images-eggs/124-01-eggs-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5105400"/>
            <a:ext cx="1828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kuhnya.org/uploads/iRecipe/photos/large/Feb-2012/varenoe_yajco_ocn5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30221" y="0"/>
            <a:ext cx="1613779" cy="1578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ЯЙЦА В </a:t>
            </a:r>
            <a:r>
              <a:rPr lang="en-US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“</a:t>
            </a:r>
            <a:r>
              <a:rPr lang="ru-RU" b="1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В МЕШОЧЕК"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1371600"/>
            <a:ext cx="54102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Яйца «в мешочек»</a:t>
            </a:r>
            <a:r>
              <a:rPr lang="ru-RU" sz="2000" b="1" dirty="0" smtClean="0"/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(пашот) </a:t>
            </a:r>
            <a:r>
              <a:rPr lang="ru-RU" sz="2000" b="1" dirty="0" smtClean="0"/>
              <a:t>варят так же, но в течение </a:t>
            </a:r>
            <a:r>
              <a:rPr lang="ru-RU" sz="2000" b="1" dirty="0" smtClean="0">
                <a:solidFill>
                  <a:schemeClr val="accent2"/>
                </a:solidFill>
              </a:rPr>
              <a:t>4,5–5 мин</a:t>
            </a:r>
            <a:r>
              <a:rPr lang="ru-RU" sz="2000" b="1" dirty="0" smtClean="0"/>
              <a:t>. Ополаскивают холодной водой и отпускают в скорлупе так же, как яйца всмятку, или осторожно очищают, опустив в холодную воду, затем прогревают и используют для прозрачного бульона, для шпината с яйцом и гренками, яиц на гренках под соусом. </a:t>
            </a:r>
          </a:p>
          <a:p>
            <a:r>
              <a:rPr lang="ru-RU" sz="2000" b="1" dirty="0" smtClean="0"/>
              <a:t>У яйца, сваренного «в мешочек», желток и основная часть белка не подвергаются глубоким изменениям и остаются жидкими, а наружные слои белка под влиянием высокой температуры свертываются и образуют как бы «мешочек», в котором оказывается большая часть яйца</a:t>
            </a:r>
            <a:endParaRPr lang="ru-RU" sz="2000" dirty="0"/>
          </a:p>
        </p:txBody>
      </p:sp>
      <p:pic>
        <p:nvPicPr>
          <p:cNvPr id="7" name="Picture 1" descr="C:\Users\Я\Desktop\Блюда из яиц\в мешоче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8582" y="1295400"/>
            <a:ext cx="3345418" cy="50069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951706"/>
          </a:xfrm>
        </p:spPr>
        <p:txBody>
          <a:bodyPr/>
          <a:lstStyle/>
          <a:p>
            <a:pPr algn="ct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ЯЙЦА ВКРУТУЮ</a:t>
            </a:r>
            <a:endParaRPr lang="ru-RU" b="1" dirty="0"/>
          </a:p>
        </p:txBody>
      </p:sp>
      <p:pic>
        <p:nvPicPr>
          <p:cNvPr id="4" name="Содержимое 3" descr="http://supercook.ru/images-eggs/124-01-eggs-0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990600"/>
            <a:ext cx="3581400" cy="3581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1600200"/>
            <a:ext cx="50292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/>
              <a:t>Яйца вкрутую</a:t>
            </a:r>
            <a:r>
              <a:rPr lang="ru-RU" sz="2000" b="1" dirty="0" smtClean="0"/>
              <a:t> варят </a:t>
            </a:r>
            <a:r>
              <a:rPr lang="ru-RU" sz="20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10–12 мин. </a:t>
            </a:r>
            <a:r>
              <a:rPr lang="ru-RU" sz="2000" b="1" dirty="0" smtClean="0"/>
              <a:t>После промывания холодной водой подают в скорлупе или используют в очищенном виде для салатов, холодных блюд, супов, соусов, </a:t>
            </a:r>
            <a:r>
              <a:rPr lang="ru-RU" sz="2000" b="1" dirty="0" err="1" smtClean="0"/>
              <a:t>фарширования</a:t>
            </a:r>
            <a:r>
              <a:rPr lang="ru-RU" sz="2000" b="1" dirty="0" smtClean="0"/>
              <a:t>.</a:t>
            </a:r>
          </a:p>
          <a:p>
            <a:pPr>
              <a:buNone/>
            </a:pPr>
            <a:endParaRPr lang="ru-RU" sz="2000" b="1" dirty="0" smtClean="0"/>
          </a:p>
          <a:p>
            <a:r>
              <a:rPr lang="ru-RU" sz="2000" b="1" dirty="0" smtClean="0"/>
              <a:t> Яйца, сваренные вкрутую, имеют полностью загустевшие, плотные белок и желток. Нельзя удлинять срок варки яиц, так как они становятся твердыми, упругими и значительно труднее усваиваются.</a:t>
            </a:r>
            <a:endParaRPr lang="ru-RU" sz="2000" b="1" dirty="0"/>
          </a:p>
        </p:txBody>
      </p:sp>
      <p:pic>
        <p:nvPicPr>
          <p:cNvPr id="7" name="Picture 1" descr="C:\Users\Я\Desktop\Блюда из яиц\124-01-eggs-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191000"/>
            <a:ext cx="3746504" cy="250033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ВАРКА ЯИЦ БЕЗ СКОРЛУПЫ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371600"/>
            <a:ext cx="5334000" cy="5083208"/>
          </a:xfrm>
        </p:spPr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Для варки яиц без скорлупы</a:t>
            </a:r>
            <a:r>
              <a:rPr lang="ru-RU" b="1" dirty="0" smtClean="0"/>
              <a:t> в кастрюлю с водой добавляют        </a:t>
            </a:r>
            <a:r>
              <a:rPr lang="ru-RU" b="1" dirty="0" smtClean="0">
                <a:solidFill>
                  <a:schemeClr val="accent2"/>
                </a:solidFill>
              </a:rPr>
              <a:t>соль и уксус</a:t>
            </a:r>
            <a:r>
              <a:rPr lang="ru-RU" b="1" dirty="0" smtClean="0"/>
              <a:t>, доводят до кипения, размешивают воду, чтобы в середине образовалась воронка, в которую выпускают освобожденное от скорлупы яйцо.</a:t>
            </a:r>
          </a:p>
          <a:p>
            <a:r>
              <a:rPr lang="ru-RU" b="1" dirty="0" smtClean="0"/>
              <a:t> Варят при слабом кипении </a:t>
            </a:r>
            <a:r>
              <a:rPr lang="ru-RU" b="1" dirty="0" smtClean="0">
                <a:solidFill>
                  <a:schemeClr val="accent3"/>
                </a:solidFill>
              </a:rPr>
              <a:t>3–4 мин</a:t>
            </a:r>
            <a:r>
              <a:rPr lang="ru-RU" b="1" dirty="0" smtClean="0"/>
              <a:t>, вынимают шумовкой, подравнивают ножом расплывшийся по краям белок. Желток должен находиться внутри белка и иметь полужидкую консистенцию.</a:t>
            </a:r>
          </a:p>
          <a:p>
            <a:r>
              <a:rPr lang="ru-RU" b="1" dirty="0" smtClean="0"/>
              <a:t>Используют яйца, сваренные без скорлупы, в холодном или горячем виде. Отпускают на гренках из белого хлеба, под соусом или с горячими мясными блюдами.          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Для варки яиц на 1 л воды берут 50 г уксуса и 10 г соли.</a:t>
            </a:r>
          </a:p>
          <a:p>
            <a:endParaRPr lang="ru-RU" dirty="0"/>
          </a:p>
        </p:txBody>
      </p:sp>
      <p:pic>
        <p:nvPicPr>
          <p:cNvPr id="4" name="Picture 2" descr="C:\Users\Я\Desktop\Блюда из яиц\a7bc5ae4906a4e5c1fd8fc1d1b8542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1066800"/>
            <a:ext cx="3048000" cy="2057400"/>
          </a:xfrm>
          <a:prstGeom prst="rect">
            <a:avLst/>
          </a:prstGeom>
          <a:noFill/>
        </p:spPr>
      </p:pic>
      <p:pic>
        <p:nvPicPr>
          <p:cNvPr id="6" name="Рисунок 5" descr="http://womanadvice.ru/sites/default/files/39/yayco_pashot_-_prigotovlenie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15200" y="3429000"/>
            <a:ext cx="1828800" cy="1519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lubeda.ru/recipes/image/250/257/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200400"/>
            <a:ext cx="2064727" cy="167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&amp;YAcy;&amp;jcy;&amp;tscy;&amp;acy;-&amp;pcy;&amp;acy;&amp;shcy;&amp;ocy;&amp;tcy; — &amp;rcy;&amp;iecy;&amp;tscy;&amp;iecy;&amp;pcy;&amp;tcy; &amp;scy; &amp;fcy;&amp;ocy;&amp;tcy;&amp;ocy;. &amp;Kcy;&amp;acy;&amp;kcy; &amp;pcy;&amp;rcy;&amp;icy;&amp;gcy;&amp;ocy;&amp;tcy;&amp;ocy;&amp;vcy;&amp;icy;&amp;tcy;&amp;softcy; &amp;yacy;&amp;jcy;&amp;tscy;&amp;acy;-&amp;pcy;&amp;acy;&amp;shcy;&amp;ocy;&amp;t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4724400"/>
            <a:ext cx="1968011" cy="1538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voirecepty.ru/files/imagecache/colorbox/recept/recept-yaitsa-pashot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95392" y="4953000"/>
            <a:ext cx="2048608" cy="162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27906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ЯЙЦА С ВЕТЧИНОЙ </a:t>
            </a:r>
            <a:br>
              <a:rPr lang="ru-RU" sz="4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НА ГРЕНКАХ</a:t>
            </a:r>
            <a:endParaRPr lang="ru-RU" sz="48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00200"/>
            <a:ext cx="3962400" cy="4854608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Яйца, сваренные  «в мешочек», укладывают на поджаренные гренки из белого хлеба толщиной в 1 см, покрытые кусочками поджаренной ветчины. Поливают томатным соусом.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6" descr="http://gotokitchen.ru/images/x_ff4e96d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15240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static8.depositphotos.com/1290614/851/i/950/depositphotos_8518803-Poached-egg-and-green-asparagus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3581400"/>
            <a:ext cx="2971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4.bp.blogspot.com/-yogJWcPwGmU/T6_a4uKQ-6I/AAAAAAAAJYA/IyKEX14Z3dQ/s1600/DSC_000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2800" y="4267200"/>
            <a:ext cx="2743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707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ЯИЧНАЯ КАШКА</a:t>
            </a:r>
            <a:endParaRPr lang="ru-RU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4495800" cy="5943600"/>
          </a:xfrm>
        </p:spPr>
        <p:txBody>
          <a:bodyPr>
            <a:noAutofit/>
          </a:bodyPr>
          <a:lstStyle/>
          <a:p>
            <a:r>
              <a:rPr lang="ru-RU" sz="1700" b="1" dirty="0" smtClean="0">
                <a:solidFill>
                  <a:srgbClr val="FFC000"/>
                </a:solidFill>
              </a:rPr>
              <a:t>Яйца соединяют с молоком или водой, добавляют соль, тщательно размешивают, вводят кусочки сливочного масла и проваривают в маленькой кастрюле, непрерывно помешивая (не доводя до кипения), до легкого </a:t>
            </a:r>
            <a:r>
              <a:rPr lang="ru-RU" sz="1700" b="1" dirty="0" err="1" smtClean="0">
                <a:solidFill>
                  <a:srgbClr val="FFC000"/>
                </a:solidFill>
              </a:rPr>
              <a:t>загустения</a:t>
            </a:r>
            <a:r>
              <a:rPr lang="ru-RU" sz="1700" b="1" dirty="0" smtClean="0">
                <a:solidFill>
                  <a:srgbClr val="FFC000"/>
                </a:solidFill>
              </a:rPr>
              <a:t>.</a:t>
            </a:r>
          </a:p>
          <a:p>
            <a:r>
              <a:rPr lang="ru-RU" sz="1700" b="1" dirty="0" smtClean="0">
                <a:solidFill>
                  <a:srgbClr val="FFC000"/>
                </a:solidFill>
              </a:rPr>
              <a:t>Отпускают в порционных сковородах или подогретых тарелках, выложив горкой.             Вокруг можно положить поджаренные гренки из белого хлеба или посыпать тертым сыром, кукурузными хлопьями.                                                     Яичную кашку отпускают также с дополнительным гарниром в виде обжаренных мясных продуктов (сосисок, ветчины, почек) или с грибами, зеленым горошком, отварной цветной капустой. Гарнир укладывают сверху.</a:t>
            </a:r>
          </a:p>
        </p:txBody>
      </p:sp>
      <p:pic>
        <p:nvPicPr>
          <p:cNvPr id="51202" name="Picture 2" descr="http://www.katmvf.ru/photos1/130506000932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3352800"/>
            <a:ext cx="3810000" cy="1981201"/>
          </a:xfrm>
          <a:prstGeom prst="rect">
            <a:avLst/>
          </a:prstGeom>
          <a:noFill/>
        </p:spPr>
      </p:pic>
      <p:pic>
        <p:nvPicPr>
          <p:cNvPr id="7" name="Рисунок 6" descr="http://kulinaria1955.ru/uploads/posts/2015-03/1427818342_img_38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838200"/>
            <a:ext cx="3733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cs7009.vk.me/c540102/v540102261/34877/eLppmB9Xhj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5181600"/>
            <a:ext cx="2328496" cy="1881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67494"/>
            <a:ext cx="8001000" cy="723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Требования к качеству, сроки хранения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594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1. Вареные яйца всмятку – жидкий желток и полужидкий белок </a:t>
            </a:r>
          </a:p>
          <a:p>
            <a:r>
              <a:rPr lang="ru-RU" sz="1800" dirty="0" smtClean="0"/>
              <a:t>2.Яйца «в мешочек» – желток полужидкий,  белок – загустевший сверху, а в центре полужидкий.       </a:t>
            </a:r>
          </a:p>
          <a:p>
            <a:r>
              <a:rPr lang="ru-RU" sz="1800" dirty="0" smtClean="0"/>
              <a:t>3. Яйца вкрутую имеют полностью загустевшие  белок и желток </a:t>
            </a:r>
          </a:p>
          <a:p>
            <a:r>
              <a:rPr lang="ru-RU" sz="1800" dirty="0" smtClean="0"/>
              <a:t>4.На поверхности вареного яйца не должно быть темного слоя. </a:t>
            </a:r>
          </a:p>
          <a:p>
            <a:r>
              <a:rPr lang="ru-RU" sz="1800" dirty="0" smtClean="0"/>
              <a:t>5.Яичная кашка   легко загустевшая, нежная. </a:t>
            </a:r>
          </a:p>
          <a:p>
            <a:r>
              <a:rPr lang="ru-RU" sz="1800" dirty="0" smtClean="0"/>
              <a:t>6. Вкус и запах -   соответствуют запаху свежих  яиц  и добавленных в блюдо продуктов. </a:t>
            </a:r>
          </a:p>
          <a:p>
            <a:r>
              <a:rPr lang="ru-RU" sz="1800" dirty="0" smtClean="0"/>
              <a:t>7. Блюда из яиц не подлежат хранению, приготавливаются по мере спроса и сразу же отпускаются . </a:t>
            </a:r>
          </a:p>
          <a:p>
            <a:r>
              <a:rPr lang="ru-RU" sz="1800" dirty="0" smtClean="0"/>
              <a:t>8. Яйца в крутую –после промывания  холодной водой  хранят в скорлупе сухими. </a:t>
            </a:r>
          </a:p>
          <a:p>
            <a:r>
              <a:rPr lang="ru-RU" sz="1800" dirty="0" smtClean="0"/>
              <a:t>9.Яйца «в мешочек» - можно хранить в подсоленной холодной воде                                                     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Контроль знаний: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33400"/>
            <a:ext cx="8991600" cy="6019800"/>
          </a:xfrm>
        </p:spPr>
        <p:txBody>
          <a:bodyPr>
            <a:noAutofit/>
          </a:bodyPr>
          <a:lstStyle/>
          <a:p>
            <a:pPr defTabSz="912813">
              <a:buNone/>
            </a:pPr>
            <a:r>
              <a:rPr lang="ru-RU" sz="2400" b="1" dirty="0" smtClean="0"/>
              <a:t>1Чем отличаются способы варки яиц ?</a:t>
            </a:r>
          </a:p>
          <a:p>
            <a:pPr defTabSz="912813">
              <a:buNone/>
            </a:pPr>
            <a:r>
              <a:rPr lang="ru-RU" sz="2400" b="1" dirty="0" smtClean="0"/>
              <a:t>2. Как используют вареные яйца? </a:t>
            </a:r>
          </a:p>
          <a:p>
            <a:pPr marL="521208" indent="-457200" defTabSz="912813">
              <a:buNone/>
            </a:pPr>
            <a:r>
              <a:rPr lang="ru-RU" sz="2400" b="1" dirty="0" smtClean="0"/>
              <a:t>3.Как отпускают яйца сваренные «в мешочек» ? </a:t>
            </a:r>
          </a:p>
          <a:p>
            <a:pPr marL="521208" indent="-457200" defTabSz="912813">
              <a:buNone/>
            </a:pPr>
            <a:r>
              <a:rPr lang="ru-RU" sz="2400" b="1" dirty="0" smtClean="0"/>
              <a:t>4.Время варки яиц в крутую? </a:t>
            </a:r>
          </a:p>
          <a:p>
            <a:pPr marL="521208" indent="-457200" defTabSz="912813">
              <a:buNone/>
            </a:pPr>
            <a:r>
              <a:rPr lang="ru-RU" sz="2400" b="1" dirty="0" smtClean="0"/>
              <a:t>5. Время варки яиц всмятку?  </a:t>
            </a:r>
          </a:p>
          <a:p>
            <a:pPr marL="521208" indent="-457200" defTabSz="912813">
              <a:buNone/>
            </a:pPr>
            <a:r>
              <a:rPr lang="ru-RU" sz="2400" b="1" dirty="0" smtClean="0"/>
              <a:t>6. Укажите  способ варки яиц с добавлением уксуса и соли?</a:t>
            </a:r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endParaRPr lang="ru-RU" sz="2400" b="1" dirty="0" smtClean="0"/>
          </a:p>
          <a:p>
            <a:pPr marL="521208" indent="-457200" defTabSz="912813">
              <a:buNone/>
            </a:pPr>
            <a:r>
              <a:rPr lang="ru-RU" sz="2400" b="1" dirty="0" smtClean="0"/>
              <a:t>Результат варки яиц в ….                                  .?   </a:t>
            </a:r>
          </a:p>
        </p:txBody>
      </p:sp>
      <p:pic>
        <p:nvPicPr>
          <p:cNvPr id="4" name="Рисунок 3" descr="http://supercook.ru/images-eggs/124-01-eggs-13-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429000"/>
            <a:ext cx="2894887" cy="269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kulinaria1955.ru/uploads/posts/2015-03/1427820268_img_381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581400"/>
            <a:ext cx="2892336" cy="2198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2565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                               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7360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Учебник </a:t>
            </a:r>
            <a:r>
              <a:rPr lang="ru-RU" dirty="0" smtClean="0"/>
              <a:t>– КУЛИНАРИЯ Н.А.Анфимова </a:t>
            </a:r>
          </a:p>
          <a:p>
            <a:pPr>
              <a:buNone/>
            </a:pPr>
            <a:r>
              <a:rPr lang="ru-RU" dirty="0" smtClean="0"/>
              <a:t>страница 241 – 242 Опорный конспект. 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 </a:t>
            </a:r>
            <a:r>
              <a:rPr lang="ru-RU" dirty="0" smtClean="0"/>
              <a:t>Учебник – Технология приготовления пищи В.И</a:t>
            </a:r>
            <a:r>
              <a:rPr lang="ru-RU" smtClean="0"/>
              <a:t>..Богушева 253-254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000" dirty="0" smtClean="0"/>
              <a:t>                       </a:t>
            </a:r>
          </a:p>
          <a:p>
            <a:pPr>
              <a:buNone/>
            </a:pPr>
            <a:r>
              <a:rPr lang="ru-RU" sz="2400" dirty="0" smtClean="0"/>
              <a:t>                                                           </a:t>
            </a:r>
            <a:endParaRPr lang="ru-RU" sz="24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866" name="Picture 2" descr="http://www.mariele.by/files/uploads/pova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0"/>
            <a:ext cx="1905000" cy="2057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993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Актуализация опорных знаний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638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</a:t>
            </a:r>
            <a:r>
              <a:rPr lang="ru-RU" sz="2000" b="1" dirty="0" smtClean="0"/>
              <a:t>1. Значение блюд из яиц в питании человека?</a:t>
            </a:r>
          </a:p>
          <a:p>
            <a:pPr>
              <a:buNone/>
            </a:pPr>
            <a:r>
              <a:rPr lang="ru-RU" sz="2000" b="1" dirty="0" smtClean="0"/>
              <a:t>  2. Дайте определение способу тепловой обработки - варка основным способом?</a:t>
            </a:r>
          </a:p>
          <a:p>
            <a:pPr lvl="0">
              <a:buNone/>
            </a:pPr>
            <a:r>
              <a:rPr lang="ru-RU" sz="2000" b="1" dirty="0" smtClean="0"/>
              <a:t>  3.Способы проверки доброкачественности и свежести яиц.</a:t>
            </a:r>
            <a:r>
              <a:rPr lang="ru-RU" sz="2000" dirty="0" smtClean="0"/>
              <a:t> </a:t>
            </a:r>
          </a:p>
          <a:p>
            <a:pPr>
              <a:buNone/>
            </a:pPr>
            <a:r>
              <a:rPr lang="ru-RU" sz="2000" b="1" dirty="0" smtClean="0"/>
              <a:t>  4. В зависимости от сроков хранения яйца делят на ….</a:t>
            </a:r>
          </a:p>
          <a:p>
            <a:pPr>
              <a:buNone/>
            </a:pPr>
            <a:r>
              <a:rPr lang="ru-RU" sz="2000" b="1" dirty="0" smtClean="0"/>
              <a:t>  5. Использование яиц     </a:t>
            </a:r>
          </a:p>
          <a:p>
            <a:pPr>
              <a:buNone/>
            </a:pPr>
            <a:r>
              <a:rPr lang="ru-RU" sz="2000" b="1" dirty="0" smtClean="0"/>
              <a:t>  6. Что представляет собой меланж.</a:t>
            </a:r>
          </a:p>
          <a:p>
            <a:pPr>
              <a:buNone/>
            </a:pPr>
            <a:r>
              <a:rPr lang="ru-RU" sz="2000" b="1" dirty="0" smtClean="0"/>
              <a:t>  7. Что представляет собой яичный порошок? 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/>
              <a:t>   8. Способы санитарной обработки яиц </a:t>
            </a:r>
          </a:p>
          <a:p>
            <a:endParaRPr lang="ru-RU" sz="2400" b="1" dirty="0"/>
          </a:p>
        </p:txBody>
      </p:sp>
      <p:pic>
        <p:nvPicPr>
          <p:cNvPr id="4" name="Рисунок 3" descr="http://old.specagro.ru/wyswyg/image/eggs-52889710-HERO-f9a93d4a-30a3-4ad3-85d9-698f5c66492b-0-472x3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923692"/>
            <a:ext cx="2231781" cy="1934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edimdoma.ru/data/recipe_steps/0014/2282/142282-real.jpg?1333573545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4114800"/>
            <a:ext cx="2971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/>
              <a:t>Эталон  ответов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991600" cy="6019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600" b="1" dirty="0" smtClean="0"/>
              <a:t>1. В  содержатся  белки, жиры, витамины А, </a:t>
            </a:r>
            <a:r>
              <a:rPr lang="en-US" sz="1600" b="1" dirty="0" smtClean="0"/>
              <a:t>D</a:t>
            </a:r>
            <a:r>
              <a:rPr lang="ru-RU" sz="1600" b="1" dirty="0" smtClean="0"/>
              <a:t>, Е, В</a:t>
            </a:r>
            <a:r>
              <a:rPr lang="ru-RU" sz="1000" b="1" dirty="0" smtClean="0"/>
              <a:t>6, </a:t>
            </a:r>
            <a:r>
              <a:rPr lang="ru-RU" sz="1500" b="1" dirty="0" smtClean="0"/>
              <a:t>В</a:t>
            </a:r>
            <a:r>
              <a:rPr lang="ru-RU" sz="1000" b="1" dirty="0" smtClean="0"/>
              <a:t>12</a:t>
            </a:r>
            <a:r>
              <a:rPr lang="ru-RU" sz="1500" b="1" dirty="0" smtClean="0"/>
              <a:t>, минеральные вещества – железа, фосфора, кальция, серы.</a:t>
            </a:r>
            <a:endParaRPr lang="ru-RU" sz="1600" b="1" dirty="0" smtClean="0"/>
          </a:p>
          <a:p>
            <a:pPr>
              <a:buNone/>
            </a:pPr>
            <a:r>
              <a:rPr lang="ru-RU" sz="1600" b="1" dirty="0" smtClean="0"/>
              <a:t>2. Варка– тепловая кулинарная обработка продуктов при полном погружении его в кипящую жидкость</a:t>
            </a:r>
          </a:p>
          <a:p>
            <a:pPr>
              <a:buNone/>
            </a:pPr>
            <a:r>
              <a:rPr lang="ru-RU" sz="1600" b="1" dirty="0" smtClean="0"/>
              <a:t>3.  На свежесть  и доброкачественность яйца проверяют путем просвечивания их на приборе овоскоп или 8-10%-м раствором поваренной соли. </a:t>
            </a:r>
          </a:p>
          <a:p>
            <a:pPr>
              <a:buNone/>
            </a:pPr>
            <a:r>
              <a:rPr lang="ru-RU" sz="1600" b="1" dirty="0" smtClean="0"/>
              <a:t>3. а)  Свежие яйца опускаются на дно, </a:t>
            </a:r>
          </a:p>
          <a:p>
            <a:pPr>
              <a:buNone/>
            </a:pPr>
            <a:r>
              <a:rPr lang="ru-RU" sz="1600" b="1" dirty="0" smtClean="0"/>
              <a:t>    б) У 4 -8 дневного всплывает острый конец</a:t>
            </a:r>
            <a:r>
              <a:rPr lang="ru-RU" sz="1400" b="1" dirty="0" smtClean="0"/>
              <a:t> </a:t>
            </a:r>
          </a:p>
          <a:p>
            <a:pPr>
              <a:buNone/>
            </a:pPr>
            <a:r>
              <a:rPr lang="ru-RU" sz="1400" b="1" dirty="0" smtClean="0"/>
              <a:t>    </a:t>
            </a:r>
            <a:r>
              <a:rPr lang="ru-RU" sz="1600" b="1" dirty="0" smtClean="0"/>
              <a:t> в)  У 8 -20 дневного – тупой                                                                                                      </a:t>
            </a:r>
            <a:endParaRPr lang="ru-RU" sz="16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</a:t>
            </a: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sz="1400" dirty="0" smtClean="0"/>
              <a:t> </a:t>
            </a:r>
            <a:r>
              <a:rPr lang="ru-RU" sz="1600" b="1" dirty="0" smtClean="0"/>
              <a:t>Их использование  наиболее ценными диетические- для приготовления яичницы глазуньи, варки</a:t>
            </a:r>
          </a:p>
          <a:p>
            <a:r>
              <a:rPr lang="ru-RU" sz="1600" b="1" dirty="0" smtClean="0"/>
              <a:t>МАРКИРОВКА - Буква «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hlinkClick r:id="rId2" tooltip="Д"/>
              </a:rPr>
              <a:t>Д</a:t>
            </a:r>
            <a:r>
              <a:rPr lang="ru-RU" sz="1600" b="1" dirty="0" smtClean="0"/>
              <a:t>» обозначает диетическое яйцо, такие яйца реализуются в течение 7 дней.</a:t>
            </a:r>
          </a:p>
          <a:p>
            <a:r>
              <a:rPr lang="ru-RU" sz="1600" b="1" dirty="0" smtClean="0"/>
              <a:t>Буква «</a:t>
            </a:r>
            <a:r>
              <a:rPr lang="ru-RU" sz="1600" b="1" dirty="0" smtClean="0">
                <a:hlinkClick r:id="rId3" tooltip="С (кириллица)"/>
              </a:rPr>
              <a:t>С</a:t>
            </a:r>
            <a:r>
              <a:rPr lang="ru-RU" sz="1600" b="1" dirty="0" smtClean="0"/>
              <a:t>» обозначает столовое яйцо, которое реализуется в течение 25 дней.</a:t>
            </a:r>
          </a:p>
          <a:p>
            <a:r>
              <a:rPr lang="ru-RU" sz="1600" b="1" dirty="0" smtClean="0"/>
              <a:t>Второй знак в маркировке означает категорию яйца в зависимости от его массы</a:t>
            </a:r>
            <a:r>
              <a:rPr lang="ru-RU" sz="1600" b="1" baseline="30000" dirty="0" smtClean="0">
                <a:hlinkClick r:id="rId4"/>
              </a:rPr>
              <a:t>[6]</a:t>
            </a:r>
            <a:r>
              <a:rPr lang="ru-RU" sz="1600" b="1" dirty="0" smtClean="0"/>
              <a:t>:</a:t>
            </a:r>
          </a:p>
          <a:p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Яйцо с двумя желтками</a:t>
            </a:r>
          </a:p>
          <a:p>
            <a:r>
              <a:rPr lang="ru-RU" sz="1600" b="1" dirty="0" smtClean="0"/>
              <a:t>Третья категория (3) — от 35 до 44,9 г.</a:t>
            </a:r>
          </a:p>
          <a:p>
            <a:r>
              <a:rPr lang="ru-RU" sz="1600" b="1" dirty="0" smtClean="0"/>
              <a:t>Вторая категория (2) — от 45 до 54,9 г.</a:t>
            </a:r>
          </a:p>
          <a:p>
            <a:r>
              <a:rPr lang="ru-RU" sz="1600" b="1" dirty="0" smtClean="0"/>
              <a:t>Первая категория (1) — от 55 до 64,9 г.</a:t>
            </a:r>
          </a:p>
          <a:p>
            <a:r>
              <a:rPr lang="ru-RU" sz="1600" b="1" dirty="0" smtClean="0"/>
              <a:t>Отборное яйцо (О) — от 65 до 74,9 г.</a:t>
            </a:r>
          </a:p>
          <a:p>
            <a:r>
              <a:rPr lang="ru-RU" sz="1600" b="1" dirty="0" smtClean="0"/>
              <a:t>Высшая категория (В) — 75 г и более</a:t>
            </a:r>
            <a:r>
              <a:rPr lang="ru-RU" sz="1400" dirty="0" smtClean="0"/>
              <a:t>.</a:t>
            </a:r>
          </a:p>
          <a:p>
            <a:pPr>
              <a:buNone/>
            </a:pPr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https://upload.wikimedia.org/wikipedia/commons/thumb/3/37/Doppeldotter.jpg/200px-Doppeldotter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5410200"/>
            <a:ext cx="205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bouw.ru/userfiles/291_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53957" y="4835770"/>
            <a:ext cx="2390043" cy="202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yacy;&amp;jcy;&amp;tscy;&amp;acy; &amp;gcy;&amp;lcy;&amp;acy;&amp;zcy;&amp;ucy;&amp;ncy;&amp;softcy;&amp;yacy; &amp;fcy;&amp;ocy;&amp;tcy;&amp;ocy;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620000" y="1752600"/>
            <a:ext cx="128397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4690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Способы тепловой обработки блюд из яиц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616608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способу кулинарной обработки блюда из яиц  делят на отварные , жареные и запеченные. 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диетических блюд используют способ варку на пору.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Начинается процесс свертывания белков яйца при  </a:t>
            </a:r>
            <a:r>
              <a:rPr lang="en-US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-50°С и заканчивается при 80 - 85°С.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Белок яйца при варке становится плотной загустевшей массой.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Свертывание желтка и перемешанного  яйца происходит при 70°С.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приготовлении омлетов, яичной кашки, когда добавляют молоко или воду, сахар, соль, температура, при которой свертывается масса, повышается и провариваемая масса остается не плотной, нежной,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Яйца куриные вареные (с закладкой в холодную воду) </a:t>
            </a:r>
            <a:endParaRPr lang="ru-RU" sz="1600" dirty="0" smtClean="0"/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обмыть и поставить варить в таком количестве 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холодной  воды, чтобы она их только покрыла.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Продолжительность варки после того, как вода закипит: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всмятку — 3 мин.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в мешочек — 4—5 мин (в зависимости от размера)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яйца вкрутую — 10—12 мин.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закладке яиц в холодную воду трудно определить нужное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время варки, т.к. оно сильно зависит от скорости нагрева.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 можно варить яйца вкрутую, т.к. при закладке в холодную воду  </a:t>
            </a:r>
          </a:p>
          <a:p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скорлупа лопается реже. </a:t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http://www.syl.ru/misc/i/ai/72203/8783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6261" y="4932484"/>
            <a:ext cx="2127739" cy="1925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Цеха, оборудование, посуда, инвентарь, приспособления используемые   при приготовлении горячих блюд из яиц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img9_29984" descr="i?id=457728612-45-72&amp;n=2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3200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04800" y="2895600"/>
            <a:ext cx="3505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Рыбный цех </a:t>
            </a:r>
            <a:endParaRPr lang="ru-RU" sz="2400" b="1" dirty="0">
              <a:solidFill>
                <a:schemeClr val="accent1"/>
              </a:solidFill>
            </a:endParaRPr>
          </a:p>
        </p:txBody>
      </p:sp>
      <p:pic>
        <p:nvPicPr>
          <p:cNvPr id="8" name="img10_29984" descr="i?id=255353173-46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19400"/>
            <a:ext cx="44386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066800" y="5181600"/>
            <a:ext cx="1676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Горячий цех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im1-tub-ru.yandex.net/i?id=cbb052e5ea4a39426d407df5ad9c61a7&amp;n=33&amp;h=215&amp;w=28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914400"/>
            <a:ext cx="1818542" cy="187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stat8.blog.ru/lr/0b33eed6b0b97a44ccd327976088fc70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10521" y="990600"/>
            <a:ext cx="2733479" cy="1776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http://i4.otzovik.com/2011/06/27/92347/img/2451355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2971800"/>
            <a:ext cx="3429000" cy="2276476"/>
          </a:xfrm>
          <a:prstGeom prst="rect">
            <a:avLst/>
          </a:prstGeom>
          <a:noFill/>
        </p:spPr>
      </p:pic>
      <p:pic>
        <p:nvPicPr>
          <p:cNvPr id="23556" name="Picture 4" descr="http://www.eegroup.ru/pics/oz/ozon_ri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191500" y="3733800"/>
            <a:ext cx="952500" cy="857251"/>
          </a:xfrm>
          <a:prstGeom prst="rect">
            <a:avLst/>
          </a:prstGeom>
          <a:noFill/>
        </p:spPr>
      </p:pic>
      <p:pic>
        <p:nvPicPr>
          <p:cNvPr id="11" name="Рисунок 10" descr="http://img.povar.ru/uploads/59/78/de/63/omlet_iz_yaic_i_moloka-102251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0" y="5486400"/>
            <a:ext cx="1740877" cy="160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ww.hotres.ru/upload/iblock/e5a/e5acf5323fdf3507b04d92919981219e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72200" y="5266593"/>
            <a:ext cx="1784838" cy="1591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effectLst/>
              </a:rPr>
              <a:t>Организация рабочего места в горячем цехе</a:t>
            </a:r>
            <a:endParaRPr lang="ru-RU" sz="2400" b="1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845208"/>
          </a:xfrm>
        </p:spPr>
        <p:txBody>
          <a:bodyPr>
            <a:noAutofit/>
          </a:bodyPr>
          <a:lstStyle/>
          <a:p>
            <a:endParaRPr lang="ru-RU" sz="2000" b="1" dirty="0" smtClean="0"/>
          </a:p>
          <a:p>
            <a:r>
              <a:rPr lang="ru-RU" sz="1400" b="1" dirty="0" smtClean="0">
                <a:solidFill>
                  <a:schemeClr val="accent3"/>
                </a:solidFill>
              </a:rPr>
              <a:t>Блюда из яиц приготавливают в соусном отделении горячего цеха.   </a:t>
            </a:r>
          </a:p>
          <a:p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Основным оборудованием этого отделения является: кухонные плиты, жарочные шкафы, </a:t>
            </a:r>
            <a:r>
              <a:rPr lang="ru-RU" sz="14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электросковороды</a:t>
            </a:r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1400" b="1" dirty="0" smtClean="0"/>
              <a:t> </a:t>
            </a:r>
          </a:p>
          <a:p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приготовления блюд в небольших количествах используют </a:t>
            </a:r>
            <a:r>
              <a:rPr lang="ru-RU" sz="1400" b="1" dirty="0" err="1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наплитную</a:t>
            </a:r>
            <a:r>
              <a:rPr lang="ru-RU" sz="1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посуду различной вместимости.          ( Кастрюли различной ёмкости, приспособления, сотейники, чугунные сковороды)</a:t>
            </a:r>
          </a:p>
          <a:p>
            <a:r>
              <a:rPr lang="ru-RU" sz="1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рабочем месте должен находиться инвентарь. (сита, шумовки, лопатки, поварская игла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</a:t>
            </a:r>
          </a:p>
          <a:p>
            <a:endParaRPr lang="ru-RU" sz="2000" b="1" dirty="0" smtClean="0"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5" name="Picture 1" descr="C:\Users\Комп\Desktop\88c148_60edc8e23f6f1216d947fe322a7a27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352800"/>
            <a:ext cx="3657600" cy="3505200"/>
          </a:xfrm>
          <a:prstGeom prst="rect">
            <a:avLst/>
          </a:prstGeom>
          <a:noFill/>
        </p:spPr>
      </p:pic>
      <p:pic>
        <p:nvPicPr>
          <p:cNvPr id="21506" name="Picture 2" descr="C:\Users\Комп\Desktop\DSC_2610_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971800"/>
            <a:ext cx="3829050" cy="3886200"/>
          </a:xfrm>
          <a:prstGeom prst="rect">
            <a:avLst/>
          </a:prstGeom>
          <a:noFill/>
        </p:spPr>
      </p:pic>
      <p:pic>
        <p:nvPicPr>
          <p:cNvPr id="6" name="Рисунок 5" descr="https://price-altai.ru/uploads/2014/03/06161542e21f7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5334000"/>
            <a:ext cx="1906465" cy="1809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89706"/>
          </a:xfrm>
        </p:spPr>
        <p:txBody>
          <a:bodyPr>
            <a:normAutofit fontScale="90000"/>
          </a:bodyPr>
          <a:lstStyle/>
          <a:p>
            <a:endParaRPr lang="ru-RU" sz="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150008"/>
          </a:xfrm>
        </p:spPr>
        <p:txBody>
          <a:bodyPr/>
          <a:lstStyle/>
          <a:p>
            <a:r>
              <a:rPr lang="ru-RU" b="1" dirty="0" smtClean="0"/>
              <a:t>р</a:t>
            </a:r>
            <a:r>
              <a:rPr lang="ru-RU" sz="3200" dirty="0" smtClean="0"/>
              <a:t>.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143000" y="0"/>
            <a:ext cx="7239000" cy="1066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Способы  варки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2819400"/>
            <a:ext cx="2362200" cy="4038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Варка основным способом - производится при полном погружении  продукта в жидкость, при закрытой крышке температура 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101-102°С,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553200" y="2362200"/>
            <a:ext cx="2743200" cy="449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которых нет теплоносителя, а электрическая энергия преобразуется в тепловую, тепло возникает внутри продукта. Высокая температура создается по всей массе продукта, а не только на поверхности, благодаря чему  сокращается продолжительность приготовления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352800"/>
            <a:ext cx="20574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варка с небольшим количеством жидкости (300-500г на 1000г продукта) или собственном соке в закрытой посуде. Припускать продукты можно и в жире при температуре         90-95 °С, 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-152400" y="304800"/>
            <a:ext cx="1905000" cy="1905000"/>
          </a:xfrm>
          <a:prstGeom prst="triangle">
            <a:avLst>
              <a:gd name="adj" fmla="val 492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828800" y="1219200"/>
            <a:ext cx="2133600" cy="1676400"/>
          </a:xfrm>
          <a:prstGeom prst="triangle">
            <a:avLst>
              <a:gd name="adj" fmla="val 55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2813"/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припускание</a:t>
            </a:r>
            <a:endParaRPr lang="ru-RU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3505200" y="1066800"/>
            <a:ext cx="3581400" cy="1524000"/>
          </a:xfrm>
          <a:prstGeom prst="triangle">
            <a:avLst>
              <a:gd name="adj" fmla="val 3030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Варка при пониженной температуре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324600" y="533400"/>
            <a:ext cx="2971800" cy="1752600"/>
          </a:xfrm>
          <a:prstGeom prst="triangle">
            <a:avLst>
              <a:gd name="adj" fmla="val 883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2813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СВЧ - шкаф</a:t>
            </a:r>
          </a:p>
        </p:txBody>
      </p:sp>
      <p:cxnSp>
        <p:nvCxnSpPr>
          <p:cNvPr id="17" name="Прямая со стрелкой 16"/>
          <p:cNvCxnSpPr/>
          <p:nvPr/>
        </p:nvCxnSpPr>
        <p:spPr>
          <a:xfrm rot="10800000" flipV="1">
            <a:off x="1295400" y="685800"/>
            <a:ext cx="1295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12" idx="5"/>
          </p:cNvCxnSpPr>
          <p:nvPr/>
        </p:nvCxnSpPr>
        <p:spPr>
          <a:xfrm rot="5400000">
            <a:off x="2697431" y="1400441"/>
            <a:ext cx="914399" cy="3995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4343400" y="1219200"/>
            <a:ext cx="914400" cy="609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6096000" y="838200"/>
            <a:ext cx="1828800" cy="685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6200000" flipH="1">
            <a:off x="5334000" y="2667000"/>
            <a:ext cx="533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2781300" y="2933700"/>
            <a:ext cx="9144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16200000" flipH="1">
            <a:off x="38100" y="2476500"/>
            <a:ext cx="14478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>
            <a:off x="8191500" y="2247900"/>
            <a:ext cx="6858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4419600" y="3352800"/>
            <a:ext cx="2057400" cy="3505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этом способе применяют водяную баню, ставя посуду с продуктом в кипящую воду. Используют</a:t>
            </a:r>
          </a:p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когда варка должна вестись без кипения при температуре не выше 90°С  (например при варке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льезона</a:t>
            </a:r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из молока и </a:t>
            </a:r>
            <a:r>
              <a:rPr lang="ru-RU" sz="1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ямц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72310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ВАРКА ЯИЦ</a:t>
            </a:r>
            <a:endParaRPr lang="ru-RU" sz="36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5105400" cy="4267200"/>
          </a:xfrm>
        </p:spPr>
        <p:txBody>
          <a:bodyPr>
            <a:normAutofit fontScale="70000" lnSpcReduction="20000"/>
          </a:bodyPr>
          <a:lstStyle/>
          <a:p>
            <a:pPr marL="0" lvl="0" indent="269875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Яйца варят в скорлупе и без скорлупы.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lvl="0" indent="26987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Для варки яиц применяют яйцеварки,</a:t>
            </a:r>
          </a:p>
          <a:p>
            <a:pPr marL="0" lvl="0" indent="26987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кастрюли, сотейники, котлы со специальными сетчатыми вкладышами, с помощью которых яйца удобно закладывать и вынимать из воды.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marL="0" lvl="0" indent="269875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accent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Для варки одного яйца берут 250–300 г воды</a:t>
            </a:r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. В зависимости от времени варки получают яйцо разной консистенции – всмятку, «в мешочек», вкрутую.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C:\Users\Я\Desktop\Блюда из яиц\392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457200"/>
            <a:ext cx="2259537" cy="2857493"/>
          </a:xfrm>
          <a:prstGeom prst="rect">
            <a:avLst/>
          </a:prstGeom>
          <a:noFill/>
        </p:spPr>
      </p:pic>
      <p:pic>
        <p:nvPicPr>
          <p:cNvPr id="5" name="Picture 2" descr="C:\Users\Я\Desktop\Блюда из яиц\124-01-eggs-02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5181600" y="4038600"/>
            <a:ext cx="3566160" cy="2428892"/>
          </a:xfrm>
          <a:prstGeom prst="rect">
            <a:avLst/>
          </a:prstGeom>
          <a:noFill/>
        </p:spPr>
      </p:pic>
      <p:pic>
        <p:nvPicPr>
          <p:cNvPr id="6" name="Рисунок 5" descr="http://www.photorecept.ru/wp-content/uploads/2011/04/yiza-pashot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4724400"/>
            <a:ext cx="3505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81000"/>
            <a:ext cx="8610600" cy="72310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accent2"/>
                </a:solidFill>
              </a:rPr>
              <a:t>ЯЙЦА  ВСМЯТКУ                           с закладкой в горячую воду</a:t>
            </a:r>
            <a:endParaRPr lang="ru-RU" sz="4000" b="1" dirty="0"/>
          </a:p>
        </p:txBody>
      </p:sp>
      <p:pic>
        <p:nvPicPr>
          <p:cNvPr id="4" name="Picture 2" descr="C:\Users\Я\Desktop\Блюда из яиц\kak-pravilno-varit-yajc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38600"/>
            <a:ext cx="4038599" cy="2819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1524000"/>
            <a:ext cx="4343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b="1" i="1" dirty="0" smtClean="0"/>
              <a:t>Яйца всмятку</a:t>
            </a:r>
            <a:r>
              <a:rPr lang="ru-RU" sz="2100" b="1" dirty="0" smtClean="0"/>
              <a:t> варят в кипящей воде </a:t>
            </a:r>
            <a:r>
              <a:rPr lang="ru-RU" sz="21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2,5–3 мин </a:t>
            </a:r>
            <a:r>
              <a:rPr lang="ru-RU" sz="2100" b="1" dirty="0" smtClean="0"/>
              <a:t>с момента закипания воды. Соль при варке не добавляют. Готовые яйца вынимают шумовкой и промывают холодной водой. </a:t>
            </a:r>
          </a:p>
          <a:p>
            <a:r>
              <a:rPr lang="ru-RU" sz="2100" b="1" dirty="0" smtClean="0"/>
              <a:t>Яйцо всмятку содержит полужидкий белок и жидкий желток. Отпускают яйца в горячем виде обычно на завтрак по 1–2 </a:t>
            </a:r>
            <a:r>
              <a:rPr lang="ru-RU" sz="2100" b="1" dirty="0" err="1" smtClean="0"/>
              <a:t>шт</a:t>
            </a:r>
            <a:r>
              <a:rPr lang="ru-RU" sz="2100" b="1" dirty="0" smtClean="0"/>
              <a:t>, укладывая на тарелку или вставляя в специальные подставки. К яйцам можно подать хлеб и масло.</a:t>
            </a:r>
          </a:p>
        </p:txBody>
      </p:sp>
      <p:pic>
        <p:nvPicPr>
          <p:cNvPr id="6" name="Рисунок 5" descr="http://supercook.ru/images-eggs/124-01-eggs-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447800"/>
            <a:ext cx="2732942" cy="2426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3810000" y="914400"/>
            <a:ext cx="533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3085</TotalTime>
  <Words>1447</Words>
  <Application>Microsoft Office PowerPoint</Application>
  <PresentationFormat>Экран (4:3)</PresentationFormat>
  <Paragraphs>134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Выполнил:   преподаватель              Разжигаева   Клавдия    Михайловна</vt:lpstr>
      <vt:lpstr>Актуализация опорных знаний</vt:lpstr>
      <vt:lpstr>Эталон  ответов</vt:lpstr>
      <vt:lpstr>Способы тепловой обработки блюд из яиц</vt:lpstr>
      <vt:lpstr>Цеха, оборудование, посуда, инвентарь, приспособления используемые   при приготовлении горячих блюд из яиц </vt:lpstr>
      <vt:lpstr>Организация рабочего места в горячем цехе</vt:lpstr>
      <vt:lpstr>Слайд 7</vt:lpstr>
      <vt:lpstr>ВАРКА ЯИЦ</vt:lpstr>
      <vt:lpstr>ЯЙЦА  ВСМЯТКУ                           с закладкой в горячую воду</vt:lpstr>
      <vt:lpstr>ЯЙЦА В “В МЕШОЧЕК"</vt:lpstr>
      <vt:lpstr>ЯЙЦА ВКРУТУЮ</vt:lpstr>
      <vt:lpstr>ВАРКА ЯИЦ БЕЗ СКОРЛУПЫ</vt:lpstr>
      <vt:lpstr>ЯЙЦА С ВЕТЧИНОЙ          НА ГРЕНКАХ</vt:lpstr>
      <vt:lpstr>ЯИЧНАЯ КАШКА</vt:lpstr>
      <vt:lpstr>Требования к качеству, сроки хранения</vt:lpstr>
      <vt:lpstr>Контроль знаний: </vt:lpstr>
      <vt:lpstr>                                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РАССТЕГАИ</dc:title>
  <dc:creator>Оленька</dc:creator>
  <cp:lastModifiedBy>Разжигаева</cp:lastModifiedBy>
  <cp:revision>313</cp:revision>
  <dcterms:created xsi:type="dcterms:W3CDTF">2013-04-14T15:46:43Z</dcterms:created>
  <dcterms:modified xsi:type="dcterms:W3CDTF">2018-03-22T10:52:38Z</dcterms:modified>
</cp:coreProperties>
</file>