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26" r:id="rId2"/>
    <p:sldId id="385" r:id="rId3"/>
    <p:sldId id="371" r:id="rId4"/>
    <p:sldId id="258" r:id="rId5"/>
    <p:sldId id="387" r:id="rId6"/>
    <p:sldId id="386" r:id="rId7"/>
    <p:sldId id="282" r:id="rId8"/>
    <p:sldId id="390" r:id="rId9"/>
    <p:sldId id="391" r:id="rId10"/>
    <p:sldId id="353" r:id="rId11"/>
    <p:sldId id="382" r:id="rId12"/>
    <p:sldId id="290" r:id="rId13"/>
    <p:sldId id="345" r:id="rId14"/>
    <p:sldId id="333" r:id="rId15"/>
    <p:sldId id="38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3C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413" autoAdjust="0"/>
  </p:normalViewPr>
  <p:slideViewPr>
    <p:cSldViewPr>
      <p:cViewPr varScale="1">
        <p:scale>
          <a:sx n="88" d="100"/>
          <a:sy n="88" d="100"/>
        </p:scale>
        <p:origin x="130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11118-F4FA-4931-9784-A416C473BFF4}" type="datetimeFigureOut">
              <a:rPr lang="ru-RU" smtClean="0"/>
              <a:pPr/>
              <a:t>04.11.2022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A92E6-168E-41EE-A83F-1A3A3D3730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253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B53A0D-3B46-423A-84A8-8B8F271CB137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021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DF073-286A-40BD-AEF9-8E9B2A1FC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2E946-CAEC-497F-907C-F77D26D65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C938F-ADE9-43ED-B4DF-E4A2B6E5D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2154C-9479-4AC8-AAD3-0ECDB54E0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DF808-E8BE-44E0-87D9-196A9B03C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0A47A-EBD3-4195-AC25-3316DC4A3E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1F493-CB4D-4244-BF01-5A3FF82304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B9D79-5251-48BF-9555-AC106C237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DF5FD-2CDC-4EF2-BE1F-17D1B5713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56E89-6B35-4F2C-9821-41F06A3CB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8663C-3224-4BEC-BF3E-EB00C7D5F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F2ED0D8-7BBD-421E-953C-1A5F7AEE8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mygalery.ru/upload/users/46af2280b62c9cda57c799e3484cc389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festival.1september.ru/articles/590433/img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67544" y="253970"/>
            <a:ext cx="74168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бюджетное</a:t>
            </a:r>
            <a:r>
              <a:rPr kumimoji="0" lang="ru-RU" sz="1600" b="1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дошкольное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учреждение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Нижневартовска детский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</a:t>
            </a: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56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Северяночка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772816"/>
            <a:ext cx="83377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«Содержание инклюзивного образования»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8"/>
          <p:cNvSpPr>
            <a:spLocks noChangeArrowheads="1"/>
          </p:cNvSpPr>
          <p:nvPr/>
        </p:nvSpPr>
        <p:spPr bwMode="auto">
          <a:xfrm>
            <a:off x="4463480" y="5312822"/>
            <a:ext cx="46805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воспитатель Рахматуллина Г.В.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497" y="3097499"/>
            <a:ext cx="3954760" cy="33563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095" y="5445224"/>
            <a:ext cx="1896020" cy="10425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4509120"/>
            <a:ext cx="1896020" cy="10425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57" y="3861048"/>
            <a:ext cx="1896020" cy="10425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1423047"/>
            <a:ext cx="1896020" cy="1042506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953021" y="1423047"/>
            <a:ext cx="1872208" cy="1012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1763688" y="332656"/>
            <a:ext cx="46805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Предметно-развивающая среда</a:t>
            </a:r>
            <a:endParaRPr lang="ru-RU" sz="24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https://dou95.obrku.ru/images/Svedeniya/MatTexnOsnash/ruppa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9297"/>
            <a:ext cx="280831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181557" y="1712396"/>
            <a:ext cx="14183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B2B2B"/>
                </a:solidFill>
                <a:latin typeface="PT Sans"/>
              </a:rPr>
              <a:t>безопасной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66369" y="5781811"/>
            <a:ext cx="1517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B2B2B"/>
                </a:solidFill>
                <a:latin typeface="PT Sans"/>
              </a:rPr>
              <a:t>комфортной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40703" y="1712397"/>
            <a:ext cx="1910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B2B2B"/>
                </a:solidFill>
                <a:latin typeface="PT Sans"/>
              </a:rPr>
              <a:t>информативной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4278" y="4107934"/>
            <a:ext cx="1555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B2B2B"/>
                </a:solidFill>
                <a:latin typeface="PT Sans"/>
              </a:rPr>
              <a:t>вариативной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76256" y="4802028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B2B2B"/>
                </a:solidFill>
                <a:latin typeface="PT Sans"/>
              </a:rPr>
              <a:t>обновляемой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flipH="1" flipV="1">
            <a:off x="2825229" y="2435761"/>
            <a:ext cx="450627" cy="353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2580298" y="4221088"/>
            <a:ext cx="695558" cy="715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525104" y="4802028"/>
            <a:ext cx="0" cy="4991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5868144" y="2276872"/>
            <a:ext cx="272559" cy="3356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084168" y="4256844"/>
            <a:ext cx="695558" cy="399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038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273422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уровня качества инклюзивного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образования в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ДОУ будет зависеть от: 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7418" y="1017080"/>
            <a:ext cx="866658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профессиональной компетенции, методической информационной поддержки педагогов, реализующих практику инклюзивного образования в ДОУ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</a:rPr>
              <a:t>Информационной поддержки семей, имеющих детей с ОВЗ;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</a:rPr>
              <a:t>Привлечение социальных партнеров для эффективности продвижения инклюзивного образования</a:t>
            </a:r>
            <a:r>
              <a:rPr lang="ru-RU" sz="2000" dirty="0" smtClean="0">
                <a:latin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Комплексное сопровождение и поддержка детей, нуждающихся в психолого-педагогической и медико-социальной помощи;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модели взаимодействия образовательного учреждения с иными учреждениями социума;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банка данных и распространение типовых технологий помощи детям с ОВЗ в успешной адаптации в образовательной среде;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успешности протекания процессов инклюзивного образования в ДОУ 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4161316"/>
            <a:ext cx="3826396" cy="238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307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260648"/>
            <a:ext cx="82809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Необходимо понять, что инклюзия  –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не интеграция,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более широкое понятие!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588206" y="1054422"/>
            <a:ext cx="852029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живут вместе в обычной группе детского сада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Специалисты помогают детям.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Обычные группы изменяются.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Внимание акцентируется на возможности и сильные стороны ребенка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учатся терпимости - воспринимают человеческие различия как обычные.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Дети-инвалиды получают полноценное и эффективное образование для того, чтобы жить полной жизнью.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Проблемы развития, эмоциональное состояние детей-инвалидов становятся важными для окружающих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Выделение «особых» групп в детском саду часто ведет к исключению «особых» детей из социальной жизни детского сада, создает определенные барьеры в общении и взаимодействии детей.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863588" y="4082883"/>
            <a:ext cx="34563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Равные возможности для каждого!  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4681436"/>
            <a:ext cx="1901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 без границ!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41" y="4411528"/>
            <a:ext cx="1614057" cy="22186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201180"/>
            <a:ext cx="3215258" cy="193889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4"/>
          <p:cNvSpPr>
            <a:spLocks noChangeArrowheads="1"/>
          </p:cNvSpPr>
          <p:nvPr/>
        </p:nvSpPr>
        <p:spPr bwMode="auto">
          <a:xfrm>
            <a:off x="395536" y="908720"/>
            <a:ext cx="874846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воспитанники равны в детском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сообществе.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воспитанники имеют равные стартовые возможности и доступ к процессу обучения в течение дня.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воспитанников должны быть равные возможности для установления и развития важных социальных связей.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планируют и проводят эффективное воспитание и обучение дошкольников.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вовлеченные в процесс воспитания и образования, обучены стратегиям и процедурам, облегчающим процесс включения, т.е. социальную интеграцию воспитанников.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процесс воспитания и развития учитывает потребности каждого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дошкольника.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«включенных» воспитанников являются участниками образовательного процесса.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сотрудники настроены только позитивно и понимают свои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332656"/>
            <a:ext cx="6750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инклюзивного образовательного учреждения</a:t>
            </a:r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5817" y="3854628"/>
            <a:ext cx="3024335" cy="281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067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7337" y="1047155"/>
            <a:ext cx="53344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«особого» ребёнка интересен и пуглив.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«особого» ребёнка безобразен и красив. Неуклюж, порою странен, добродушен и открыт.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«особого»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 иногда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нас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страшит…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он агрессивен? Почему он так закрыт? Почему он так испуган? Почему не говорит?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«особого» ребёнка –он закрыт от глаз чужих. Мир «особого» ребёнка -допускает лишь своих!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3501008"/>
            <a:ext cx="3343279" cy="28821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015" y="1405836"/>
            <a:ext cx="3384375" cy="46926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476673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https://yandex.ru/video/preview/874131789420335887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7" descr="&quot;&quot;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2286000"/>
            <a:ext cx="64008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04800" y="152400"/>
            <a:ext cx="8424936" cy="1754326"/>
          </a:xfrm>
          <a:prstGeom prst="rect">
            <a:avLst/>
          </a:prstGeom>
          <a:noFill/>
          <a:ln cmpd="sng">
            <a:noFill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B9171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Verdana" pitchFamily="34" charset="0"/>
                <a:ea typeface="Times New Roman" pitchFamily="18" charset="0"/>
              </a:rPr>
              <a:t>СПАСИБО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B9171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Verdana" pitchFamily="34" charset="0"/>
                <a:ea typeface="Times New Roman" pitchFamily="18" charset="0"/>
              </a:rPr>
              <a:t> </a:t>
            </a:r>
          </a:p>
          <a:p>
            <a:pPr algn="ctr" eaLnBrk="0" hangingPunct="0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B9171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Verdana" pitchFamily="34" charset="0"/>
                <a:ea typeface="Times New Roman" pitchFamily="18" charset="0"/>
              </a:rPr>
              <a:t>за внимание!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B91713"/>
              </a:solidFill>
              <a:effectLst>
                <a:outerShdw blurRad="50800" algn="tl" rotWithShape="0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48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68760"/>
            <a:ext cx="7787208" cy="4857403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«Предоставьте каждому человеку все те права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которыми бы вы хотели обладать сами».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Роберт </a:t>
            </a:r>
            <a:r>
              <a:rPr lang="ru-RU" i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Ингерсолли</a:t>
            </a:r>
            <a:endParaRPr lang="ru-RU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3697461"/>
            <a:ext cx="4086622" cy="270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146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260648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7" name="Рисунок 186" descr="http://www.alegri.ru/images/photos/medium/article16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077" y="3496947"/>
            <a:ext cx="3672408" cy="299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41978" y="1052736"/>
            <a:ext cx="815050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 Российской Федерации от 29 декабря 2012 № 273-ФЗ «Об образовании в Российской Федерации», Федеральный закон  от 24 июля 1998 года № 124-ФЗ «Об основных гарантиях прав ребенка в Российской Федерации», Постановление Правительства Российской Федерации от 17 марта 2011 года N 175 «О государственной программе Российской Федерации "Доступная среда" на 2011-2015 годы» (с изменениями на 11.09.2012 года), в  иных нормативных правовых актах Российской Федерации.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548680"/>
            <a:ext cx="3203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Нормативная документация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150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39552" y="908720"/>
            <a:ext cx="82089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404664"/>
            <a:ext cx="4400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такое  «Инклюзия» ? 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9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1885" y="3645024"/>
            <a:ext cx="266429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1124744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Инклюзия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(англ.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Inclusion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«включение») — это процесс увеличения степени участия всех людей в активной, полноценной общественной жизни, независимо от их особенностей — в первую очередь, ограничений в возможностях здоровья и особенностей развития.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6336704" cy="634082"/>
          </a:xfrm>
        </p:spPr>
        <p:txBody>
          <a:bodyPr/>
          <a:lstStyle/>
          <a:p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инклюзивного образования:</a:t>
            </a:r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8075240" cy="5001419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детей с ОВЗ на получение образования в соответствии с федеральными государственными образовательными стандартами, создание условий для коррекции нарушений в их развитии и социальной адаптации, оказание коррекционной помощи на основе специальных педагогических подходов и технологий.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Создание эффективной системы психолого-педагогического и медико-социального сопровождения детей с ОВЗ в ДОУ с целью максимальной коррекции недостатков их психофизического развития, эмоционально-волевой сферы, активизации познавательной деятельности, формирования предпосылок к учебной деятельности.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Освоение воспитанниками адаптированной образовательной программы в соответствии с федеральными ФГОС ДО. 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Формирование у всех участников образовательных отношений толерантного отношения к проблемам детей с ОВЗ.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946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980729"/>
            <a:ext cx="75608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самостоятельной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активного включения в образовательный процесс всех его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междисциплинарного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вариативности в организации процессов обучения и воспитания, т. е. необходимо наличие вариативной развивающей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партнерского взаимоотношения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семьёй.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динамического развития образовательной модели детского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76672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Инклюзивное образование строится на следующих принципах:</a:t>
            </a:r>
            <a:endParaRPr lang="ru-RU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4458604"/>
            <a:ext cx="3312368" cy="227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57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/>
          <p:cNvSpPr>
            <a:spLocks noChangeArrowheads="1"/>
          </p:cNvSpPr>
          <p:nvPr/>
        </p:nvSpPr>
        <p:spPr bwMode="auto">
          <a:xfrm>
            <a:off x="0" y="90805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600" dirty="0"/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7280" y="391858"/>
            <a:ext cx="8389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Виды инклюзии  в  воспитательно-образовательном  процессе ДОУ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87527" y="1300580"/>
            <a:ext cx="2320216" cy="58532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Times New Roman" pitchFamily="18" charset="0"/>
              </a:rPr>
              <a:t>«Временная (точечная)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Times New Roman" pitchFamily="18" charset="0"/>
              </a:rPr>
              <a:t>инклюзия»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3203848" y="2060848"/>
            <a:ext cx="2506822" cy="4351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«Частичная инклюзия»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5940152" y="2596278"/>
            <a:ext cx="2747104" cy="4154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«Полная  инклюзия»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festival.1september.ru/articles/590433/img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2596278"/>
            <a:ext cx="2568136" cy="2602169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9009" y="3140968"/>
            <a:ext cx="2689761" cy="2669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71"/>
          <a:stretch/>
        </p:blipFill>
        <p:spPr>
          <a:xfrm>
            <a:off x="487527" y="1966685"/>
            <a:ext cx="2384194" cy="26699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40466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Ф</a:t>
            </a:r>
            <a:r>
              <a:rPr lang="ru-RU" b="1" dirty="0" smtClean="0">
                <a:solidFill>
                  <a:srgbClr val="FFFF00"/>
                </a:solidFill>
              </a:rPr>
              <a:t>ормы реализации инклюзивного образования в ДОУ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980728"/>
            <a:ext cx="81369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абота с детьми;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абота с родителями;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абота с педагогами массовых групп;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детско-родительских группах;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праздники, конкурсы, экскурсии, походы выходного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дня.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068960"/>
            <a:ext cx="3096344" cy="23222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4653136"/>
            <a:ext cx="3220616" cy="21481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424" y="3101787"/>
            <a:ext cx="2952328" cy="221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404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848872" cy="778098"/>
          </a:xfrm>
        </p:spPr>
        <p:txBody>
          <a:bodyPr/>
          <a:lstStyle/>
          <a:p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ормы </a:t>
            </a: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педагогов и специалистов: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5536" y="980728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Взаимообмен данными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Координированное планирование деятельности педагогов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Периодические лекции и семинары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Подготовка печатного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материала.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5.Ведение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Выполнение воспитателем индивидуальных заданий педагога-психолога, учителя-логопеда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учителя-дефектолога.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Взаимопосещение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149" y="4653136"/>
            <a:ext cx="3024336" cy="201622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308" y="4653136"/>
            <a:ext cx="3216086" cy="202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203145"/>
      </p:ext>
    </p:extLst>
  </p:cSld>
  <p:clrMapOvr>
    <a:masterClrMapping/>
  </p:clrMapOvr>
</p:sld>
</file>

<file path=ppt/theme/theme1.xml><?xml version="1.0" encoding="utf-8"?>
<a:theme xmlns:a="http://schemas.openxmlformats.org/drawingml/2006/main" name="Деловая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Деловая</Template>
  <TotalTime>5270</TotalTime>
  <Words>760</Words>
  <Application>Microsoft Office PowerPoint</Application>
  <PresentationFormat>Экран (4:3)</PresentationFormat>
  <Paragraphs>91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PT Sans</vt:lpstr>
      <vt:lpstr>Times New Roman</vt:lpstr>
      <vt:lpstr>Verdana</vt:lpstr>
      <vt:lpstr>Wingdings</vt:lpstr>
      <vt:lpstr>Деловая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 и задачи инклюзивного образования:</vt:lpstr>
      <vt:lpstr>Презентация PowerPoint</vt:lpstr>
      <vt:lpstr>Презентация PowerPoint</vt:lpstr>
      <vt:lpstr>Презентация PowerPoint</vt:lpstr>
      <vt:lpstr>Формы взаимодействия педагогов и специалистов: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Павлозавр</dc:creator>
  <cp:lastModifiedBy>86</cp:lastModifiedBy>
  <cp:revision>166</cp:revision>
  <dcterms:created xsi:type="dcterms:W3CDTF">2013-11-12T08:25:55Z</dcterms:created>
  <dcterms:modified xsi:type="dcterms:W3CDTF">2022-11-06T15:02:59Z</dcterms:modified>
</cp:coreProperties>
</file>