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80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9" r:id="rId23"/>
    <p:sldId id="278" r:id="rId24"/>
    <p:sldId id="277" r:id="rId25"/>
    <p:sldId id="281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8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17581" y="1124744"/>
            <a:ext cx="7175351" cy="3800713"/>
          </a:xfrm>
        </p:spPr>
        <p:txBody>
          <a:bodyPr/>
          <a:lstStyle/>
          <a:p>
            <a:pPr marL="182880" indent="0">
              <a:buNone/>
            </a:pPr>
            <a:r>
              <a:rPr lang="ru-RU" dirty="0" smtClean="0"/>
              <a:t>Урок русского языка в 10 классе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77353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C:\Users\N7Froz\Desktop\1331028503_1330805691_1_5_resize.jpg"/>
          <p:cNvPicPr>
            <a:picLocks noGrp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731838"/>
            <a:ext cx="7776864" cy="5649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837652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C:\Users\N7Froz\Desktop\1554219_original.jpg"/>
          <p:cNvPicPr>
            <a:picLocks noGrp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766032"/>
            <a:ext cx="7992888" cy="5831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069622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C:\Users\N7Froz\Desktop\1471651465148724399.jpg"/>
          <p:cNvPicPr>
            <a:picLocks noGrp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731838"/>
            <a:ext cx="7632848" cy="5649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403413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C:\Users\N7Froz\Desktop\i (16).jpg"/>
          <p:cNvPicPr>
            <a:picLocks noGrp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731838"/>
            <a:ext cx="7488832" cy="5577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731250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C:\Users\N7Froz\Desktop\zombi.jpg"/>
          <p:cNvPicPr>
            <a:picLocks noGrp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88640"/>
            <a:ext cx="8136904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780255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эльдо\Desktop\oshibki_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20650"/>
            <a:ext cx="7056784" cy="6476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17573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эльдо\Desktop\oshibki_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04664"/>
            <a:ext cx="7344816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89667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9" name="Picture 3" descr="C:\Users\эльдо\Desktop\59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836712"/>
            <a:ext cx="7560840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31229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 descr="C:\Users\N7Froz\Desktop\i (6).jpg"/>
          <p:cNvPicPr>
            <a:picLocks noGrp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731838"/>
            <a:ext cx="7416824" cy="5433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797806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C:\Users\N7Froz\Desktop\i (9).jpg"/>
          <p:cNvPicPr>
            <a:picLocks noGrp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548680"/>
            <a:ext cx="7272807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40644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475656" y="188640"/>
            <a:ext cx="7272808" cy="6192688"/>
          </a:xfrm>
        </p:spPr>
        <p:txBody>
          <a:bodyPr>
            <a:noAutofit/>
          </a:bodyPr>
          <a:lstStyle/>
          <a:p>
            <a:pPr marL="0" indent="0" algn="r">
              <a:spcAft>
                <a:spcPts val="0"/>
              </a:spcAft>
              <a:buNone/>
            </a:pPr>
            <a:r>
              <a:rPr lang="ru-RU" sz="4000" b="1" i="1" dirty="0">
                <a:solidFill>
                  <a:schemeClr val="tx1"/>
                </a:solidFill>
                <a:latin typeface="Times New Roman"/>
                <a:ea typeface="Times New Roman"/>
              </a:rPr>
              <a:t>«Успех зависит на 15% от знаний и на 80% -</a:t>
            </a:r>
            <a:endParaRPr lang="ru-RU" sz="4000" b="1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marL="0" indent="0" algn="r">
              <a:spcAft>
                <a:spcPts val="0"/>
              </a:spcAft>
              <a:buNone/>
            </a:pPr>
            <a:r>
              <a:rPr lang="ru-RU" sz="4000" b="1" i="1" dirty="0">
                <a:solidFill>
                  <a:schemeClr val="tx1"/>
                </a:solidFill>
                <a:latin typeface="Times New Roman"/>
                <a:ea typeface="Times New Roman"/>
              </a:rPr>
              <a:t>от умения общаться с людьми, «подать» себя.</a:t>
            </a:r>
            <a:endParaRPr lang="ru-RU" sz="4000" b="1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marL="0" indent="0" algn="r">
              <a:spcAft>
                <a:spcPts val="0"/>
              </a:spcAft>
              <a:buNone/>
            </a:pPr>
            <a:r>
              <a:rPr lang="ru-RU" sz="4000" b="1" i="1" dirty="0">
                <a:solidFill>
                  <a:schemeClr val="tx1"/>
                </a:solidFill>
                <a:latin typeface="Times New Roman"/>
                <a:ea typeface="Times New Roman"/>
              </a:rPr>
              <a:t>Дейл Карнеги</a:t>
            </a:r>
            <a:endParaRPr lang="ru-RU" sz="4000" b="1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marL="0" indent="0" algn="r">
              <a:spcAft>
                <a:spcPts val="0"/>
              </a:spcAft>
              <a:buNone/>
            </a:pPr>
            <a:r>
              <a:rPr lang="ru-RU" sz="4000" b="1" i="1" dirty="0">
                <a:solidFill>
                  <a:schemeClr val="tx1"/>
                </a:solidFill>
                <a:latin typeface="Times New Roman"/>
                <a:ea typeface="Times New Roman"/>
              </a:rPr>
              <a:t> «Единственная настоящая роскошь – это роскошь человеческого общения.</a:t>
            </a:r>
            <a:endParaRPr lang="ru-RU" sz="4000" b="1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marL="0" indent="0" algn="r">
              <a:spcAft>
                <a:spcPts val="0"/>
              </a:spcAft>
              <a:buNone/>
            </a:pPr>
            <a:r>
              <a:rPr lang="ru-RU" sz="4000" b="1" i="1" dirty="0">
                <a:solidFill>
                  <a:schemeClr val="tx1"/>
                </a:solidFill>
                <a:latin typeface="Times New Roman"/>
                <a:ea typeface="Times New Roman"/>
              </a:rPr>
              <a:t>Антуан де Сент-Экзюпери.</a:t>
            </a:r>
            <a:endParaRPr lang="ru-RU" sz="4000" b="1" dirty="0">
              <a:solidFill>
                <a:schemeClr val="tx1"/>
              </a:solidFill>
              <a:latin typeface="Times New Roman"/>
              <a:ea typeface="Times New Roman"/>
            </a:endParaRPr>
          </a:p>
          <a:p>
            <a:pPr marL="0" indent="0">
              <a:buNone/>
            </a:pPr>
            <a:endParaRPr lang="ru-RU" sz="4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36619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C:\Users\N7Froz\Desktop\i (17).jpg"/>
          <p:cNvPicPr>
            <a:picLocks noGrp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3" y="731838"/>
            <a:ext cx="6408712" cy="5721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396667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C:\Users\N7Froz\Desktop\3897503_1000.jpg"/>
          <p:cNvPicPr>
            <a:picLocks noGrp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731838"/>
            <a:ext cx="7704856" cy="5721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54716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C:\Users\N7Froz\Desktop\pic640.jpg"/>
          <p:cNvPicPr>
            <a:picLocks noGrp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836712"/>
            <a:ext cx="7920880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819598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04497" y="731520"/>
            <a:ext cx="7523887" cy="5145752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Домашнее задание:</a:t>
            </a:r>
          </a:p>
          <a:p>
            <a:pPr marL="45720" indent="0">
              <a:spcAft>
                <a:spcPts val="0"/>
              </a:spcAft>
              <a:buNone/>
            </a:pPr>
            <a:r>
              <a:rPr lang="ru-RU" sz="3200" dirty="0">
                <a:solidFill>
                  <a:srgbClr val="000000"/>
                </a:solidFill>
                <a:latin typeface="Times New Roman"/>
                <a:ea typeface="Times New Roman"/>
              </a:rPr>
              <a:t>Написать сочинение – рассуждение на темы:</a:t>
            </a:r>
            <a:endParaRPr lang="ru-RU" sz="2800" dirty="0">
              <a:latin typeface="Times New Roman"/>
              <a:ea typeface="Times New Roman"/>
            </a:endParaRPr>
          </a:p>
          <a:p>
            <a:pPr marL="0" lvl="0" indent="0">
              <a:spcAft>
                <a:spcPts val="0"/>
              </a:spcAft>
              <a:buNone/>
              <a:tabLst>
                <a:tab pos="457200" algn="l"/>
              </a:tabLst>
            </a:pPr>
            <a:r>
              <a:rPr lang="ru-RU" sz="32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1.«Речевая </a:t>
            </a:r>
            <a:r>
              <a:rPr lang="ru-RU" sz="3200" dirty="0">
                <a:solidFill>
                  <a:srgbClr val="000000"/>
                </a:solidFill>
                <a:latin typeface="Times New Roman"/>
                <a:ea typeface="Times New Roman"/>
              </a:rPr>
              <a:t>культура человека - зеркало его духовной культуры» (</a:t>
            </a:r>
            <a:r>
              <a:rPr lang="ru-RU" sz="3200" dirty="0" err="1">
                <a:solidFill>
                  <a:srgbClr val="000000"/>
                </a:solidFill>
                <a:latin typeface="Times New Roman"/>
                <a:ea typeface="Times New Roman"/>
              </a:rPr>
              <a:t>В.А.Сухомлинский</a:t>
            </a:r>
            <a:r>
              <a:rPr lang="ru-RU" sz="3200" dirty="0">
                <a:solidFill>
                  <a:srgbClr val="000000"/>
                </a:solidFill>
                <a:latin typeface="Times New Roman"/>
                <a:ea typeface="Times New Roman"/>
              </a:rPr>
              <a:t>)</a:t>
            </a:r>
            <a:endParaRPr lang="ru-RU" sz="2800" dirty="0">
              <a:latin typeface="Times New Roman"/>
              <a:ea typeface="Times New Roman"/>
            </a:endParaRPr>
          </a:p>
          <a:p>
            <a:pPr marL="0" lvl="0" indent="0">
              <a:spcAft>
                <a:spcPts val="0"/>
              </a:spcAft>
              <a:buNone/>
              <a:tabLst>
                <a:tab pos="457200" algn="l"/>
              </a:tabLst>
            </a:pPr>
            <a:r>
              <a:rPr lang="ru-RU" sz="32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2. «Какую </a:t>
            </a:r>
            <a:r>
              <a:rPr lang="ru-RU" sz="3200" dirty="0">
                <a:solidFill>
                  <a:srgbClr val="000000"/>
                </a:solidFill>
                <a:latin typeface="Times New Roman"/>
                <a:ea typeface="Times New Roman"/>
              </a:rPr>
              <a:t>речь я считаю </a:t>
            </a:r>
            <a:r>
              <a:rPr lang="ru-RU" sz="32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правильной</a:t>
            </a:r>
            <a:r>
              <a:rPr lang="ru-RU" sz="32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?»</a:t>
            </a:r>
            <a:endParaRPr lang="ru-RU" sz="2800" dirty="0">
              <a:latin typeface="Times New Roman"/>
              <a:ea typeface="Times New Roman"/>
            </a:endParaRPr>
          </a:p>
          <a:p>
            <a:pPr marL="45720" indent="0">
              <a:buNone/>
            </a:pP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941414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476672"/>
            <a:ext cx="7920880" cy="6048672"/>
          </a:xfrm>
        </p:spPr>
        <p:txBody>
          <a:bodyPr>
            <a:normAutofit lnSpcReduction="10000"/>
          </a:bodyPr>
          <a:lstStyle/>
          <a:p>
            <a:pPr indent="0">
              <a:spcAft>
                <a:spcPts val="0"/>
              </a:spcAft>
              <a:buNone/>
            </a:pPr>
            <a:r>
              <a:rPr lang="ru-RU" sz="2400" dirty="0">
                <a:latin typeface="Times New Roman"/>
                <a:ea typeface="Times New Roman"/>
              </a:rPr>
              <a:t> </a:t>
            </a:r>
          </a:p>
          <a:p>
            <a:pPr marL="102870" indent="0" algn="just">
              <a:spcAft>
                <a:spcPts val="0"/>
              </a:spcAft>
              <a:buNone/>
            </a:pPr>
            <a:r>
              <a:rPr lang="ru-RU" sz="3200" b="1" dirty="0">
                <a:solidFill>
                  <a:srgbClr val="000000"/>
                </a:solidFill>
                <a:latin typeface="Times New Roman"/>
                <a:ea typeface="Times New Roman"/>
              </a:rPr>
              <a:t>Рефлексия. Фразеологизм.</a:t>
            </a:r>
            <a:endParaRPr lang="ru-RU" sz="3200" dirty="0">
              <a:latin typeface="Times New Roman"/>
              <a:ea typeface="Times New Roman"/>
            </a:endParaRPr>
          </a:p>
          <a:p>
            <a:pPr marL="45720" indent="0" algn="just">
              <a:spcAft>
                <a:spcPts val="0"/>
              </a:spcAft>
              <a:buNone/>
            </a:pPr>
            <a:r>
              <a:rPr lang="ru-RU" sz="3200" b="1" dirty="0">
                <a:solidFill>
                  <a:srgbClr val="000000"/>
                </a:solidFill>
                <a:latin typeface="Times New Roman"/>
                <a:ea typeface="Times New Roman"/>
              </a:rPr>
              <a:t>Подберите выражение, соответствующее вашему восприятию урока: </a:t>
            </a:r>
            <a:endParaRPr lang="ru-RU" sz="3200" b="1" dirty="0">
              <a:latin typeface="Times New Roman"/>
              <a:ea typeface="Times New Roman"/>
            </a:endParaRPr>
          </a:p>
          <a:p>
            <a:pPr marL="45720" indent="0" algn="just">
              <a:spcAft>
                <a:spcPts val="0"/>
              </a:spcAft>
              <a:buNone/>
            </a:pPr>
            <a:r>
              <a:rPr lang="ru-RU" sz="4000" dirty="0">
                <a:solidFill>
                  <a:srgbClr val="000000"/>
                </a:solidFill>
                <a:latin typeface="Times New Roman"/>
                <a:ea typeface="Times New Roman"/>
              </a:rPr>
              <a:t>слышал краем уха, хлопал ушами, шевелил мозгами, считал ворон, старался изо всех сил, бил </a:t>
            </a:r>
            <a:r>
              <a:rPr lang="ru-RU" sz="4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баклуши, напрягал </a:t>
            </a:r>
            <a:r>
              <a:rPr lang="ru-RU" sz="4000" dirty="0">
                <a:solidFill>
                  <a:srgbClr val="000000"/>
                </a:solidFill>
                <a:latin typeface="Times New Roman"/>
                <a:ea typeface="Times New Roman"/>
              </a:rPr>
              <a:t>извилины, просиживал штаны, работал не покладая рук.</a:t>
            </a:r>
            <a:endParaRPr lang="ru-RU" sz="4000" dirty="0">
              <a:latin typeface="Times New Roman"/>
              <a:ea typeface="Times New Roman"/>
            </a:endParaRPr>
          </a:p>
          <a:p>
            <a:pPr indent="0">
              <a:spcAft>
                <a:spcPts val="0"/>
              </a:spcAft>
              <a:buNone/>
            </a:pPr>
            <a:r>
              <a:rPr lang="ru-RU" sz="2400" dirty="0">
                <a:latin typeface="Times New Roman"/>
                <a:ea typeface="Times New Roman"/>
              </a:rPr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823457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731520"/>
            <a:ext cx="8820472" cy="347472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endParaRPr lang="ru-RU" sz="4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None/>
            </a:pPr>
            <a:endParaRPr lang="ru-RU" sz="4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 algn="ctr">
              <a:buNone/>
            </a:pPr>
            <a:r>
              <a:rPr lang="ru-RU" sz="5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5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8747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692696"/>
            <a:ext cx="8229600" cy="5631904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Двадцатое января</a:t>
            </a:r>
          </a:p>
          <a:p>
            <a:pPr marL="0" indent="0" algn="ctr">
              <a:buNone/>
            </a:pP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Классная работа</a:t>
            </a:r>
          </a:p>
          <a:p>
            <a:pPr marL="0" indent="0" algn="ctr">
              <a:spcAft>
                <a:spcPts val="0"/>
              </a:spcAft>
              <a:buNone/>
            </a:pPr>
            <a:r>
              <a:rPr lang="ru-RU" sz="4000" b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Грамотная речь как показатель культуры современного </a:t>
            </a: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человека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85488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764704"/>
            <a:ext cx="8568952" cy="5793824"/>
          </a:xfrm>
        </p:spPr>
        <p:txBody>
          <a:bodyPr>
            <a:normAutofit/>
          </a:bodyPr>
          <a:lstStyle/>
          <a:p>
            <a:pPr marL="685800" indent="-457200">
              <a:spcAft>
                <a:spcPts val="0"/>
              </a:spcAft>
              <a:buAutoNum type="arabicPeriod"/>
            </a:pPr>
            <a:r>
              <a:rPr lang="ru-RU" sz="40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Орфоэпическая разминка.</a:t>
            </a:r>
          </a:p>
          <a:p>
            <a:pPr indent="0">
              <a:spcAft>
                <a:spcPts val="0"/>
              </a:spcAft>
              <a:buNone/>
            </a:pPr>
            <a:r>
              <a:rPr lang="ru-RU" sz="44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Добыча</a:t>
            </a:r>
            <a:r>
              <a:rPr lang="ru-RU" sz="4400" dirty="0">
                <a:solidFill>
                  <a:schemeClr val="tx1"/>
                </a:solidFill>
                <a:latin typeface="Times New Roman"/>
                <a:ea typeface="Times New Roman"/>
              </a:rPr>
              <a:t>, прибывший, асимметрия, закупорить, премировать, вероисповедание, водопровод, избаловать, обеспечение, договор, завсегдатай, </a:t>
            </a:r>
            <a:r>
              <a:rPr lang="ru-RU" sz="4400" dirty="0" smtClean="0">
                <a:solidFill>
                  <a:schemeClr val="tx1"/>
                </a:solidFill>
                <a:latin typeface="Times New Roman"/>
                <a:ea typeface="Times New Roman"/>
              </a:rPr>
              <a:t>облегчить, сливовый, </a:t>
            </a:r>
            <a:r>
              <a:rPr lang="ru-RU" sz="4400" dirty="0">
                <a:solidFill>
                  <a:schemeClr val="tx1"/>
                </a:solidFill>
                <a:latin typeface="Times New Roman"/>
                <a:ea typeface="Times New Roman"/>
              </a:rPr>
              <a:t>ивовый.</a:t>
            </a:r>
            <a:r>
              <a:rPr lang="ru-RU" sz="4000" dirty="0">
                <a:solidFill>
                  <a:schemeClr val="tx1"/>
                </a:solidFill>
                <a:latin typeface="Times New Roman"/>
                <a:ea typeface="Times New Roman"/>
              </a:rPr>
              <a:t> </a:t>
            </a:r>
          </a:p>
          <a:p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06066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764704"/>
            <a:ext cx="9036496" cy="3474720"/>
          </a:xfrm>
        </p:spPr>
        <p:txBody>
          <a:bodyPr>
            <a:noAutofit/>
          </a:bodyPr>
          <a:lstStyle/>
          <a:p>
            <a:pPr indent="0">
              <a:spcAft>
                <a:spcPts val="0"/>
              </a:spcAft>
              <a:buNone/>
            </a:pPr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Проверка</a:t>
            </a:r>
          </a:p>
          <a:p>
            <a:pPr indent="0">
              <a:spcAft>
                <a:spcPts val="0"/>
              </a:spcAft>
              <a:buNone/>
            </a:pPr>
            <a:r>
              <a:rPr lang="ru-RU" sz="4400" b="1" i="1" dirty="0" err="1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ДобЫча</a:t>
            </a:r>
            <a:r>
              <a:rPr lang="ru-RU" sz="4400" b="1" i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, </a:t>
            </a:r>
            <a:r>
              <a:rPr lang="ru-RU" sz="4400" b="1" i="1" dirty="0" err="1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прибЫвший</a:t>
            </a:r>
            <a:r>
              <a:rPr lang="ru-RU" sz="4400" b="1" i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, </a:t>
            </a:r>
            <a:r>
              <a:rPr lang="ru-RU" sz="4400" b="1" i="1" dirty="0" err="1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асимметрИя</a:t>
            </a:r>
            <a:r>
              <a:rPr lang="ru-RU" sz="4400" b="1" i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, </a:t>
            </a:r>
            <a:r>
              <a:rPr lang="ru-RU" sz="4400" b="1" i="1" dirty="0" err="1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закУпорить</a:t>
            </a:r>
            <a:r>
              <a:rPr lang="ru-RU" sz="4400" b="1" i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, </a:t>
            </a:r>
            <a:r>
              <a:rPr lang="ru-RU" sz="4400" b="1" i="1" dirty="0" err="1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премировАть</a:t>
            </a:r>
            <a:r>
              <a:rPr lang="ru-RU" sz="4400" b="1" i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, </a:t>
            </a:r>
            <a:r>
              <a:rPr lang="ru-RU" sz="4400" b="1" i="1" dirty="0" err="1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вероисповЕдание</a:t>
            </a:r>
            <a:r>
              <a:rPr lang="ru-RU" sz="4400" b="1" i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, </a:t>
            </a:r>
            <a:r>
              <a:rPr lang="ru-RU" sz="4400" b="1" i="1" dirty="0" err="1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водопровОд</a:t>
            </a:r>
            <a:r>
              <a:rPr lang="ru-RU" sz="4400" b="1" i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, </a:t>
            </a:r>
            <a:r>
              <a:rPr lang="ru-RU" sz="4400" b="1" i="1" dirty="0" err="1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избаловАть</a:t>
            </a:r>
            <a:r>
              <a:rPr lang="ru-RU" sz="4400" b="1" i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, </a:t>
            </a:r>
            <a:r>
              <a:rPr lang="ru-RU" sz="4400" b="1" i="1" dirty="0" err="1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обеспЕчение</a:t>
            </a:r>
            <a:r>
              <a:rPr lang="ru-RU" sz="4400" b="1" i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, </a:t>
            </a:r>
            <a:r>
              <a:rPr lang="ru-RU" sz="4400" b="1" i="1" dirty="0" err="1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договОр</a:t>
            </a:r>
            <a:r>
              <a:rPr lang="ru-RU" sz="4400" b="1" i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, </a:t>
            </a:r>
            <a:r>
              <a:rPr lang="ru-RU" sz="4400" b="1" i="1" dirty="0" err="1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завсегдАтай</a:t>
            </a:r>
            <a:r>
              <a:rPr lang="ru-RU" sz="4400" b="1" i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, </a:t>
            </a:r>
            <a:r>
              <a:rPr lang="ru-RU" sz="4400" b="1" i="1" dirty="0" err="1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облегчИть</a:t>
            </a:r>
            <a:r>
              <a:rPr lang="ru-RU" sz="4400" b="1" i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, </a:t>
            </a:r>
            <a:r>
              <a:rPr lang="ru-RU" sz="4400" b="1" i="1" dirty="0" err="1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слИвовый</a:t>
            </a:r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, Ивовый</a:t>
            </a:r>
            <a:r>
              <a:rPr lang="ru-RU" sz="4400" b="1" i="1" dirty="0">
                <a:solidFill>
                  <a:schemeClr val="tx1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 </a:t>
            </a:r>
            <a:endParaRPr lang="ru-RU" sz="4400" b="1" dirty="0">
              <a:solidFill>
                <a:schemeClr val="tx1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45720" indent="0">
              <a:buNone/>
            </a:pP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5853899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731520"/>
            <a:ext cx="7992888" cy="5721816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5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Критерии оценивания: </a:t>
            </a:r>
          </a:p>
          <a:p>
            <a:pPr marL="45720" indent="0">
              <a:buNone/>
            </a:pPr>
            <a:r>
              <a:rPr lang="ru-RU" sz="5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5 - нет ошибок</a:t>
            </a:r>
          </a:p>
          <a:p>
            <a:pPr marL="45720" indent="0">
              <a:buNone/>
            </a:pPr>
            <a:r>
              <a:rPr lang="ru-RU" sz="5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 – 1-2 ошибки</a:t>
            </a:r>
          </a:p>
          <a:p>
            <a:pPr marL="45720" indent="0">
              <a:buNone/>
            </a:pPr>
            <a:r>
              <a:rPr lang="ru-RU" sz="5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 – 3-5 ошибок</a:t>
            </a:r>
          </a:p>
          <a:p>
            <a:pPr marL="45720" indent="0">
              <a:buNone/>
            </a:pPr>
            <a:r>
              <a:rPr lang="ru-RU" sz="5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 – больше 5 ошибок</a:t>
            </a:r>
            <a:endParaRPr lang="ru-RU" sz="5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8285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188640"/>
            <a:ext cx="8640960" cy="5616624"/>
          </a:xfrm>
        </p:spPr>
        <p:txBody>
          <a:bodyPr>
            <a:noAutofit/>
          </a:bodyPr>
          <a:lstStyle/>
          <a:p>
            <a:pPr marL="45720" indent="0" algn="ctr">
              <a:buNone/>
            </a:pPr>
            <a:r>
              <a:rPr lang="ru-RU" sz="3200" b="1" dirty="0">
                <a:solidFill>
                  <a:schemeClr val="tx1"/>
                </a:solidFill>
                <a:latin typeface="Times New Roman"/>
                <a:ea typeface="Times New Roman"/>
              </a:rPr>
              <a:t>РЕДАКТИРОВАНИЕ </a:t>
            </a:r>
            <a:r>
              <a:rPr lang="ru-RU" sz="3200" b="1" dirty="0" smtClean="0">
                <a:solidFill>
                  <a:schemeClr val="tx1"/>
                </a:solidFill>
                <a:latin typeface="Times New Roman"/>
                <a:ea typeface="Times New Roman"/>
              </a:rPr>
              <a:t>ТЕКСТОВ</a:t>
            </a:r>
          </a:p>
          <a:p>
            <a:pPr marL="45720" indent="0" algn="ctr">
              <a:buNone/>
            </a:pPr>
            <a:endParaRPr lang="ru-RU" sz="3200" b="1" dirty="0">
              <a:solidFill>
                <a:schemeClr val="tx1"/>
              </a:solidFill>
              <a:latin typeface="Times New Roman"/>
              <a:ea typeface="Times New Roman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6568993"/>
              </p:ext>
            </p:extLst>
          </p:nvPr>
        </p:nvGraphicFramePr>
        <p:xfrm>
          <a:off x="395536" y="1844824"/>
          <a:ext cx="8136904" cy="3785616"/>
        </p:xfrm>
        <a:graphic>
          <a:graphicData uri="http://schemas.openxmlformats.org/drawingml/2006/table">
            <a:tbl>
              <a:tblPr/>
              <a:tblGrid>
                <a:gridCol w="3236091"/>
                <a:gridCol w="4900813"/>
              </a:tblGrid>
              <a:tr h="2520280">
                <a:tc>
                  <a:txBody>
                    <a:bodyPr/>
                    <a:lstStyle/>
                    <a:p>
                      <a:pPr marL="3683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А) употребление слова в несвойственном ему значении</a:t>
                      </a:r>
                    </a:p>
                    <a:p>
                      <a:pPr marL="3683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Б) неправильное </a:t>
                      </a:r>
                      <a:r>
                        <a:rPr lang="ru-RU" sz="1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построение предложения с</a:t>
                      </a:r>
                      <a:r>
                        <a:rPr lang="ru-RU" sz="1800" baseline="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деепричастным оборотом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683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В) неправильное образование форм прилагательных</a:t>
                      </a:r>
                    </a:p>
                    <a:p>
                      <a:pPr marL="3683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Г) употребление лишнего слова</a:t>
                      </a:r>
                    </a:p>
                    <a:p>
                      <a:pPr marL="3683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Д) употребление рядом однокоренных слов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ru-RU" sz="1800" kern="1200" dirty="0"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Впереди лидирует команда наших спортсменов. 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ru-RU" sz="1800" kern="1200" dirty="0"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На примере конкретных примеров покажите своеобразие чеховского пейзажа.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ru-RU" sz="1800" kern="1200" dirty="0"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Чтобы быть грамотным и с большим жаргоном слов, надо много читать 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ru-RU" sz="1800" kern="1200" dirty="0"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Провожая меня, лицо его выражало сожаление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228600" algn="l"/>
                          <a:tab pos="457200" algn="l"/>
                        </a:tabLst>
                      </a:pPr>
                      <a:r>
                        <a:rPr lang="ru-RU" sz="1800" kern="1200" dirty="0">
                          <a:effectLst/>
                          <a:latin typeface="Times New Roman"/>
                          <a:ea typeface="Times New Roman"/>
                          <a:cs typeface="+mn-cs"/>
                        </a:rPr>
                        <a:t>Родители хотели устроить праздник более пышнее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45021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  <a:p>
                      <a:pPr marL="3683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95536" y="-644199"/>
            <a:ext cx="13734915" cy="224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</a:tabLst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</a:tabLst>
            </a:pPr>
            <a:endParaRPr lang="ru-RU" sz="1400" b="1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</a:tabLst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</a:tabLst>
            </a:pPr>
            <a:endParaRPr lang="ru-RU" sz="1400" b="1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</a:tabLst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</a:tabLst>
            </a:pPr>
            <a:endParaRPr lang="ru-RU" sz="1400" b="1" dirty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</a:tabLst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Задание: Установите  соответствие  между  грамматическими  ошибками 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 предложениями,  в  которых  они  допущены:  к  каждой  позиции  первого столбца 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подберите соответствующую позицию из второго столбца.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8913935"/>
              </p:ext>
            </p:extLst>
          </p:nvPr>
        </p:nvGraphicFramePr>
        <p:xfrm>
          <a:off x="2533650" y="5661248"/>
          <a:ext cx="3619500" cy="1080122"/>
        </p:xfrm>
        <a:graphic>
          <a:graphicData uri="http://schemas.openxmlformats.org/drawingml/2006/table">
            <a:tbl>
              <a:tblPr/>
              <a:tblGrid>
                <a:gridCol w="723900"/>
                <a:gridCol w="723900"/>
                <a:gridCol w="723900"/>
                <a:gridCol w="723900"/>
                <a:gridCol w="723900"/>
              </a:tblGrid>
              <a:tr h="5400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00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8787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C:\Users\N7Froz\Desktop\i.jpg"/>
          <p:cNvPicPr>
            <a:picLocks noGrp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731838"/>
            <a:ext cx="8064896" cy="528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5120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C:\Users\N7Froz\Desktop\objavlenija_i_vyveski_v_uzbekistane_33_foto_0.jpg"/>
          <p:cNvPicPr>
            <a:picLocks noGrp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76672"/>
            <a:ext cx="8208911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17140140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167</TotalTime>
  <Words>282</Words>
  <Application>Microsoft Office PowerPoint</Application>
  <PresentationFormat>Экран (4:3)</PresentationFormat>
  <Paragraphs>63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Воздушный поток</vt:lpstr>
      <vt:lpstr>Урок русского языка в 10 классе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эльдо</dc:creator>
  <cp:lastModifiedBy>эльдо</cp:lastModifiedBy>
  <cp:revision>13</cp:revision>
  <dcterms:created xsi:type="dcterms:W3CDTF">2023-01-19T16:15:06Z</dcterms:created>
  <dcterms:modified xsi:type="dcterms:W3CDTF">2023-01-20T01:26:55Z</dcterms:modified>
</cp:coreProperties>
</file>