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8" r:id="rId3"/>
    <p:sldId id="285" r:id="rId4"/>
    <p:sldId id="268" r:id="rId5"/>
    <p:sldId id="271" r:id="rId6"/>
    <p:sldId id="283" r:id="rId7"/>
    <p:sldId id="305" r:id="rId8"/>
    <p:sldId id="277" r:id="rId9"/>
    <p:sldId id="274" r:id="rId10"/>
    <p:sldId id="304" r:id="rId11"/>
    <p:sldId id="284" r:id="rId12"/>
    <p:sldId id="275" r:id="rId13"/>
    <p:sldId id="282" r:id="rId14"/>
    <p:sldId id="276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307" r:id="rId25"/>
    <p:sldId id="302" r:id="rId26"/>
    <p:sldId id="303" r:id="rId27"/>
    <p:sldId id="306" r:id="rId28"/>
    <p:sldId id="300" r:id="rId29"/>
    <p:sldId id="301" r:id="rId30"/>
    <p:sldId id="299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7F4B"/>
    <a:srgbClr val="C7CF63"/>
    <a:srgbClr val="DA8A82"/>
    <a:srgbClr val="EE7D4A"/>
    <a:srgbClr val="B196CE"/>
    <a:srgbClr val="BFA9D7"/>
    <a:srgbClr val="72C5D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763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F615C1-B6F2-439F-8694-2C25774295D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5CAB4F-4FD5-4337-861F-26C4AE3EB280}" type="pres">
      <dgm:prSet presAssocID="{9CF615C1-B6F2-439F-8694-2C25774295DD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75B7323C-7ACF-4C46-9D68-7876F0F4A7C2}" type="presOf" srcId="{9CF615C1-B6F2-439F-8694-2C25774295DD}" destId="{025CAB4F-4FD5-4337-861F-26C4AE3EB280}" srcOrd="0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C2481-A642-4C7D-B927-38893FE5512F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2614D-3EE1-47D9-A83C-113F788BE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C2481-A642-4C7D-B927-38893FE5512F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2614D-3EE1-47D9-A83C-113F788BE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C2481-A642-4C7D-B927-38893FE5512F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2614D-3EE1-47D9-A83C-113F788BE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C2481-A642-4C7D-B927-38893FE5512F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2614D-3EE1-47D9-A83C-113F788BE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C2481-A642-4C7D-B927-38893FE5512F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2614D-3EE1-47D9-A83C-113F788BE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C2481-A642-4C7D-B927-38893FE5512F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2614D-3EE1-47D9-A83C-113F788BE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C2481-A642-4C7D-B927-38893FE5512F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2614D-3EE1-47D9-A83C-113F788BE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C2481-A642-4C7D-B927-38893FE5512F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2614D-3EE1-47D9-A83C-113F788BE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C2481-A642-4C7D-B927-38893FE5512F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2614D-3EE1-47D9-A83C-113F788BE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C2481-A642-4C7D-B927-38893FE5512F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2614D-3EE1-47D9-A83C-113F788BE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C2481-A642-4C7D-B927-38893FE5512F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2614D-3EE1-47D9-A83C-113F788BE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C2481-A642-4C7D-B927-38893FE5512F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F2614D-3EE1-47D9-A83C-113F788BE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ownloads\depositphotos_43554511-stock-illustration-girl-watering-flower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140968"/>
            <a:ext cx="3816424" cy="3198194"/>
          </a:xfrm>
          <a:prstGeom prst="rect">
            <a:avLst/>
          </a:prstGeom>
          <a:noFill/>
        </p:spPr>
      </p:pic>
      <p:pic>
        <p:nvPicPr>
          <p:cNvPr id="1026" name="Picture 2" descr="C:\Users\User\Downloads\ijkl;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88640"/>
            <a:ext cx="8964488" cy="63367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2936"/>
            <a:ext cx="8686800" cy="259228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Трудовое воспитание детей с ОВЗ посредством игровой деятельности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</a:t>
            </a: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Воспитатель: </a:t>
            </a:r>
            <a:r>
              <a:rPr lang="ru-RU" sz="27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Чернышова</a:t>
            </a: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                           Елена Ивановна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2022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297633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60648"/>
            <a:ext cx="2784309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88640"/>
            <a:ext cx="2888837" cy="2166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780927"/>
            <a:ext cx="2880320" cy="384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2564904"/>
            <a:ext cx="280831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32656"/>
            <a:ext cx="459051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88640"/>
            <a:ext cx="4752528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88640"/>
            <a:ext cx="4680520" cy="624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60648"/>
            <a:ext cx="4569972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32656"/>
            <a:ext cx="4680520" cy="6240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32656"/>
            <a:ext cx="4461960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334837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556792"/>
            <a:ext cx="4704523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16632"/>
            <a:ext cx="4824536" cy="643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2664296" cy="355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212976"/>
            <a:ext cx="259228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88640"/>
            <a:ext cx="2736304" cy="3648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 трудового воспитания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Совершенствование имеющихся у ребенка трудовых навыков и формирование новых;</a:t>
            </a:r>
          </a:p>
          <a:p>
            <a:r>
              <a:rPr lang="ru-RU" sz="2200" dirty="0" smtClean="0"/>
              <a:t>Воспитание желания и умения трудиться, устойчивой привычки к труду;</a:t>
            </a:r>
          </a:p>
          <a:p>
            <a:r>
              <a:rPr lang="ru-RU" sz="2200" dirty="0" smtClean="0"/>
              <a:t>Воспитание культуры </a:t>
            </a:r>
            <a:r>
              <a:rPr lang="ru-RU" sz="2000" dirty="0" smtClean="0"/>
              <a:t>труда(правильная подготовка рабочего места, бережное отношение с материалами и инструментами;</a:t>
            </a:r>
          </a:p>
          <a:p>
            <a:r>
              <a:rPr lang="ru-RU" sz="2000" dirty="0" smtClean="0"/>
              <a:t>Обучение организации труда, его планированию;</a:t>
            </a:r>
          </a:p>
          <a:p>
            <a:r>
              <a:rPr lang="ru-RU" sz="2000" dirty="0" smtClean="0"/>
              <a:t>Воспитание интереса и уважения к труду взрослых;</a:t>
            </a:r>
          </a:p>
          <a:p>
            <a:r>
              <a:rPr lang="ru-RU" sz="2000" dirty="0" smtClean="0"/>
              <a:t>Формирование знаний и представлений о трудовой деятельности общественного значения, необходимости добиваться хороших результатов;</a:t>
            </a:r>
          </a:p>
          <a:p>
            <a:r>
              <a:rPr lang="ru-RU" sz="2000" dirty="0" smtClean="0"/>
              <a:t>Воспитание бережного отношения к результатам своего труда и труда других людей;</a:t>
            </a:r>
          </a:p>
          <a:p>
            <a:r>
              <a:rPr lang="ru-RU" sz="2000" dirty="0" smtClean="0"/>
              <a:t>Воспитание целеустремленности, настойчивости, способности к преодолению трудностей;</a:t>
            </a:r>
          </a:p>
          <a:p>
            <a:r>
              <a:rPr lang="ru-RU" sz="2000" dirty="0" smtClean="0"/>
              <a:t>Развитие коммуникативных качеств  у ребенка с ОВЗ.</a:t>
            </a:r>
            <a:endParaRPr lang="ru-RU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13293"/>
            <a:ext cx="4032448" cy="5116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60648"/>
            <a:ext cx="383442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564904"/>
            <a:ext cx="4944549" cy="3708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6632"/>
            <a:ext cx="3600400" cy="4800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5488" y="3140968"/>
            <a:ext cx="460851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2483768" cy="2487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548680"/>
            <a:ext cx="4428492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996952"/>
            <a:ext cx="259228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Лена\Новая папка (2)\ELDJ58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32656"/>
            <a:ext cx="4428492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508856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340768"/>
            <a:ext cx="2994720" cy="399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2130624" cy="284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60648"/>
            <a:ext cx="2091426" cy="2788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88640"/>
            <a:ext cx="2088232" cy="2784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429000"/>
            <a:ext cx="2267744" cy="3023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3356992"/>
            <a:ext cx="2292642" cy="305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04148" y="3356991"/>
            <a:ext cx="2340260" cy="3120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Лена\Новая папка (2)\OCXU09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636912"/>
            <a:ext cx="2949792" cy="3933056"/>
          </a:xfrm>
          <a:prstGeom prst="rect">
            <a:avLst/>
          </a:prstGeom>
          <a:noFill/>
        </p:spPr>
      </p:pic>
      <p:pic>
        <p:nvPicPr>
          <p:cNvPr id="1029" name="Picture 5" descr="D:\мои документы\Лена\Новая папка (2)\HYRP96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60648"/>
            <a:ext cx="2926971" cy="2195228"/>
          </a:xfrm>
          <a:prstGeom prst="rect">
            <a:avLst/>
          </a:prstGeom>
          <a:noFill/>
        </p:spPr>
      </p:pic>
      <p:pic>
        <p:nvPicPr>
          <p:cNvPr id="1030" name="Picture 6" descr="D:\мои документы\Лена\Новая папка (2)\SRCT34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636912"/>
            <a:ext cx="2952328" cy="3936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91683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Вывод: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Users\User\Downloads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0" y="5229200"/>
            <a:ext cx="9144000" cy="1512170"/>
          </a:xfrm>
          <a:prstGeom prst="rect">
            <a:avLst/>
          </a:prstGeom>
          <a:noFill/>
        </p:spPr>
      </p:pic>
      <p:pic>
        <p:nvPicPr>
          <p:cNvPr id="5" name="Picture 2" descr="C:\Users\User\Downloads\image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262"/>
          <a:stretch>
            <a:fillRect/>
          </a:stretch>
        </p:blipFill>
        <p:spPr bwMode="auto">
          <a:xfrm rot="10800000" flipV="1">
            <a:off x="0" y="0"/>
            <a:ext cx="9144000" cy="5760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1720840"/>
            <a:ext cx="52565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Ребенок с ОВЗ, находящийся в коррекционно-образовательном процессе, способен освоить навыки самообслуживания, простейшие виды хозяйственно-бытового и ручного труда.</a:t>
            </a:r>
          </a:p>
          <a:p>
            <a:r>
              <a:rPr lang="ru-RU" dirty="0" smtClean="0"/>
              <a:t> Достигая успеха, в овладении трудовыми навыками, ребенок становится более умелым, уверенным, независимым от взрослого. Данный результат создает мотивационную основу (как в психическом, так и в личностном плане) коррекции  имеющихся отклонений у ребенка и обеспечивает его последующую социализацию.</a:t>
            </a: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340768"/>
            <a:ext cx="2958770" cy="3617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ownloads\9baa20941a38d7948215388aa352829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332656"/>
            <a:ext cx="7668344" cy="46531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80920" cy="3600400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Скажи</a:t>
            </a:r>
            <a:r>
              <a:rPr lang="ru-RU" sz="3200" i="1" dirty="0" smtClean="0"/>
              <a:t> мне – и я забуду. </a:t>
            </a:r>
            <a:br>
              <a:rPr lang="ru-RU" sz="3200" i="1" dirty="0" smtClean="0"/>
            </a:br>
            <a:r>
              <a:rPr lang="ru-RU" sz="3200" i="1" dirty="0" smtClean="0"/>
              <a:t>Покажи мне – и я запомню.</a:t>
            </a:r>
            <a:br>
              <a:rPr lang="ru-RU" sz="3200" i="1" dirty="0" smtClean="0"/>
            </a:br>
            <a:r>
              <a:rPr lang="ru-RU" sz="3200" i="1" dirty="0" smtClean="0"/>
              <a:t> Дай мне действовать самому – </a:t>
            </a:r>
            <a:br>
              <a:rPr lang="ru-RU" sz="3200" i="1" dirty="0" smtClean="0"/>
            </a:br>
            <a:r>
              <a:rPr lang="ru-RU" sz="3200" i="1" dirty="0" smtClean="0"/>
              <a:t>и я научусь.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/>
              <a:t>                            </a:t>
            </a:r>
            <a:r>
              <a:rPr lang="ru-RU" sz="2000" dirty="0" smtClean="0"/>
              <a:t>(китайская мудрост</a:t>
            </a:r>
            <a:r>
              <a:rPr lang="ru-RU" sz="2400" dirty="0" smtClean="0"/>
              <a:t>ь</a:t>
            </a:r>
            <a:r>
              <a:rPr lang="ru-RU" sz="2800" dirty="0" smtClean="0"/>
              <a:t>)</a:t>
            </a:r>
            <a:endParaRPr lang="ru-RU" sz="3600" dirty="0"/>
          </a:p>
        </p:txBody>
      </p:sp>
      <p:pic>
        <p:nvPicPr>
          <p:cNvPr id="5" name="Picture 2" descr="C:\Users\User\Downloads\depositphotos_32058475-Stickman-Kids-Ready-for-Planting-and-Gardenin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4581128"/>
            <a:ext cx="6696744" cy="20405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435280" cy="1143000"/>
          </a:xfrm>
        </p:spPr>
        <p:txBody>
          <a:bodyPr>
            <a:noAutofit/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Условия, необходимые для успешного формирования трудовых навыков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Личностно-ориентированный подход, учет индивидуальных особенностей каждого ребенка и уровня развития у него трудовых навыков на текущий момент.</a:t>
            </a:r>
          </a:p>
          <a:p>
            <a:r>
              <a:rPr lang="ru-RU" sz="2400" dirty="0" smtClean="0"/>
              <a:t>Наличие необходимого оборудования для труда, рациональное и удобное его размещение.</a:t>
            </a:r>
          </a:p>
          <a:p>
            <a:r>
              <a:rPr lang="ru-RU" sz="2400" dirty="0" smtClean="0"/>
              <a:t>Создание в группе положительного эмоционального климата, способствующего формированию трудовых навыков у детей. </a:t>
            </a:r>
          </a:p>
          <a:p>
            <a:r>
              <a:rPr lang="ru-RU" sz="2400" dirty="0" smtClean="0"/>
              <a:t>Организация ситуаций, обеспечивающих контроль за выполнением ребенком трудовых действий.</a:t>
            </a:r>
          </a:p>
          <a:p>
            <a:r>
              <a:rPr lang="ru-RU" sz="2400" dirty="0" smtClean="0"/>
              <a:t>Безукоризненное поведение взрослого, быть примером для ребенка.</a:t>
            </a:r>
          </a:p>
          <a:p>
            <a:r>
              <a:rPr lang="ru-RU" sz="2400" dirty="0" smtClean="0"/>
              <a:t>Наличие у детей старшего возраста посильных постоянных обязанностей, вовлечение ребенка в совместный труд.</a:t>
            </a:r>
          </a:p>
          <a:p>
            <a:r>
              <a:rPr lang="ru-RU" sz="2400" dirty="0" smtClean="0"/>
              <a:t> Сотрудничество и активное включение родителей в работу по трудовому воспитанию детей.</a:t>
            </a:r>
          </a:p>
          <a:p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wnloads\0020-020-spasibo-za-vnimani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764704"/>
            <a:ext cx="7165304" cy="5328592"/>
          </a:xfrm>
          <a:prstGeom prst="rect">
            <a:avLst/>
          </a:prstGeom>
          <a:noFill/>
        </p:spPr>
      </p:pic>
      <p:pic>
        <p:nvPicPr>
          <p:cNvPr id="3" name="Picture 2" descr="C:\Users\User\Downloads\22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2232248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уб 2"/>
          <p:cNvSpPr/>
          <p:nvPr/>
        </p:nvSpPr>
        <p:spPr>
          <a:xfrm>
            <a:off x="539552" y="3068960"/>
            <a:ext cx="2736304" cy="2368280"/>
          </a:xfrm>
          <a:prstGeom prst="cub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Трудовое воспитание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2555776" y="2132856"/>
            <a:ext cx="121615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2780928"/>
            <a:ext cx="3960440" cy="576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Хозяйственно-бытовой труд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3573016"/>
            <a:ext cx="3960440" cy="576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Труд в природе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3968" y="4365104"/>
            <a:ext cx="3960440" cy="576064"/>
          </a:xfrm>
          <a:prstGeom prst="rect">
            <a:avLst/>
          </a:prstGeom>
          <a:solidFill>
            <a:srgbClr val="DA8A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Ручной труд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2060848"/>
            <a:ext cx="3960440" cy="576064"/>
          </a:xfrm>
          <a:prstGeom prst="rect">
            <a:avLst/>
          </a:prstGeom>
          <a:solidFill>
            <a:srgbClr val="72C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Самообслуживание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83968" y="5157192"/>
            <a:ext cx="3960440" cy="576064"/>
          </a:xfrm>
          <a:prstGeom prst="rect">
            <a:avLst/>
          </a:prstGeom>
          <a:solidFill>
            <a:srgbClr val="B196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Ознакомление с трудом взрослых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74638"/>
            <a:ext cx="6192688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Направления работы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по трудовому воспитанию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6192688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Формы организации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трудовой деятельности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79512" y="1916832"/>
          <a:ext cx="7200800" cy="420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Блок-схема: несколько документов 10"/>
          <p:cNvSpPr/>
          <p:nvPr/>
        </p:nvSpPr>
        <p:spPr>
          <a:xfrm>
            <a:off x="1475656" y="2132856"/>
            <a:ext cx="2736304" cy="1335016"/>
          </a:xfrm>
          <a:prstGeom prst="flowChartMultidocumen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Поручения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Блок-схема: несколько документов 11"/>
          <p:cNvSpPr/>
          <p:nvPr/>
        </p:nvSpPr>
        <p:spPr>
          <a:xfrm>
            <a:off x="4716016" y="2852936"/>
            <a:ext cx="2880320" cy="1695056"/>
          </a:xfrm>
          <a:prstGeom prst="flowChartMultidocumen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Дежурства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Блок-схема: несколько документов 13"/>
          <p:cNvSpPr/>
          <p:nvPr/>
        </p:nvSpPr>
        <p:spPr>
          <a:xfrm>
            <a:off x="1907704" y="4797152"/>
            <a:ext cx="2664296" cy="1551040"/>
          </a:xfrm>
          <a:prstGeom prst="flowChartMultidocument">
            <a:avLst/>
          </a:prstGeom>
          <a:solidFill>
            <a:srgbClr val="C7CF6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Коллективный труд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488832" cy="561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3678796" cy="4905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08720"/>
            <a:ext cx="3750804" cy="5001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37804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08720"/>
            <a:ext cx="3779465" cy="503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226825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32656"/>
            <a:ext cx="2304256" cy="3072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32656"/>
            <a:ext cx="2232248" cy="297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3645024"/>
            <a:ext cx="2304256" cy="3072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3501008"/>
            <a:ext cx="237626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307</Words>
  <Application>Microsoft Office PowerPoint</Application>
  <PresentationFormat>Экран (4:3)</PresentationFormat>
  <Paragraphs>34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Трудовое воспитание детей с ОВЗ посредством игровой деятельности                                 Воспитатель: Чернышова                                                                    Елена Ивановна    2022 год</vt:lpstr>
      <vt:lpstr>Задачи трудового воспитания</vt:lpstr>
      <vt:lpstr>Условия, необходимые для успешного формирования трудовых навыков </vt:lpstr>
      <vt:lpstr>Направления работы  по трудовому воспитанию</vt:lpstr>
      <vt:lpstr>Формы организации  трудовой деятельности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       Вывод:</vt:lpstr>
      <vt:lpstr>Скажи мне – и я забуду.  Покажи мне – и я запомню.  Дай мне действовать самому –  и я научусь.                             (китайская мудрость)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трудовой деятельности дошкольника с ОВЗ</dc:title>
  <dc:creator>User</dc:creator>
  <cp:lastModifiedBy>обана</cp:lastModifiedBy>
  <cp:revision>106</cp:revision>
  <dcterms:created xsi:type="dcterms:W3CDTF">2017-01-26T10:47:45Z</dcterms:created>
  <dcterms:modified xsi:type="dcterms:W3CDTF">2023-02-06T15:57:26Z</dcterms:modified>
</cp:coreProperties>
</file>