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62" r:id="rId3"/>
    <p:sldId id="259" r:id="rId4"/>
    <p:sldId id="265" r:id="rId5"/>
    <p:sldId id="269" r:id="rId6"/>
    <p:sldId id="264" r:id="rId7"/>
    <p:sldId id="266" r:id="rId8"/>
    <p:sldId id="260" r:id="rId9"/>
    <p:sldId id="261" r:id="rId10"/>
    <p:sldId id="270" r:id="rId11"/>
    <p:sldId id="271" r:id="rId12"/>
    <p:sldId id="272" r:id="rId13"/>
    <p:sldId id="274" r:id="rId14"/>
    <p:sldId id="27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35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A1BBFA-65BD-449B-87E4-002CED521B30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190B13-4198-463B-AA40-9C4D8E8CE5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0428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90B13-4198-463B-AA40-9C4D8E8CE581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31656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Читательская грамотность на уроках ОРКСЭ в начальной школе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35896" y="4725144"/>
            <a:ext cx="5184576" cy="1512167"/>
          </a:xfrm>
        </p:spPr>
        <p:txBody>
          <a:bodyPr>
            <a:normAutofit/>
          </a:bodyPr>
          <a:lstStyle/>
          <a:p>
            <a:pPr algn="r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учитель начальных классов БОУ «</a:t>
            </a:r>
            <a:r>
              <a:rPr lang="ru-RU" sz="24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Бакшеевская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СОШ </a:t>
            </a:r>
            <a:r>
              <a:rPr lang="ru-RU" sz="24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Латыпова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Люция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Ахматулловна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565835"/>
            <a:ext cx="3308598" cy="329216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382444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u="sng" dirty="0">
                <a:solidFill>
                  <a:srgbClr val="C00000"/>
                </a:solidFill>
              </a:rPr>
              <a:t>Виды работы с учебной </a:t>
            </a:r>
            <a:r>
              <a:rPr lang="ru-RU" b="1" u="sng" dirty="0" smtClean="0">
                <a:solidFill>
                  <a:srgbClr val="C00000"/>
                </a:solidFill>
              </a:rPr>
              <a:t>информации</a:t>
            </a:r>
            <a:br>
              <a:rPr lang="ru-RU" b="1" u="sng" dirty="0" smtClean="0">
                <a:solidFill>
                  <a:srgbClr val="C00000"/>
                </a:solidFill>
              </a:rPr>
            </a:br>
            <a:r>
              <a:rPr lang="ru-RU" b="1" u="sng" dirty="0" smtClean="0">
                <a:solidFill>
                  <a:schemeClr val="tx1"/>
                </a:solidFill>
              </a:rPr>
              <a:t>Работа с пословицами</a:t>
            </a:r>
            <a:r>
              <a:rPr lang="ru-RU" b="1" u="sng" dirty="0" smtClean="0">
                <a:solidFill>
                  <a:srgbClr val="C00000"/>
                </a:solidFill>
              </a:rPr>
              <a:t/>
            </a:r>
            <a:br>
              <a:rPr lang="ru-RU" b="1" u="sng" dirty="0" smtClean="0">
                <a:solidFill>
                  <a:srgbClr val="C00000"/>
                </a:solidFill>
              </a:rPr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2132856"/>
            <a:ext cx="4536504" cy="432048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343779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>
                <a:solidFill>
                  <a:srgbClr val="C00000"/>
                </a:solidFill>
              </a:rPr>
              <a:t>Виды работы с учебной </a:t>
            </a:r>
            <a:r>
              <a:rPr lang="ru-RU" b="1" u="sng" dirty="0" smtClean="0">
                <a:solidFill>
                  <a:srgbClr val="C00000"/>
                </a:solidFill>
              </a:rPr>
              <a:t>информации</a:t>
            </a:r>
            <a:br>
              <a:rPr lang="ru-RU" b="1" u="sng" dirty="0" smtClean="0">
                <a:solidFill>
                  <a:srgbClr val="C00000"/>
                </a:solidFill>
              </a:rPr>
            </a:b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со словарями и другими источниками информации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2079365"/>
            <a:ext cx="2849513" cy="451798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2079365"/>
            <a:ext cx="3240360" cy="4373971"/>
          </a:xfrm>
          <a:prstGeom prst="rect">
            <a:avLst/>
          </a:prstGeom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872067" y="2675467"/>
            <a:ext cx="4924069" cy="3450696"/>
          </a:xfrm>
        </p:spPr>
        <p:txBody>
          <a:bodyPr/>
          <a:lstStyle/>
          <a:p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03854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55576" y="1484784"/>
            <a:ext cx="7408333" cy="5040560"/>
          </a:xfrm>
        </p:spPr>
        <p:txBody>
          <a:bodyPr/>
          <a:lstStyle/>
          <a:p>
            <a:pPr marL="0" indent="0">
              <a:buNone/>
            </a:pPr>
            <a:r>
              <a:rPr lang="ru-RU" b="1" i="1" dirty="0">
                <a:solidFill>
                  <a:schemeClr val="tx1"/>
                </a:solidFill>
              </a:rPr>
              <a:t>СИНКВЕЙН РОДИНА</a:t>
            </a:r>
            <a:endParaRPr lang="ru-RU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dirty="0" smtClean="0"/>
              <a:t>Родина</a:t>
            </a:r>
            <a:r>
              <a:rPr lang="ru-RU" dirty="0"/>
              <a:t>! </a:t>
            </a:r>
            <a:br>
              <a:rPr lang="ru-RU" dirty="0"/>
            </a:br>
            <a:r>
              <a:rPr lang="ru-RU" dirty="0"/>
              <a:t>Бескрайняя, великая! </a:t>
            </a:r>
            <a:br>
              <a:rPr lang="ru-RU" dirty="0"/>
            </a:br>
            <a:r>
              <a:rPr lang="ru-RU" dirty="0"/>
              <a:t>Заботится, защищает, вдохновляет!</a:t>
            </a:r>
            <a:br>
              <a:rPr lang="ru-RU" dirty="0"/>
            </a:br>
            <a:r>
              <a:rPr lang="ru-RU" dirty="0"/>
              <a:t>Где родился, там - пригодился! </a:t>
            </a:r>
            <a:br>
              <a:rPr lang="ru-RU" dirty="0"/>
            </a:br>
            <a:r>
              <a:rPr lang="ru-RU" dirty="0"/>
              <a:t>Дом!</a:t>
            </a:r>
          </a:p>
          <a:p>
            <a:pPr marL="0" indent="0">
              <a:buNone/>
            </a:pPr>
            <a:r>
              <a:rPr lang="ru-RU" b="1" i="1" dirty="0">
                <a:solidFill>
                  <a:schemeClr val="tx1"/>
                </a:solidFill>
              </a:rPr>
              <a:t>СИНКВЕЙН РЕЛИГИЯ</a:t>
            </a:r>
            <a:endParaRPr lang="ru-RU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dirty="0"/>
              <a:t>Религия </a:t>
            </a:r>
            <a:br>
              <a:rPr lang="ru-RU" dirty="0"/>
            </a:br>
            <a:r>
              <a:rPr lang="ru-RU" dirty="0"/>
              <a:t>Духовная, связующая </a:t>
            </a:r>
            <a:br>
              <a:rPr lang="ru-RU" dirty="0"/>
            </a:br>
            <a:r>
              <a:rPr lang="ru-RU" dirty="0"/>
              <a:t>Умиротворяет, развивает, совершенствует</a:t>
            </a:r>
            <a:br>
              <a:rPr lang="ru-RU" dirty="0"/>
            </a:br>
            <a:r>
              <a:rPr lang="ru-RU" dirty="0"/>
              <a:t>Религия делает душу чище! </a:t>
            </a:r>
            <a:br>
              <a:rPr lang="ru-RU" dirty="0"/>
            </a:br>
            <a:r>
              <a:rPr lang="ru-RU" dirty="0"/>
              <a:t>Вера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>
                <a:solidFill>
                  <a:srgbClr val="C00000"/>
                </a:solidFill>
              </a:rPr>
              <a:t>Виды работы с учебной </a:t>
            </a:r>
            <a:r>
              <a:rPr lang="ru-RU" b="1" u="sng" dirty="0" smtClean="0">
                <a:solidFill>
                  <a:srgbClr val="C00000"/>
                </a:solidFill>
              </a:rPr>
              <a:t>информации</a:t>
            </a:r>
            <a:br>
              <a:rPr lang="ru-RU" b="1" u="sng" dirty="0" smtClean="0">
                <a:solidFill>
                  <a:srgbClr val="C00000"/>
                </a:solidFill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23090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04664"/>
            <a:ext cx="2448272" cy="403244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2276872"/>
            <a:ext cx="3024336" cy="415592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4378" y="332656"/>
            <a:ext cx="3859622" cy="321982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3429000"/>
            <a:ext cx="2808311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26210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1268760"/>
            <a:ext cx="820891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dirty="0" smtClean="0"/>
              <a:t>Спасибо за внимание!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5715388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1506" y="2204864"/>
            <a:ext cx="2712988" cy="439248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УМК «Начальная школа 21 века»</a:t>
            </a:r>
            <a:br>
              <a:rPr lang="ru-RU" b="1" i="1" dirty="0" smtClean="0">
                <a:solidFill>
                  <a:srgbClr val="002060"/>
                </a:solidFill>
              </a:rPr>
            </a:br>
            <a:r>
              <a:rPr lang="ru-RU" b="1" i="1" dirty="0" smtClean="0">
                <a:solidFill>
                  <a:srgbClr val="002060"/>
                </a:solidFill>
              </a:rPr>
              <a:t>Модуль «Основы мировых религиозных культур»</a:t>
            </a:r>
            <a:endParaRPr lang="ru-RU" b="1" i="1" dirty="0">
              <a:solidFill>
                <a:srgbClr val="00206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3221038"/>
            <a:ext cx="5942013" cy="42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 descr="C:\Users\Admin\Desktop\орксэ картинки\00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1933" y="2276872"/>
            <a:ext cx="2520280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26109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72816"/>
            <a:ext cx="8496943" cy="4536504"/>
          </a:xfrm>
        </p:spPr>
        <p:txBody>
          <a:bodyPr>
            <a:normAutofit lnSpcReduction="10000"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ru-RU" sz="3600" b="1" dirty="0">
                <a:solidFill>
                  <a:srgbClr val="002060"/>
                </a:solidFill>
                <a:latin typeface="Arial Narrow"/>
                <a:ea typeface="Calibri"/>
                <a:cs typeface="Times New Roman"/>
              </a:rPr>
              <a:t>П</a:t>
            </a:r>
            <a:r>
              <a:rPr lang="ru-RU" sz="3600" b="1" dirty="0" smtClean="0">
                <a:solidFill>
                  <a:srgbClr val="002060"/>
                </a:solidFill>
                <a:latin typeface="Arial Narrow"/>
                <a:ea typeface="Calibri"/>
                <a:cs typeface="Times New Roman"/>
              </a:rPr>
              <a:t>рогнозирование  содержания урока по названию с опорой на изученный ранее материал или индивидуальный опыт (например: «Как вы понимаете смысл названия урока? </a:t>
            </a:r>
            <a:endParaRPr lang="ru-RU" sz="3600" b="1" dirty="0" smtClean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marL="561975" algn="just">
              <a:lnSpc>
                <a:spcPct val="115000"/>
              </a:lnSpc>
              <a:spcAft>
                <a:spcPts val="0"/>
              </a:spcAft>
            </a:pPr>
            <a:r>
              <a:rPr lang="ru-RU" sz="3600" b="1" dirty="0" smtClean="0">
                <a:solidFill>
                  <a:srgbClr val="002060"/>
                </a:solidFill>
                <a:latin typeface="Arial Narrow"/>
                <a:ea typeface="Calibri"/>
                <a:cs typeface="Times New Roman"/>
              </a:rPr>
              <a:t>Как </a:t>
            </a:r>
            <a:r>
              <a:rPr lang="ru-RU" sz="3600" b="1" dirty="0">
                <a:solidFill>
                  <a:srgbClr val="002060"/>
                </a:solidFill>
                <a:latin typeface="Arial Narrow"/>
                <a:ea typeface="Calibri"/>
                <a:cs typeface="Times New Roman"/>
              </a:rPr>
              <a:t>вы думаете, чему будет посвящен сегодняшний урок?») </a:t>
            </a:r>
            <a:endParaRPr lang="ru-RU" sz="3600" b="1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600" b="1" u="sng" dirty="0" smtClean="0">
                <a:solidFill>
                  <a:srgbClr val="C00000"/>
                </a:solidFill>
              </a:rPr>
              <a:t>Виды работы с учебной информацией</a:t>
            </a:r>
            <a:endParaRPr lang="ru-RU" sz="6600" b="1" u="sng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36012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700808"/>
            <a:ext cx="7488832" cy="5157191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866536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u="sng" dirty="0">
                <a:solidFill>
                  <a:srgbClr val="C00000"/>
                </a:solidFill>
              </a:rPr>
              <a:t>Виды работы с учебной </a:t>
            </a:r>
            <a:r>
              <a:rPr lang="ru-RU" b="1" u="sng" dirty="0" smtClean="0">
                <a:solidFill>
                  <a:srgbClr val="C00000"/>
                </a:solidFill>
              </a:rPr>
              <a:t>информации</a:t>
            </a:r>
            <a:r>
              <a:rPr lang="ru-RU" sz="2700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2700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</a:br>
            <a:r>
              <a:rPr lang="ru-RU" sz="2700" b="1" u="sng" dirty="0" smtClean="0">
                <a:solidFill>
                  <a:schemeClr val="tx1"/>
                </a:solidFill>
              </a:rPr>
              <a:t/>
            </a:r>
            <a:br>
              <a:rPr lang="ru-RU" sz="2700" b="1" u="sng" dirty="0" smtClean="0">
                <a:solidFill>
                  <a:schemeClr val="tx1"/>
                </a:solidFill>
              </a:rPr>
            </a:br>
            <a:endParaRPr lang="ru-RU" sz="27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98583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5" y="157094"/>
            <a:ext cx="3379875" cy="424661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0541" y="669920"/>
            <a:ext cx="4736710" cy="322096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211960" y="4149080"/>
            <a:ext cx="439248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Работа с текстом до чтения.(предвосхищение, предугадывание предстоящего чтения- </a:t>
            </a:r>
            <a:r>
              <a:rPr lang="ru-RU" b="1" i="1" dirty="0" smtClean="0"/>
              <a:t>антиципация</a:t>
            </a:r>
            <a:r>
              <a:rPr lang="ru-RU" b="1" dirty="0" smtClean="0"/>
              <a:t>)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b="1" i="1" dirty="0" smtClean="0"/>
              <a:t>Что изображено на картинках?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b="1" i="1" dirty="0" smtClean="0"/>
              <a:t>Как вы думаете,  о чем эта книга?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b="1" i="1" dirty="0"/>
              <a:t>П</a:t>
            </a:r>
            <a:r>
              <a:rPr lang="ru-RU" b="1" i="1" dirty="0" smtClean="0"/>
              <a:t>редположите, кто писал эту книгу?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b="1" i="1" dirty="0" smtClean="0"/>
              <a:t>Почему у книги такое богатое оформление (оклад)?</a:t>
            </a:r>
            <a:endParaRPr lang="ru-RU" b="1" i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5" y="4423247"/>
            <a:ext cx="3091843" cy="2358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53732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667883"/>
            <a:ext cx="3600400" cy="418306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484784"/>
            <a:ext cx="8229600" cy="216024"/>
          </a:xfrm>
        </p:spPr>
        <p:txBody>
          <a:bodyPr>
            <a:normAutofit fontScale="90000"/>
          </a:bodyPr>
          <a:lstStyle/>
          <a:p>
            <a:r>
              <a:rPr lang="ru-RU" b="1" u="sng" dirty="0">
                <a:solidFill>
                  <a:srgbClr val="C00000"/>
                </a:solidFill>
              </a:rPr>
              <a:t>Виды работы с учебной </a:t>
            </a:r>
            <a:r>
              <a:rPr lang="ru-RU" b="1" u="sng" dirty="0" smtClean="0">
                <a:solidFill>
                  <a:srgbClr val="C00000"/>
                </a:solidFill>
              </a:rPr>
              <a:t>информации</a:t>
            </a:r>
            <a:br>
              <a:rPr lang="ru-RU" b="1" u="sng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сопоставление </a:t>
            </a:r>
            <a:r>
              <a:rPr lang="ru-RU" b="1" dirty="0">
                <a:solidFill>
                  <a:schemeClr val="tx1"/>
                </a:solidFill>
              </a:rPr>
              <a:t>иллюстративного материал с содержанием текста</a:t>
            </a:r>
            <a:br>
              <a:rPr lang="ru-RU" b="1" dirty="0">
                <a:solidFill>
                  <a:schemeClr val="tx1"/>
                </a:solidFill>
              </a:rPr>
            </a:br>
            <a:endParaRPr lang="ru-RU" b="1" dirty="0"/>
          </a:p>
        </p:txBody>
      </p:sp>
      <p:pic>
        <p:nvPicPr>
          <p:cNvPr id="3074" name="Picture 2" descr="C:\Users\Admin\Desktop\орксэ картинки\001 (3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7526" y="2492896"/>
            <a:ext cx="3040063" cy="4096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70450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08983" y="2639491"/>
            <a:ext cx="3600399" cy="345122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008112"/>
          </a:xfrm>
        </p:spPr>
        <p:txBody>
          <a:bodyPr>
            <a:normAutofit fontScale="90000"/>
          </a:bodyPr>
          <a:lstStyle/>
          <a:p>
            <a:r>
              <a:rPr lang="ru-RU" b="1" u="sng" dirty="0">
                <a:solidFill>
                  <a:srgbClr val="C00000"/>
                </a:solidFill>
              </a:rPr>
              <a:t>Виды работы с учебной </a:t>
            </a:r>
            <a:r>
              <a:rPr lang="ru-RU" b="1" u="sng" dirty="0" smtClean="0">
                <a:solidFill>
                  <a:srgbClr val="C00000"/>
                </a:solidFill>
              </a:rPr>
              <a:t>информации</a:t>
            </a:r>
            <a:br>
              <a:rPr lang="ru-RU" b="1" u="sng" dirty="0" smtClean="0">
                <a:solidFill>
                  <a:srgbClr val="C00000"/>
                </a:solidFill>
              </a:rPr>
            </a:br>
            <a:r>
              <a:rPr lang="ru-RU" b="1" dirty="0">
                <a:solidFill>
                  <a:schemeClr val="tx1"/>
                </a:solidFill>
              </a:rPr>
              <a:t>выбор необходимой информации из </a:t>
            </a:r>
            <a:r>
              <a:rPr lang="ru-RU" b="1" dirty="0" smtClean="0">
                <a:solidFill>
                  <a:schemeClr val="tx1"/>
                </a:solidFill>
              </a:rPr>
              <a:t>текста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276872"/>
            <a:ext cx="3513136" cy="4121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69386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960886">
            <a:off x="559400" y="2268319"/>
            <a:ext cx="2806201" cy="3992563"/>
          </a:xfrm>
        </p:spPr>
      </p:pic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-396552" y="1124744"/>
            <a:ext cx="9540552" cy="1152128"/>
          </a:xfrm>
        </p:spPr>
        <p:txBody>
          <a:bodyPr>
            <a:normAutofit fontScale="90000"/>
          </a:bodyPr>
          <a:lstStyle/>
          <a:p>
            <a:r>
              <a:rPr lang="ru-RU" b="1" u="sng" dirty="0">
                <a:solidFill>
                  <a:srgbClr val="C00000"/>
                </a:solidFill>
              </a:rPr>
              <a:t>Виды работы с учебной </a:t>
            </a:r>
            <a:r>
              <a:rPr lang="ru-RU" b="1" u="sng" dirty="0" smtClean="0">
                <a:solidFill>
                  <a:srgbClr val="C00000"/>
                </a:solidFill>
              </a:rPr>
              <a:t>информации</a:t>
            </a:r>
            <a:br>
              <a:rPr lang="ru-RU" b="1" u="sng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Перенос </a:t>
            </a:r>
            <a:r>
              <a:rPr lang="ru-RU" b="1" dirty="0">
                <a:solidFill>
                  <a:schemeClr val="tx1"/>
                </a:solidFill>
              </a:rPr>
              <a:t>информации с карт, с текстов в виде записей в таблицы</a:t>
            </a:r>
            <a:br>
              <a:rPr lang="ru-RU" b="1" dirty="0">
                <a:solidFill>
                  <a:schemeClr val="tx1"/>
                </a:solidFill>
              </a:rPr>
            </a:br>
            <a:r>
              <a:rPr lang="ru-RU" b="1" u="sng" dirty="0" smtClean="0">
                <a:solidFill>
                  <a:srgbClr val="C00000"/>
                </a:solidFill>
              </a:rPr>
              <a:t/>
            </a:r>
            <a:br>
              <a:rPr lang="ru-RU" b="1" u="sng" dirty="0" smtClean="0">
                <a:solidFill>
                  <a:srgbClr val="C00000"/>
                </a:solidFill>
              </a:rPr>
            </a:b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5122" name="Picture 2" descr="C:\Users\Admin\Desktop\орксэ картинки\00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113882"/>
            <a:ext cx="3456384" cy="4725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81232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1988840"/>
            <a:ext cx="2664296" cy="460851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496" y="692696"/>
            <a:ext cx="8229600" cy="1584176"/>
          </a:xfrm>
        </p:spPr>
        <p:txBody>
          <a:bodyPr>
            <a:normAutofit fontScale="90000"/>
          </a:bodyPr>
          <a:lstStyle/>
          <a:p>
            <a:r>
              <a:rPr lang="ru-RU" sz="4000" b="1" u="sng" dirty="0">
                <a:solidFill>
                  <a:srgbClr val="C00000"/>
                </a:solidFill>
              </a:rPr>
              <a:t>Виды работы с учебной </a:t>
            </a:r>
            <a:r>
              <a:rPr lang="ru-RU" sz="4000" b="1" u="sng" dirty="0" smtClean="0">
                <a:solidFill>
                  <a:srgbClr val="C00000"/>
                </a:solidFill>
              </a:rPr>
              <a:t>информации</a:t>
            </a:r>
            <a:br>
              <a:rPr lang="ru-RU" sz="4000" b="1" u="sng" dirty="0" smtClean="0">
                <a:solidFill>
                  <a:srgbClr val="C00000"/>
                </a:solidFill>
              </a:rPr>
            </a:br>
            <a:r>
              <a:rPr lang="ru-RU" sz="4000" b="1" dirty="0">
                <a:solidFill>
                  <a:schemeClr val="tx1"/>
                </a:solidFill>
              </a:rPr>
              <a:t>постановка вопросов к прочитанному.</a:t>
            </a:r>
            <a:br>
              <a:rPr lang="ru-RU" sz="4000" b="1" dirty="0">
                <a:solidFill>
                  <a:schemeClr val="tx1"/>
                </a:solidFill>
              </a:rPr>
            </a:br>
            <a:r>
              <a:rPr lang="ru-RU" sz="4000" b="1" dirty="0">
                <a:solidFill>
                  <a:srgbClr val="C00000"/>
                </a:solidFill>
              </a:rPr>
              <a:t>Дерево мудрости</a:t>
            </a:r>
            <a:r>
              <a:rPr lang="ru-RU" b="1" dirty="0">
                <a:solidFill>
                  <a:schemeClr val="tx1"/>
                </a:solidFill>
              </a:rPr>
              <a:t/>
            </a:r>
            <a:br>
              <a:rPr lang="ru-RU" b="1" dirty="0">
                <a:solidFill>
                  <a:schemeClr val="tx1"/>
                </a:solidFill>
              </a:rPr>
            </a:br>
            <a:r>
              <a:rPr lang="ru-RU" b="1" u="sng" dirty="0">
                <a:solidFill>
                  <a:srgbClr val="C00000"/>
                </a:solidFill>
              </a:rPr>
              <a:t/>
            </a:r>
            <a:br>
              <a:rPr lang="ru-RU" b="1" u="sng" dirty="0">
                <a:solidFill>
                  <a:srgbClr val="C00000"/>
                </a:solidFill>
              </a:rPr>
            </a:b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988840"/>
            <a:ext cx="2576884" cy="460851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2010509"/>
            <a:ext cx="2360860" cy="4725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371950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310</TotalTime>
  <Words>154</Words>
  <Application>Microsoft Office PowerPoint</Application>
  <PresentationFormat>Экран (4:3)</PresentationFormat>
  <Paragraphs>25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Волна</vt:lpstr>
      <vt:lpstr>Читательская грамотность на уроках ОРКСЭ в начальной школе</vt:lpstr>
      <vt:lpstr>УМК «Начальная школа 21 века» Модуль «Основы мировых религиозных культур»</vt:lpstr>
      <vt:lpstr>Виды работы с учебной информацией</vt:lpstr>
      <vt:lpstr>Виды работы с учебной информации  </vt:lpstr>
      <vt:lpstr>Презентация PowerPoint</vt:lpstr>
      <vt:lpstr>Виды работы с учебной информации сопоставление иллюстративного материал с содержанием текста </vt:lpstr>
      <vt:lpstr>Виды работы с учебной информации выбор необходимой информации из текста</vt:lpstr>
      <vt:lpstr>Виды работы с учебной информации Перенос информации с карт, с текстов в виде записей в таблицы  </vt:lpstr>
      <vt:lpstr>Виды работы с учебной информации постановка вопросов к прочитанному. Дерево мудрости  </vt:lpstr>
      <vt:lpstr> Виды работы с учебной информации Работа с пословицами </vt:lpstr>
      <vt:lpstr>Виды работы с учебной информации Работа со словарями и другими источниками информации</vt:lpstr>
      <vt:lpstr>Виды работы с учебной информации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Читательская грамотность на уроках ОРКСЭ в начальной школе</dc:title>
  <cp:lastModifiedBy>Admin</cp:lastModifiedBy>
  <cp:revision>13</cp:revision>
  <dcterms:modified xsi:type="dcterms:W3CDTF">2023-01-24T12:59:41Z</dcterms:modified>
</cp:coreProperties>
</file>