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81" r:id="rId11"/>
    <p:sldId id="282" r:id="rId12"/>
    <p:sldId id="283" r:id="rId13"/>
    <p:sldId id="284" r:id="rId14"/>
    <p:sldId id="287" r:id="rId15"/>
    <p:sldId id="269" r:id="rId16"/>
    <p:sldId id="270" r:id="rId17"/>
    <p:sldId id="271" r:id="rId18"/>
    <p:sldId id="273" r:id="rId19"/>
    <p:sldId id="277" r:id="rId20"/>
    <p:sldId id="289" r:id="rId21"/>
    <p:sldId id="291" r:id="rId22"/>
    <p:sldId id="292" r:id="rId23"/>
    <p:sldId id="267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к" initials="п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82" autoAdjust="0"/>
  </p:normalViewPr>
  <p:slideViewPr>
    <p:cSldViewPr>
      <p:cViewPr>
        <p:scale>
          <a:sx n="78" d="100"/>
          <a:sy n="78" d="100"/>
        </p:scale>
        <p:origin x="-112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549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A23727-20E6-4064-BDA4-8FE6CA0B400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6D6BA-2DF9-4EAE-8EC7-51FCB6CB418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F6D6BA-2DF9-4EAE-8EC7-51FCB6CB418B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3B4CCD-B5B3-4F89-9E3A-9C06B870442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8EB14-06FB-4F85-B500-21C37D0A57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Autofit/>
          </a:bodyPr>
          <a:lstStyle/>
          <a:p>
            <a:r>
              <a:rPr lang="ru-RU" sz="4000" b="1" dirty="0"/>
              <a:t>Развитие интеллектуального потенциала личности младшего школьника посредством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5000" b="1" dirty="0" smtClean="0">
                <a:solidFill>
                  <a:srgbClr val="FF0000"/>
                </a:solidFill>
              </a:rPr>
              <a:t>«</a:t>
            </a:r>
            <a:r>
              <a:rPr lang="ru-RU" sz="5000" b="1" dirty="0" err="1">
                <a:solidFill>
                  <a:srgbClr val="FF0000"/>
                </a:solidFill>
              </a:rPr>
              <a:t>Слоговичка</a:t>
            </a:r>
            <a:r>
              <a:rPr lang="ru-RU" sz="5000" b="1" dirty="0">
                <a:solidFill>
                  <a:srgbClr val="FF0000"/>
                </a:solidFill>
              </a:rPr>
              <a:t>»</a:t>
            </a:r>
            <a:r>
              <a:rPr lang="ru-RU" sz="4000" b="1" dirty="0"/>
              <a:t/>
            </a:r>
            <a:br>
              <a:rPr lang="ru-RU" sz="4000" b="1" dirty="0"/>
            </a:b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365104"/>
            <a:ext cx="5292080" cy="1944216"/>
          </a:xfrm>
        </p:spPr>
        <p:txBody>
          <a:bodyPr>
            <a:normAutofit/>
          </a:bodyPr>
          <a:lstStyle/>
          <a:p>
            <a:r>
              <a:rPr lang="ru-RU" sz="3000" dirty="0">
                <a:solidFill>
                  <a:schemeClr val="tx1"/>
                </a:solidFill>
              </a:rPr>
              <a:t>п</a:t>
            </a:r>
            <a:r>
              <a:rPr lang="ru-RU" sz="3000" dirty="0" smtClean="0">
                <a:solidFill>
                  <a:schemeClr val="tx1"/>
                </a:solidFill>
              </a:rPr>
              <a:t>резентацию подготовила </a:t>
            </a:r>
          </a:p>
          <a:p>
            <a:r>
              <a:rPr lang="ru-RU" sz="4000" b="1" dirty="0" err="1" smtClean="0">
                <a:solidFill>
                  <a:srgbClr val="FF0000"/>
                </a:solidFill>
              </a:rPr>
              <a:t>Заморошкина</a:t>
            </a:r>
            <a:r>
              <a:rPr lang="ru-RU" sz="4000" b="1" dirty="0" smtClean="0">
                <a:solidFill>
                  <a:srgbClr val="FF0000"/>
                </a:solidFill>
              </a:rPr>
              <a:t> Марина Владимировна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2790"/>
            <a:ext cx="9214387" cy="69107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8208912" cy="5661248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Традиционная методика обучения чтению.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000" dirty="0" smtClean="0"/>
              <a:t>Основой традиционного способа обучения чтению является знакомство со звуком, научению выделять его в начале, середине, конце слова, а только потом знакомство с буквенным оформлением его на письме.</a:t>
            </a:r>
            <a:endParaRPr lang="ru-RU" sz="3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171400"/>
            <a:ext cx="9214387" cy="702541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Методика Николая Александровича Зайцева.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27784" y="2532292"/>
            <a:ext cx="6516216" cy="399305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000" dirty="0" smtClean="0"/>
              <a:t>Методика предполагает обучению чтению на основе складов, которые располагаются на гранях кубиков. Склад- это пара из согласного и гласного, или из согласного и твердого или мягкого знаков. </a:t>
            </a:r>
          </a:p>
          <a:p>
            <a:pPr marL="0" indent="0" algn="r">
              <a:buNone/>
            </a:pPr>
            <a:r>
              <a:rPr lang="ru-RU" sz="3000" dirty="0" smtClean="0"/>
              <a:t>Или одной буквы. </a:t>
            </a:r>
            <a:endParaRPr lang="ru-RU" sz="3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52790"/>
            <a:ext cx="9214387" cy="69107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06896"/>
          </a:xfrm>
        </p:spPr>
        <p:txBody>
          <a:bodyPr/>
          <a:lstStyle/>
          <a:p>
            <a:pPr algn="r"/>
            <a:r>
              <a:rPr lang="ru-RU" b="1" dirty="0" smtClean="0"/>
              <a:t>Методика Марии </a:t>
            </a:r>
            <a:r>
              <a:rPr lang="ru-RU" b="1" dirty="0" err="1" smtClean="0"/>
              <a:t>Монтессори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292950"/>
            <a:ext cx="7380312" cy="5088378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ru-RU" dirty="0" smtClean="0"/>
              <a:t>По этой методике сначала ребята учатся писать буквы с помощь. Вкладышей и контурных рамок, а только потом изучают буквы.</a:t>
            </a:r>
          </a:p>
          <a:p>
            <a:pPr marL="0" indent="0" algn="r">
              <a:buNone/>
            </a:pPr>
            <a:r>
              <a:rPr lang="ru-RU" dirty="0" smtClean="0"/>
              <a:t>Буквы вырезаются из шероховатой бумаги и наклеиваются на плотную основу. Детишки обводят контур пальчиком, запоминают образ буквы, учатся произносить звук, скрывающийся за начертанием конкретной буквы, потом складывают слова, фразы.</a:t>
            </a: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14387" cy="692812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7571184" cy="1008112"/>
          </a:xfrm>
        </p:spPr>
        <p:txBody>
          <a:bodyPr/>
          <a:lstStyle/>
          <a:p>
            <a:pPr algn="r"/>
            <a:r>
              <a:rPr lang="ru-RU" b="1" dirty="0" smtClean="0"/>
              <a:t>Методика Ольги Соболевой.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6782"/>
            <a:ext cx="7920880" cy="4859381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000" dirty="0" smtClean="0"/>
              <a:t>Это методика, в которой принцип обучения построен на «</a:t>
            </a:r>
            <a:r>
              <a:rPr lang="ru-RU" sz="3000" dirty="0" err="1" smtClean="0"/>
              <a:t>двуполушарной</a:t>
            </a:r>
            <a:r>
              <a:rPr lang="ru-RU" sz="3000" dirty="0" smtClean="0"/>
              <a:t>» работе головного мозга.</a:t>
            </a:r>
          </a:p>
          <a:p>
            <a:pPr marL="0" indent="0" algn="r">
              <a:buNone/>
            </a:pPr>
            <a:r>
              <a:rPr lang="ru-RU" sz="3000" dirty="0" smtClean="0"/>
              <a:t>Применяется ассоциативный метод запоминания как отдельных букв, так и правил, упражнений. Например, на первоначальном этапе букву можно выложить из пуговиц, слепить; с буквой можно составить небольшое двустишие, превратить букву в фантастический образ.</a:t>
            </a:r>
            <a:endParaRPr lang="ru-RU" sz="30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406"/>
            <a:ext cx="9214387" cy="69107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6632"/>
            <a:ext cx="7355160" cy="1152128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Методика Надежды Жуковой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10798"/>
            <a:ext cx="7488832" cy="525856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dirty="0" smtClean="0"/>
              <a:t>Она основывается на традиционной методике, но дополнена оригинальными особенностями. Для данной системы необходим лишь учебник, разработанный педагогом, что делает процесс обучения доступным каждому.</a:t>
            </a:r>
          </a:p>
          <a:p>
            <a:pPr marL="0" indent="0" algn="r">
              <a:buNone/>
            </a:pPr>
            <a:r>
              <a:rPr lang="ru-RU" dirty="0" smtClean="0"/>
              <a:t>Основная задача букваря – научить ребенка сливать буквы в слоги, а из слогов составлять слова.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3830620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Вера Васильевна </a:t>
            </a:r>
            <a:r>
              <a:rPr lang="ru-RU" b="1" dirty="0" err="1"/>
              <a:t>Квач</a:t>
            </a:r>
            <a:r>
              <a:rPr lang="ru-RU" b="1" dirty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300" b="1" dirty="0" smtClean="0"/>
              <a:t>«</a:t>
            </a:r>
            <a:r>
              <a:rPr lang="ru-RU" sz="3300" b="1" dirty="0" err="1"/>
              <a:t>Размышляй-букварь</a:t>
            </a:r>
            <a:r>
              <a:rPr lang="ru-RU" sz="3300" b="1" dirty="0" smtClean="0"/>
              <a:t>» и</a:t>
            </a:r>
            <a:br>
              <a:rPr lang="ru-RU" sz="3300" b="1" dirty="0" smtClean="0"/>
            </a:br>
            <a:r>
              <a:rPr lang="ru-RU" sz="3300" b="1" dirty="0" smtClean="0"/>
              <a:t> </a:t>
            </a:r>
            <a:r>
              <a:rPr lang="ru-RU" sz="3300" b="1" dirty="0"/>
              <a:t>«</a:t>
            </a:r>
            <a:r>
              <a:rPr lang="ru-RU" sz="3300" b="1" dirty="0" err="1"/>
              <a:t>Слоговичок</a:t>
            </a:r>
            <a:r>
              <a:rPr lang="ru-RU" sz="3300" b="1" dirty="0"/>
              <a:t>». 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pic>
        <p:nvPicPr>
          <p:cNvPr id="6" name="Рисунок 5" descr="слоговичо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8064" y="1844824"/>
            <a:ext cx="2781909" cy="4104456"/>
          </a:xfrm>
          <a:prstGeom prst="rect">
            <a:avLst/>
          </a:prstGeom>
        </p:spPr>
      </p:pic>
      <p:pic>
        <p:nvPicPr>
          <p:cNvPr id="7" name="Рисунок 6" descr="квач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1916832"/>
            <a:ext cx="2974197" cy="25922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37312"/>
          </a:xfrm>
        </p:spPr>
        <p:txBody>
          <a:bodyPr>
            <a:normAutofit/>
          </a:bodyPr>
          <a:lstStyle/>
          <a:p>
            <a:pPr algn="r"/>
            <a:r>
              <a:rPr lang="ru-RU" b="1" dirty="0"/>
              <a:t>В. Г. Горецкий: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«Названная </a:t>
            </a:r>
            <a:r>
              <a:rPr lang="ru-RU" dirty="0"/>
              <a:t>таблица может быть квалифицирована как важное рационализаторское нововведение. Получила весьма положительный отзыв, и даже многие учителя называют ее "таблицей </a:t>
            </a:r>
            <a:r>
              <a:rPr lang="ru-RU" dirty="0" err="1"/>
              <a:t>Квач</a:t>
            </a:r>
            <a:r>
              <a:rPr lang="ru-RU" dirty="0" smtClean="0"/>
              <a:t>".»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0"/>
            <a:ext cx="6995120" cy="6453336"/>
          </a:xfrm>
        </p:spPr>
        <p:txBody>
          <a:bodyPr>
            <a:normAutofit/>
          </a:bodyPr>
          <a:lstStyle/>
          <a:p>
            <a:pPr algn="r"/>
            <a:r>
              <a:rPr lang="ru-RU" b="1" dirty="0"/>
              <a:t>Что же такое «</a:t>
            </a:r>
            <a:r>
              <a:rPr lang="ru-RU" b="1" dirty="0" err="1"/>
              <a:t>Слоговичок</a:t>
            </a:r>
            <a:r>
              <a:rPr lang="ru-RU" b="1" dirty="0"/>
              <a:t>»?</a:t>
            </a:r>
            <a:r>
              <a:rPr lang="ru-RU" dirty="0"/>
              <a:t/>
            </a:r>
            <a:br>
              <a:rPr lang="ru-RU" dirty="0"/>
            </a:br>
            <a:r>
              <a:rPr lang="ru-RU" sz="4000" dirty="0"/>
              <a:t>   </a:t>
            </a:r>
            <a:r>
              <a:rPr lang="ru-RU" sz="4000" dirty="0" smtClean="0"/>
              <a:t>«</a:t>
            </a:r>
            <a:r>
              <a:rPr lang="ru-RU" sz="4000" dirty="0" err="1" smtClean="0"/>
              <a:t>Слоговичок</a:t>
            </a:r>
            <a:r>
              <a:rPr lang="ru-RU" sz="4000" dirty="0"/>
              <a:t>" - это универсальное методическое пособие по обучению детей грамоте, разработанное автором, Верой Васильевной </a:t>
            </a:r>
            <a:r>
              <a:rPr lang="ru-RU" sz="4000" dirty="0" err="1"/>
              <a:t>Квач</a:t>
            </a:r>
            <a:r>
              <a:rPr lang="ru-RU" sz="4000" dirty="0"/>
              <a:t>, в виде слоговой таблицы с цифровым обозначением «слогов-слияний».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7643192" cy="6237312"/>
          </a:xfrm>
        </p:spPr>
        <p:txBody>
          <a:bodyPr>
            <a:normAutofit/>
          </a:bodyPr>
          <a:lstStyle/>
          <a:p>
            <a:pPr algn="r"/>
            <a:r>
              <a:rPr lang="ru-RU" sz="4000" b="1" dirty="0" smtClean="0"/>
              <a:t>Использование </a:t>
            </a:r>
            <a:r>
              <a:rPr lang="ru-RU" sz="4000" b="1" dirty="0"/>
              <a:t>данной таблицы способствует развитию у детей</a:t>
            </a:r>
            <a:r>
              <a:rPr lang="ru-RU" sz="4000" b="1" dirty="0" smtClean="0"/>
              <a:t>:</a:t>
            </a:r>
            <a:br>
              <a:rPr lang="ru-RU" sz="4000" b="1" dirty="0" smtClean="0"/>
            </a:br>
            <a:r>
              <a:rPr lang="ru-RU" sz="3000" dirty="0" smtClean="0"/>
              <a:t> </a:t>
            </a:r>
            <a:r>
              <a:rPr lang="ru-RU" sz="3000" dirty="0"/>
              <a:t>- интереса к обучению (оно воспринимается как игра); </a:t>
            </a:r>
            <a:br>
              <a:rPr lang="ru-RU" sz="3000" dirty="0"/>
            </a:br>
            <a:r>
              <a:rPr lang="ru-RU" sz="3000" dirty="0"/>
              <a:t>- зрительной, слуховой памяти; </a:t>
            </a:r>
            <a:br>
              <a:rPr lang="ru-RU" sz="3000" dirty="0"/>
            </a:br>
            <a:r>
              <a:rPr lang="ru-RU" sz="3000" dirty="0"/>
              <a:t>- умения ориентироваться на пространстве листа, в работе с разными видами текста (слово, фраза, рассказ, стихотворение); </a:t>
            </a:r>
            <a:br>
              <a:rPr lang="ru-RU" sz="3000" dirty="0"/>
            </a:br>
            <a:r>
              <a:rPr lang="ru-RU" sz="3000" dirty="0"/>
              <a:t>- навыков правильного и беглого чтения; </a:t>
            </a:r>
            <a:br>
              <a:rPr lang="ru-RU" sz="3000" dirty="0"/>
            </a:br>
            <a:r>
              <a:rPr lang="ru-RU" sz="3000" dirty="0"/>
              <a:t>- орфографической </a:t>
            </a:r>
            <a:r>
              <a:rPr lang="ru-RU" sz="3000" dirty="0" smtClean="0"/>
              <a:t>грамотности. </a:t>
            </a:r>
            <a:endParaRPr lang="ru-RU" sz="3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>
            <a:normAutofit fontScale="90000"/>
          </a:bodyPr>
          <a:lstStyle/>
          <a:p>
            <a:pPr algn="r"/>
            <a:r>
              <a:rPr lang="ru-RU" sz="5000" b="1" dirty="0"/>
              <a:t>Правила пользования:</a:t>
            </a:r>
            <a:r>
              <a:rPr lang="ru-RU" b="1" dirty="0"/>
              <a:t/>
            </a:r>
            <a:br>
              <a:rPr lang="ru-RU" b="1" dirty="0"/>
            </a:br>
            <a:r>
              <a:rPr lang="ru-RU" sz="3000" dirty="0"/>
              <a:t>1.Чтение слогов на определённую букву гласного: на, </a:t>
            </a:r>
            <a:r>
              <a:rPr lang="ru-RU" sz="3000" dirty="0" err="1"/>
              <a:t>ма</a:t>
            </a:r>
            <a:r>
              <a:rPr lang="ru-RU" sz="3000" dirty="0"/>
              <a:t>, ба.</a:t>
            </a:r>
            <a:br>
              <a:rPr lang="ru-RU" sz="3000" dirty="0"/>
            </a:br>
            <a:r>
              <a:rPr lang="ru-RU" sz="3000" dirty="0"/>
              <a:t>2.Чтение слогов на определённую букву согласного: </a:t>
            </a:r>
            <a:r>
              <a:rPr lang="ru-RU" sz="3000" dirty="0" err="1"/>
              <a:t>ра</a:t>
            </a:r>
            <a:r>
              <a:rPr lang="ru-RU" sz="3000" dirty="0"/>
              <a:t>, </a:t>
            </a:r>
            <a:r>
              <a:rPr lang="ru-RU" sz="3000" dirty="0" err="1"/>
              <a:t>ро</a:t>
            </a:r>
            <a:r>
              <a:rPr lang="ru-RU" sz="3000" dirty="0"/>
              <a:t>, </a:t>
            </a:r>
            <a:r>
              <a:rPr lang="ru-RU" sz="3000" dirty="0" err="1"/>
              <a:t>ри</a:t>
            </a:r>
            <a:r>
              <a:rPr lang="ru-RU" sz="3000" dirty="0"/>
              <a:t>.</a:t>
            </a:r>
            <a:br>
              <a:rPr lang="ru-RU" sz="3000" dirty="0"/>
            </a:br>
            <a:r>
              <a:rPr lang="ru-RU" sz="3000" dirty="0"/>
              <a:t>3.Чтение слогов вразброс на заданную цифру.</a:t>
            </a:r>
            <a:br>
              <a:rPr lang="ru-RU" sz="3000" dirty="0"/>
            </a:br>
            <a:r>
              <a:rPr lang="ru-RU" sz="3000" dirty="0"/>
              <a:t>4.Чтение слов. («Собери словечко»)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9-8 </a:t>
            </a:r>
            <a:r>
              <a:rPr lang="ru-RU" sz="3000" dirty="0"/>
              <a:t>( </a:t>
            </a:r>
            <a:r>
              <a:rPr lang="ru-RU" sz="3000" dirty="0" err="1"/>
              <a:t>ва-та</a:t>
            </a:r>
            <a:r>
              <a:rPr lang="ru-RU" sz="3000" dirty="0"/>
              <a:t>)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5</a:t>
            </a:r>
            <a:r>
              <a:rPr lang="ru-RU" sz="3000" dirty="0"/>
              <a:t>.«Расшифруй»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6.Обратный </a:t>
            </a:r>
            <a:r>
              <a:rPr lang="ru-RU" sz="3000" dirty="0"/>
              <a:t>слог обозначается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кавычками</a:t>
            </a:r>
            <a:r>
              <a:rPr lang="ru-RU" sz="3000" dirty="0"/>
              <a:t>. </a:t>
            </a:r>
            <a:r>
              <a:rPr lang="ru-RU" sz="3000" dirty="0" smtClean="0"/>
              <a:t>(45»</a:t>
            </a:r>
            <a:r>
              <a:rPr lang="ru-RU" sz="3000" dirty="0"/>
              <a:t> </a:t>
            </a:r>
            <a:r>
              <a:rPr lang="ru-RU" sz="3000" dirty="0" smtClean="0"/>
              <a:t>)</a:t>
            </a:r>
            <a:br>
              <a:rPr lang="ru-RU" sz="3000" dirty="0" smtClean="0"/>
            </a:br>
            <a:r>
              <a:rPr lang="ru-RU" sz="3000" dirty="0" smtClean="0"/>
              <a:t>7. </a:t>
            </a:r>
            <a:r>
              <a:rPr lang="ru-RU" sz="3000" dirty="0"/>
              <a:t>« Зашифруй»</a:t>
            </a:r>
            <a:br>
              <a:rPr lang="ru-RU" sz="3000" dirty="0"/>
            </a:b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869560" cy="6336704"/>
          </a:xfrm>
        </p:spPr>
        <p:txBody>
          <a:bodyPr>
            <a:normAutofit fontScale="90000"/>
          </a:bodyPr>
          <a:lstStyle/>
          <a:p>
            <a:pPr algn="r">
              <a:lnSpc>
                <a:spcPct val="150000"/>
              </a:lnSpc>
            </a:pPr>
            <a:r>
              <a:rPr lang="ru-RU" sz="6000" b="1" dirty="0" smtClean="0"/>
              <a:t>2ж-30й-19я</a:t>
            </a:r>
            <a:r>
              <a:rPr lang="ru-RU" sz="6000" dirty="0" smtClean="0"/>
              <a:t>     </a:t>
            </a:r>
            <a:r>
              <a:rPr lang="ru-RU" sz="6000" b="1" dirty="0" smtClean="0"/>
              <a:t>6-4-18 </a:t>
            </a:r>
            <a:r>
              <a:rPr lang="ru-RU" sz="6000" dirty="0" smtClean="0"/>
              <a:t>            </a:t>
            </a:r>
            <a:r>
              <a:rPr lang="ru-RU" sz="6000" b="1" dirty="0" smtClean="0"/>
              <a:t> 57-42-48-6-57и   – </a:t>
            </a:r>
            <a:br>
              <a:rPr lang="ru-RU" sz="6000" b="1" dirty="0" smtClean="0"/>
            </a:br>
            <a:r>
              <a:rPr lang="ru-RU" sz="6000" b="1" dirty="0" smtClean="0"/>
              <a:t>10-у-58ть</a:t>
            </a:r>
            <a:r>
              <a:rPr lang="ru-RU" sz="6000" dirty="0" smtClean="0"/>
              <a:t>   </a:t>
            </a:r>
            <a:r>
              <a:rPr lang="ru-RU" sz="6000" b="1" dirty="0" smtClean="0"/>
              <a:t>38-68-22-7 </a:t>
            </a:r>
            <a:r>
              <a:rPr lang="ru-RU" sz="6000" dirty="0" smtClean="0"/>
              <a:t>  </a:t>
            </a:r>
            <a:br>
              <a:rPr lang="ru-RU" sz="6000" dirty="0" smtClean="0"/>
            </a:br>
            <a:r>
              <a:rPr lang="ru-RU" sz="6000" b="1" dirty="0" smtClean="0"/>
              <a:t>108с-48ть.</a:t>
            </a:r>
            <a:br>
              <a:rPr lang="ru-RU" sz="6000" b="1" dirty="0" smtClean="0"/>
            </a:br>
            <a:r>
              <a:rPr lang="ru-RU" b="1" dirty="0" smtClean="0"/>
              <a:t>Т. Э-44-73н.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406"/>
            <a:ext cx="9214387" cy="691079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4638"/>
            <a:ext cx="8280920" cy="6466730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Целью моей работы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>по «</a:t>
            </a:r>
            <a:r>
              <a:rPr lang="ru-RU" sz="3300" dirty="0" err="1" smtClean="0"/>
              <a:t>Слоговичку</a:t>
            </a:r>
            <a:r>
              <a:rPr lang="ru-RU" sz="3300" dirty="0" smtClean="0"/>
              <a:t>» является развитие интеллектуального потенциала личности младшего школьника.</a:t>
            </a:r>
            <a:br>
              <a:rPr lang="ru-RU" sz="3300" dirty="0" smtClean="0"/>
            </a:br>
            <a:r>
              <a:rPr lang="ru-RU" b="1" dirty="0" smtClean="0"/>
              <a:t>Для этого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300" dirty="0" smtClean="0"/>
              <a:t> я подкорректировала оригинал «</a:t>
            </a:r>
            <a:r>
              <a:rPr lang="ru-RU" sz="3300" dirty="0" err="1" smtClean="0"/>
              <a:t>Слоговичка</a:t>
            </a:r>
            <a:r>
              <a:rPr lang="ru-RU" sz="3300" dirty="0" smtClean="0"/>
              <a:t>» для более удобного использования. У каждого ученика есть экземпляр «</a:t>
            </a:r>
            <a:r>
              <a:rPr lang="ru-RU" sz="3300" dirty="0" err="1" smtClean="0"/>
              <a:t>Слоговичка</a:t>
            </a:r>
            <a:r>
              <a:rPr lang="ru-RU" sz="3300" dirty="0" smtClean="0"/>
              <a:t>».</a:t>
            </a:r>
            <a:br>
              <a:rPr lang="ru-RU" sz="3300" dirty="0" smtClean="0"/>
            </a:br>
            <a:r>
              <a:rPr lang="ru-RU" sz="3300" dirty="0"/>
              <a:t>С</a:t>
            </a:r>
            <a:r>
              <a:rPr lang="ru-RU" sz="3300" dirty="0" smtClean="0"/>
              <a:t>истематически работаем по таблице.</a:t>
            </a:r>
            <a:br>
              <a:rPr lang="ru-RU" sz="3300" dirty="0" smtClean="0"/>
            </a:br>
            <a:endParaRPr lang="ru-RU" sz="33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597352"/>
            <a:ext cx="8229600" cy="14401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15730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5406"/>
            <a:ext cx="9214387" cy="6910790"/>
          </a:xfr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528961"/>
            <a:ext cx="5554960" cy="5564335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000" dirty="0" smtClean="0"/>
              <a:t>Начиная работать по «</a:t>
            </a:r>
            <a:r>
              <a:rPr lang="ru-RU" sz="3000" dirty="0" err="1" smtClean="0"/>
              <a:t>Слоговичку</a:t>
            </a:r>
            <a:r>
              <a:rPr lang="ru-RU" sz="3000" dirty="0" smtClean="0"/>
              <a:t>», </a:t>
            </a:r>
          </a:p>
          <a:p>
            <a:pPr marL="0" indent="0" algn="r">
              <a:buNone/>
            </a:pPr>
            <a:r>
              <a:rPr lang="ru-RU" sz="4400" dirty="0" smtClean="0"/>
              <a:t>я ожидала</a:t>
            </a:r>
          </a:p>
          <a:p>
            <a:pPr marL="0" indent="0" algn="r">
              <a:buNone/>
            </a:pPr>
            <a:r>
              <a:rPr lang="ru-RU" dirty="0"/>
              <a:t>*</a:t>
            </a:r>
            <a:r>
              <a:rPr lang="ru-RU" dirty="0" smtClean="0"/>
              <a:t>улучшения </a:t>
            </a:r>
            <a:r>
              <a:rPr lang="ru-RU" dirty="0"/>
              <a:t>техники чтения,</a:t>
            </a:r>
          </a:p>
          <a:p>
            <a:pPr marL="0" indent="0" algn="r">
              <a:buNone/>
            </a:pPr>
            <a:r>
              <a:rPr lang="ru-RU" dirty="0" smtClean="0"/>
              <a:t>*повышения интереса к обучению, </a:t>
            </a:r>
          </a:p>
          <a:p>
            <a:pPr marL="0" indent="0" algn="r">
              <a:buNone/>
            </a:pPr>
            <a:r>
              <a:rPr lang="ru-RU" sz="3000" dirty="0" smtClean="0"/>
              <a:t>*орфографической грамотности,</a:t>
            </a:r>
          </a:p>
          <a:p>
            <a:pPr marL="0" indent="0" algn="r">
              <a:buNone/>
            </a:pPr>
            <a:r>
              <a:rPr lang="ru-RU" sz="3000" dirty="0" smtClean="0"/>
              <a:t>*развитие зрительной, слуховой памяти.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153896993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0438" y="0"/>
            <a:ext cx="9164438" cy="686204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496944" cy="5976664"/>
          </a:xfrm>
        </p:spPr>
        <p:txBody>
          <a:bodyPr>
            <a:normAutofit fontScale="90000"/>
          </a:bodyPr>
          <a:lstStyle/>
          <a:p>
            <a:pPr marL="0" indent="0" algn="r"/>
            <a:r>
              <a:rPr lang="ru-RU" sz="6600" b="1" dirty="0"/>
              <a:t>Результативность данного методического приема:</a:t>
            </a:r>
            <a:br>
              <a:rPr lang="ru-RU" sz="6600" b="1" dirty="0"/>
            </a:br>
            <a:r>
              <a:rPr lang="ru-RU" sz="6600" u="sng" dirty="0" smtClean="0"/>
              <a:t>техника чтения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dirty="0" smtClean="0"/>
              <a:t>Конец </a:t>
            </a:r>
            <a:r>
              <a:rPr lang="ru-RU" dirty="0"/>
              <a:t>января 2022 г – 38 слов</a:t>
            </a:r>
            <a:br>
              <a:rPr lang="ru-RU" dirty="0"/>
            </a:br>
            <a:r>
              <a:rPr lang="ru-RU" dirty="0"/>
              <a:t>Середина марта 2022г – 46 слов</a:t>
            </a:r>
            <a:br>
              <a:rPr lang="ru-RU" dirty="0"/>
            </a:br>
            <a:r>
              <a:rPr lang="ru-RU" dirty="0"/>
              <a:t>За 1,5 месяца –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увеличилась </a:t>
            </a:r>
            <a:r>
              <a:rPr lang="ru-RU" dirty="0"/>
              <a:t>на 21%</a:t>
            </a:r>
            <a:br>
              <a:rPr lang="ru-RU" dirty="0"/>
            </a:br>
            <a:r>
              <a:rPr lang="ru-RU" dirty="0"/>
              <a:t> 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7510473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-3630" y="-52825"/>
            <a:ext cx="9183688" cy="6888163"/>
          </a:xfrm>
        </p:spPr>
      </p:pic>
      <p:sp>
        <p:nvSpPr>
          <p:cNvPr id="11" name="Прямоугольник 10"/>
          <p:cNvSpPr/>
          <p:nvPr/>
        </p:nvSpPr>
        <p:spPr>
          <a:xfrm>
            <a:off x="467544" y="836712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dirty="0" smtClean="0"/>
              <a:t>2ж-30й-19я</a:t>
            </a:r>
            <a:r>
              <a:rPr lang="ru-RU" sz="4000" dirty="0" smtClean="0"/>
              <a:t>  </a:t>
            </a:r>
            <a:r>
              <a:rPr lang="ru-RU" sz="4000" b="1" dirty="0" smtClean="0"/>
              <a:t>6-4-18  57-42-48-6-57и – </a:t>
            </a:r>
            <a:br>
              <a:rPr lang="ru-RU" sz="4000" b="1" dirty="0" smtClean="0"/>
            </a:br>
            <a:r>
              <a:rPr lang="ru-RU" sz="4000" b="1" dirty="0" smtClean="0"/>
              <a:t>10-у-58ть</a:t>
            </a:r>
            <a:r>
              <a:rPr lang="ru-RU" sz="4000" dirty="0" smtClean="0"/>
              <a:t>   </a:t>
            </a:r>
            <a:r>
              <a:rPr lang="ru-RU" sz="4000" b="1" dirty="0" smtClean="0"/>
              <a:t>38-68-22-7 </a:t>
            </a:r>
            <a:r>
              <a:rPr lang="ru-RU" sz="4000" dirty="0" smtClean="0"/>
              <a:t>  </a:t>
            </a:r>
            <a:r>
              <a:rPr lang="ru-RU" sz="4000" b="1" dirty="0" smtClean="0"/>
              <a:t>108с-48ть.</a:t>
            </a:r>
            <a:br>
              <a:rPr lang="ru-RU" sz="4000" b="1" dirty="0" smtClean="0"/>
            </a:br>
            <a:r>
              <a:rPr lang="ru-RU" sz="4000" b="1" dirty="0" smtClean="0"/>
              <a:t>Т. Э-44-73н.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7956375" y="4509120"/>
            <a:ext cx="216025" cy="576064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01224" y="3195150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 </a:t>
            </a:r>
            <a:r>
              <a:rPr lang="ru-RU" sz="4000" dirty="0">
                <a:solidFill>
                  <a:srgbClr val="FF0000"/>
                </a:solidFill>
              </a:rPr>
              <a:t>Важнейшая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78280" y="3185746"/>
            <a:ext cx="16595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задача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26176" y="3209347"/>
            <a:ext cx="357982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ц</a:t>
            </a:r>
            <a:r>
              <a:rPr lang="ru-RU" sz="4000" dirty="0" smtClean="0">
                <a:solidFill>
                  <a:srgbClr val="FF0000"/>
                </a:solidFill>
              </a:rPr>
              <a:t>ивилизации – 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81657" y="3903036"/>
            <a:ext cx="20829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научить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864617" y="3893632"/>
            <a:ext cx="2204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человека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31271" y="5211485"/>
            <a:ext cx="26662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Т. Эдисон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377094" y="3911712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мыслить»</a:t>
            </a:r>
            <a:endParaRPr lang="ru-RU" sz="40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10" grpId="0"/>
      <p:bldP spid="13" grpId="0"/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>
            <a:normAutofit/>
          </a:bodyPr>
          <a:lstStyle/>
          <a:p>
            <a:r>
              <a:rPr lang="ru-RU" sz="8000" b="1" dirty="0" smtClean="0"/>
              <a:t>Спасибо за внимание</a:t>
            </a:r>
            <a:endParaRPr lang="ru-RU" sz="80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92696"/>
            <a:ext cx="6912768" cy="1728192"/>
          </a:xfrm>
        </p:spPr>
        <p:txBody>
          <a:bodyPr>
            <a:normAutofit fontScale="90000"/>
          </a:bodyPr>
          <a:lstStyle/>
          <a:p>
            <a:r>
              <a:rPr lang="ru-RU" sz="5600" b="1" dirty="0" smtClean="0"/>
              <a:t>Посетители библиотеки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7" name="Рисунок 6" descr="посетители библиотек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5" y="1628800"/>
            <a:ext cx="3451453" cy="2520280"/>
          </a:xfrm>
          <a:prstGeom prst="rect">
            <a:avLst/>
          </a:prstGeom>
        </p:spPr>
      </p:pic>
      <p:pic>
        <p:nvPicPr>
          <p:cNvPr id="8" name="Рисунок 7" descr="посетители библиотеки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636912"/>
            <a:ext cx="3856366" cy="324036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7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Почему современные дети стали меньше читать</a:t>
            </a:r>
            <a:r>
              <a:rPr lang="ru-RU" b="1" dirty="0" smtClean="0"/>
              <a:t>?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7" name="Рисунок 6" descr="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7624" y="1340768"/>
            <a:ext cx="3635896" cy="3024336"/>
          </a:xfrm>
          <a:prstGeom prst="rect">
            <a:avLst/>
          </a:prstGeom>
        </p:spPr>
      </p:pic>
      <p:pic>
        <p:nvPicPr>
          <p:cNvPr id="8" name="Рисунок 7" descr="иншум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1844824"/>
            <a:ext cx="3987170" cy="39124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8518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7000" b="1" dirty="0"/>
              <a:t>Как чтение развивает </a:t>
            </a:r>
            <a:r>
              <a:rPr lang="ru-RU" sz="7000" b="1" dirty="0" err="1"/>
              <a:t>soft</a:t>
            </a:r>
            <a:r>
              <a:rPr lang="ru-RU" sz="7000" b="1" dirty="0"/>
              <a:t> </a:t>
            </a:r>
            <a:r>
              <a:rPr lang="ru-RU" sz="7000" b="1" dirty="0" err="1"/>
              <a:t>skills</a:t>
            </a:r>
            <a:r>
              <a:rPr lang="ru-RU" sz="7000" b="1" dirty="0"/>
              <a:t> </a:t>
            </a:r>
            <a:r>
              <a:rPr lang="ru-RU" sz="7000" b="1" dirty="0" smtClean="0"/>
              <a:t/>
            </a:r>
            <a:br>
              <a:rPr lang="ru-RU" sz="7000" b="1" dirty="0" smtClean="0"/>
            </a:br>
            <a:r>
              <a:rPr lang="ru-RU" sz="7000" b="1" dirty="0" smtClean="0"/>
              <a:t>(</a:t>
            </a:r>
            <a:r>
              <a:rPr lang="ru-RU" sz="7000" b="1" dirty="0"/>
              <a:t>гибкие навыки) </a:t>
            </a:r>
            <a:r>
              <a:rPr lang="ru-RU" sz="7000" b="1" dirty="0" smtClean="0"/>
              <a:t>?</a:t>
            </a:r>
            <a:endParaRPr lang="ru-RU" sz="70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Во время чтения работает воображение, что развивает </a:t>
            </a:r>
            <a:r>
              <a:rPr lang="ru-RU" b="1" dirty="0" err="1"/>
              <a:t>креативность</a:t>
            </a:r>
            <a:r>
              <a:rPr lang="ru-RU" b="1" dirty="0"/>
              <a:t>. </a:t>
            </a:r>
          </a:p>
        </p:txBody>
      </p:sp>
      <p:pic>
        <p:nvPicPr>
          <p:cNvPr id="4" name="Рисунок 3" descr="начитанность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15816" y="2204864"/>
            <a:ext cx="5805464" cy="39604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7281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Художественная литература значительно расширяет словарный запас. </a:t>
            </a:r>
          </a:p>
        </p:txBody>
      </p:sp>
      <p:pic>
        <p:nvPicPr>
          <p:cNvPr id="4" name="Рисунок 3" descr="худли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7103" y="2204864"/>
            <a:ext cx="6726897" cy="396044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704856" cy="5832648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 smtClean="0"/>
              <a:t>*</a:t>
            </a:r>
            <a:r>
              <a:rPr lang="ru-RU" b="1" dirty="0" smtClean="0"/>
              <a:t>Чтение </a:t>
            </a:r>
            <a:r>
              <a:rPr lang="ru-RU" b="1" dirty="0"/>
              <a:t>эффективно развивает способность концентрировать внимание.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*Зрительная </a:t>
            </a:r>
            <a:r>
              <a:rPr lang="ru-RU" b="1" dirty="0"/>
              <a:t>память, которая также работает во время чтения, поможет лучше запомнить, как пишутся слова.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фон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9358" y="-29518"/>
            <a:ext cx="9183357" cy="688751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283152" cy="5472608"/>
          </a:xfrm>
        </p:spPr>
        <p:txBody>
          <a:bodyPr>
            <a:noAutofit/>
          </a:bodyPr>
          <a:lstStyle/>
          <a:p>
            <a:r>
              <a:rPr lang="ru-RU" sz="6000" b="1" dirty="0"/>
              <a:t>Как научить современного ребенка читать ?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Как </a:t>
            </a:r>
            <a:r>
              <a:rPr lang="ru-RU" sz="6000" b="1" dirty="0"/>
              <a:t>привить ребенку любовь к чтению?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359</Words>
  <Application>Microsoft Office PowerPoint</Application>
  <PresentationFormat>Экран (4:3)</PresentationFormat>
  <Paragraphs>48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Развитие интеллектуального потенциала личности младшего школьника посредством  «Слоговичка» </vt:lpstr>
      <vt:lpstr>2ж-30й-19я     6-4-18              57-42-48-6-57и   –  10-у-58ть   38-68-22-7    108с-48ть. Т. Э-44-73н.   </vt:lpstr>
      <vt:lpstr>Посетители библиотеки  </vt:lpstr>
      <vt:lpstr>Почему современные дети стали меньше читать? </vt:lpstr>
      <vt:lpstr>Как чтение развивает soft skills  (гибкие навыки) ?</vt:lpstr>
      <vt:lpstr>Во время чтения работает воображение, что развивает креативность. </vt:lpstr>
      <vt:lpstr>Художественная литература значительно расширяет словарный запас. </vt:lpstr>
      <vt:lpstr>*Чтение эффективно развивает способность концентрировать внимание.   *Зрительная память, которая также работает во время чтения, поможет лучше запомнить, как пишутся слова. </vt:lpstr>
      <vt:lpstr>Как научить современного ребенка читать ?   Как привить ребенку любовь к чтению?</vt:lpstr>
      <vt:lpstr>Традиционная методика обучения чтению.  Основой традиционного способа обучения чтению является знакомство со звуком, научению выделять его в начале, середине, конце слова, а только потом знакомство с буквенным оформлением его на письме.</vt:lpstr>
      <vt:lpstr>Методика Николая Александровича Зайцева.</vt:lpstr>
      <vt:lpstr>Методика Марии Монтессори.</vt:lpstr>
      <vt:lpstr>Методика Ольги Соболевой.</vt:lpstr>
      <vt:lpstr>Методика Надежды Жуковой</vt:lpstr>
      <vt:lpstr>Вера Васильевна Квач  «Размышляй-букварь» и  «Слоговичок».  </vt:lpstr>
      <vt:lpstr>В. Г. Горецкий:  «Названная таблица может быть квалифицирована как важное рационализаторское нововведение. Получила весьма положительный отзыв, и даже многие учителя называют ее "таблицей Квач".» </vt:lpstr>
      <vt:lpstr>Что же такое «Слоговичок»?    «Слоговичок" - это универсальное методическое пособие по обучению детей грамоте, разработанное автором, Верой Васильевной Квач, в виде слоговой таблицы с цифровым обозначением «слогов-слияний».</vt:lpstr>
      <vt:lpstr>Использование данной таблицы способствует развитию у детей:  - интереса к обучению (оно воспринимается как игра);  - зрительной, слуховой памяти;  - умения ориентироваться на пространстве листа, в работе с разными видами текста (слово, фраза, рассказ, стихотворение);  - навыков правильного и беглого чтения;  - орфографической грамотности. </vt:lpstr>
      <vt:lpstr>Правила пользования: 1.Чтение слогов на определённую букву гласного: на, ма, ба. 2.Чтение слогов на определённую букву согласного: ра, ро, ри. 3.Чтение слогов вразброс на заданную цифру. 4.Чтение слов. («Собери словечко»)  9-8 ( ва-та)  5.«Расшифруй»  6.Обратный слог обозначается  кавычками. (45» ) 7. « Зашифруй»  </vt:lpstr>
      <vt:lpstr>Целью моей работы  по «Слоговичку» является развитие интеллектуального потенциала личности младшего школьника. Для этого  я подкорректировала оригинал «Слоговичка» для более удобного использования. У каждого ученика есть экземпляр «Слоговичка». Систематически работаем по таблице. </vt:lpstr>
      <vt:lpstr>Слайд 21</vt:lpstr>
      <vt:lpstr>Результативность данного методического приема: техника чтения Конец января 2022 г – 38 слов Середина марта 2022г – 46 слов За 1,5 месяца –  увеличилась на 21%    </vt:lpstr>
      <vt:lpstr> 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90</cp:revision>
  <dcterms:created xsi:type="dcterms:W3CDTF">2022-02-15T03:09:19Z</dcterms:created>
  <dcterms:modified xsi:type="dcterms:W3CDTF">2023-02-06T16:24:24Z</dcterms:modified>
</cp:coreProperties>
</file>