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5" r:id="rId19"/>
    <p:sldId id="277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25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987972" y="483476"/>
            <a:ext cx="7704084" cy="415498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8800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nta" pitchFamily="2" charset="0"/>
                <a:cs typeface="Arial" panose="020B0604020202020204" pitchFamily="34" charset="0"/>
              </a:rPr>
              <a:t>Что за праздник</a:t>
            </a:r>
          </a:p>
          <a:p>
            <a:pPr algn="ctr"/>
            <a:r>
              <a:rPr lang="ru-RU" sz="8800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nta" pitchFamily="2" charset="0"/>
                <a:cs typeface="Arial" panose="020B0604020202020204" pitchFamily="34" charset="0"/>
              </a:rPr>
              <a:t>Масленица ?</a:t>
            </a:r>
            <a:endParaRPr lang="ru-RU" sz="8800" b="1" i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FF0000"/>
              </a:solidFill>
              <a:effectLst>
                <a:glow rad="1270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nta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1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42032" y="4832279"/>
            <a:ext cx="5931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Ralenta"/>
              </a:rPr>
              <a:t>Среда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 — </a:t>
            </a:r>
            <a:r>
              <a:rPr lang="ru-RU" b="1" i="1" dirty="0">
                <a:solidFill>
                  <a:srgbClr val="FF0000"/>
                </a:solidFill>
                <a:latin typeface="Ralenta"/>
              </a:rPr>
              <a:t>лакомка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. В этот день зять приходил «к тёще на блины». Кроме зятя тёща приглашала и других гостей.</a:t>
            </a:r>
            <a:endParaRPr lang="ru-RU" b="1" i="1" dirty="0">
              <a:latin typeface="Ralenta"/>
            </a:endParaRPr>
          </a:p>
        </p:txBody>
      </p:sp>
      <p:pic>
        <p:nvPicPr>
          <p:cNvPr id="4098" name="Picture 2" descr="http://itfiesta.ru/wp-content/uploads/2017/01/maslenica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8487" y="228701"/>
            <a:ext cx="6013577" cy="437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324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047"/>
            <a:ext cx="9144000" cy="6861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68933" y="271996"/>
            <a:ext cx="5374869" cy="15640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Тут среда подходит – «лакомкой» зовётся!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Каждая хозяюшка колдует у печи!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Кулебяки, сырники – всё им удаётся!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Пироги и блинчики – всё на стол мечи!</a:t>
            </a:r>
            <a:endParaRPr lang="ru-RU" b="1" i="1" dirty="0">
              <a:latin typeface="Ralenta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://ic.pics.livejournal.com/levkonoe/676282/2039916/2039916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2471" y="2001645"/>
            <a:ext cx="5562473" cy="469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637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047"/>
            <a:ext cx="9144000" cy="6861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12592" y="508935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Ralenta"/>
              </a:rPr>
              <a:t>Четверг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 — широкий </a:t>
            </a:r>
            <a:r>
              <a:rPr lang="ru-RU" b="1" i="1" dirty="0">
                <a:solidFill>
                  <a:srgbClr val="FF0000"/>
                </a:solidFill>
                <a:latin typeface="Ralenta"/>
              </a:rPr>
              <a:t>разгул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, самый веселый день. Возят чучело на колесе, катаются, песни поют, начинают колядовать.</a:t>
            </a:r>
            <a:endParaRPr lang="ru-RU" b="1" i="1" dirty="0">
              <a:latin typeface="Ralenta"/>
            </a:endParaRPr>
          </a:p>
        </p:txBody>
      </p:sp>
      <p:pic>
        <p:nvPicPr>
          <p:cNvPr id="2050" name="Picture 2" descr="http://afisha.mosreg.ru/sites/default/files/events_photo/maslenica_kartinka_s_chuchelom_zima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6023" y="428657"/>
            <a:ext cx="6086729" cy="4228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7621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047"/>
            <a:ext cx="9144000" cy="6861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07912" y="415790"/>
            <a:ext cx="3504870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00"/>
                </a:solidFill>
              </a:rPr>
              <a:t>Люди! Нынче «Разгуляй!</a:t>
            </a:r>
          </a:p>
          <a:p>
            <a:pPr algn="ctr"/>
            <a:r>
              <a:rPr lang="ru-RU" b="1" i="1" dirty="0" smtClean="0">
                <a:solidFill>
                  <a:srgbClr val="000000"/>
                </a:solidFill>
              </a:rPr>
              <a:t>Тройка, прокати-ка!</a:t>
            </a:r>
          </a:p>
          <a:p>
            <a:pPr algn="ctr"/>
            <a:r>
              <a:rPr lang="ru-RU" b="1" i="1" dirty="0" smtClean="0">
                <a:solidFill>
                  <a:srgbClr val="000000"/>
                </a:solidFill>
              </a:rPr>
              <a:t>Надо зимушку прогнать</a:t>
            </a:r>
          </a:p>
          <a:p>
            <a:pPr algn="ctr"/>
            <a:r>
              <a:rPr lang="ru-RU" b="1" i="1" dirty="0" smtClean="0">
                <a:solidFill>
                  <a:srgbClr val="000000"/>
                </a:solidFill>
              </a:rPr>
              <a:t>И весну покликать!</a:t>
            </a:r>
          </a:p>
          <a:p>
            <a:pPr algn="ctr"/>
            <a:r>
              <a:rPr lang="ru-RU" b="1" i="1" dirty="0" smtClean="0">
                <a:solidFill>
                  <a:srgbClr val="000000"/>
                </a:solidFill>
              </a:rPr>
              <a:t>День четвертый будем вместе</a:t>
            </a:r>
          </a:p>
          <a:p>
            <a:pPr algn="ctr"/>
            <a:r>
              <a:rPr lang="ru-RU" b="1" i="1" dirty="0" smtClean="0">
                <a:solidFill>
                  <a:srgbClr val="000000"/>
                </a:solidFill>
              </a:rPr>
              <a:t>Петь про Масленицу песни!</a:t>
            </a:r>
          </a:p>
          <a:p>
            <a:endParaRPr lang="ru-RU" dirty="0"/>
          </a:p>
        </p:txBody>
      </p:sp>
      <p:pic>
        <p:nvPicPr>
          <p:cNvPr id="1026" name="Picture 2" descr="Картинки по запросу масленица четвер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1818" y="2613447"/>
            <a:ext cx="6216694" cy="3108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484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047"/>
            <a:ext cx="9144000" cy="6861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73552" y="539354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Ralenta"/>
              </a:rPr>
              <a:t>Пятница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 — </a:t>
            </a:r>
            <a:r>
              <a:rPr lang="ru-RU" b="1" i="1" dirty="0">
                <a:solidFill>
                  <a:srgbClr val="FF0000"/>
                </a:solidFill>
                <a:latin typeface="Ralenta"/>
              </a:rPr>
              <a:t>тёщины вечерки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. Зятья приглашали в гости своих тёщ, угощали их блинами.</a:t>
            </a:r>
            <a:endParaRPr lang="ru-RU" b="1" i="1" dirty="0">
              <a:latin typeface="Ralenta"/>
            </a:endParaRPr>
          </a:p>
        </p:txBody>
      </p:sp>
      <p:pic>
        <p:nvPicPr>
          <p:cNvPr id="1026" name="Picture 2" descr="http://img-fotki.yandex.ru/get/6442/121447594.2ff/0_bbdc0_92d73ffe_XL.gi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2599" y="575312"/>
            <a:ext cx="6086729" cy="45041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878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1047"/>
          </a:xfrm>
          <a:prstGeom prst="rect">
            <a:avLst/>
          </a:prstGeom>
        </p:spPr>
      </p:pic>
      <p:pic>
        <p:nvPicPr>
          <p:cNvPr id="2050" name="Picture 2" descr="http://www.playcast.ru/uploads/2014/02/24/75867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1639" y="2060448"/>
            <a:ext cx="5841573" cy="434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98192" y="606475"/>
            <a:ext cx="5370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Пятница настала – «</a:t>
            </a:r>
            <a:r>
              <a:rPr lang="ru-RU" b="1" i="1" dirty="0" err="1" smtClean="0">
                <a:solidFill>
                  <a:srgbClr val="000000"/>
                </a:solidFill>
                <a:latin typeface="Ralenta"/>
              </a:rPr>
              <a:t>Вечерочек</a:t>
            </a:r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 с тёщей»...</a:t>
            </a:r>
          </a:p>
          <a:p>
            <a:pPr algn="ctr"/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Тёща прибывает к зятю на блины!</a:t>
            </a:r>
          </a:p>
          <a:p>
            <a:pPr algn="ctr"/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А к блинам икорка, сёмга и сметана,</a:t>
            </a:r>
          </a:p>
          <a:p>
            <a:pPr algn="ctr"/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- Угощайся, тёща, ты же мне, как мама!</a:t>
            </a:r>
          </a:p>
        </p:txBody>
      </p:sp>
    </p:spTree>
    <p:extLst>
      <p:ext uri="{BB962C8B-B14F-4D97-AF65-F5344CB8AC3E}">
        <p14:creationId xmlns:p14="http://schemas.microsoft.com/office/powerpoint/2010/main" xmlns="" val="204733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047"/>
            <a:ext cx="9144000" cy="6861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10256" y="4715179"/>
            <a:ext cx="5504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Ralenta"/>
              </a:rPr>
              <a:t>Суббота</a:t>
            </a:r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 – </a:t>
            </a:r>
            <a:r>
              <a:rPr lang="ru-RU" b="1" i="1" dirty="0" err="1" smtClean="0">
                <a:solidFill>
                  <a:srgbClr val="FF0000"/>
                </a:solidFill>
                <a:latin typeface="Ralenta"/>
              </a:rPr>
              <a:t>золовкины</a:t>
            </a:r>
            <a:r>
              <a:rPr lang="ru-RU" b="1" i="1" dirty="0" smtClean="0">
                <a:solidFill>
                  <a:srgbClr val="FF0000"/>
                </a:solidFill>
                <a:latin typeface="Ralenta"/>
              </a:rPr>
              <a:t> посиделки</a:t>
            </a:r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. В этот день молодые невестки приглашали в гости к себе золовок. Новобрачная невестка должна была подарить золовкам подарки. </a:t>
            </a:r>
            <a:endParaRPr lang="ru-RU" b="1" i="1" dirty="0">
              <a:solidFill>
                <a:srgbClr val="000000"/>
              </a:solidFill>
              <a:latin typeface="Ralenta"/>
            </a:endParaRPr>
          </a:p>
        </p:txBody>
      </p:sp>
      <p:pic>
        <p:nvPicPr>
          <p:cNvPr id="1026" name="Picture 2" descr="http://www.playcast.ru/uploads/2016/03/12/177867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6295" y="189915"/>
            <a:ext cx="6208649" cy="44170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482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047"/>
            <a:ext cx="9144000" cy="6861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37104" y="4697629"/>
            <a:ext cx="56753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0000"/>
                </a:solidFill>
                <a:latin typeface="Ralenta"/>
              </a:rPr>
              <a:t>Последний день Масленицы - </a:t>
            </a:r>
            <a:r>
              <a:rPr lang="ru-RU" b="1" i="1" dirty="0">
                <a:solidFill>
                  <a:srgbClr val="FF0000"/>
                </a:solidFill>
                <a:latin typeface="Ralenta"/>
              </a:rPr>
              <a:t>прощеное </a:t>
            </a:r>
            <a:r>
              <a:rPr lang="ru-RU" b="1" i="1" dirty="0" smtClean="0">
                <a:solidFill>
                  <a:srgbClr val="FF0000"/>
                </a:solidFill>
                <a:latin typeface="Ralenta"/>
              </a:rPr>
              <a:t>воскресенье</a:t>
            </a:r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или проводы. Заканчивается гулянье, на ледяных горках разводят костры, чтобы лед растопить, холод уничтожить. Прощения просят, милосердные дела творят.</a:t>
            </a:r>
            <a:endParaRPr lang="ru-RU" b="1" i="1" dirty="0">
              <a:latin typeface="Ralenta"/>
            </a:endParaRPr>
          </a:p>
        </p:txBody>
      </p:sp>
      <p:pic>
        <p:nvPicPr>
          <p:cNvPr id="3074" name="Picture 2" descr="http://sotsproekt-ryazan.ru/sites/default/files/articles/maclenic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9031" y="356375"/>
            <a:ext cx="6793865" cy="4142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448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047"/>
            <a:ext cx="9144000" cy="6861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10640" y="279738"/>
            <a:ext cx="8644128" cy="286232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ru-RU" b="1" i="1" dirty="0">
                <a:solidFill>
                  <a:srgbClr val="000000"/>
                </a:solidFill>
                <a:latin typeface="Ralenta"/>
              </a:rPr>
              <a:t>Ты прощай, </a:t>
            </a:r>
            <a:r>
              <a:rPr lang="ru-RU" b="1" i="1" dirty="0" err="1" smtClean="0">
                <a:solidFill>
                  <a:srgbClr val="000000"/>
                </a:solidFill>
                <a:latin typeface="Ralenta"/>
              </a:rPr>
              <a:t>прощай,прощай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, </a:t>
            </a:r>
            <a:endParaRPr lang="ru-RU" b="1" i="1" dirty="0" smtClean="0">
              <a:solidFill>
                <a:srgbClr val="000000"/>
              </a:solidFill>
              <a:latin typeface="Ralenta"/>
            </a:endParaRPr>
          </a:p>
          <a:p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Наша 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Масленица! </a:t>
            </a:r>
            <a:endParaRPr lang="ru-RU" b="1" i="1" dirty="0" smtClean="0">
              <a:solidFill>
                <a:srgbClr val="000000"/>
              </a:solidFill>
              <a:latin typeface="Ralenta"/>
            </a:endParaRPr>
          </a:p>
          <a:p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Ты 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не в среду пришла и не в пятницу. </a:t>
            </a:r>
            <a:endParaRPr lang="ru-RU" b="1" i="1" dirty="0" smtClean="0">
              <a:solidFill>
                <a:srgbClr val="000000"/>
              </a:solidFill>
              <a:latin typeface="Ralenta"/>
            </a:endParaRPr>
          </a:p>
          <a:p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Ты 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пришла в воскресенье</a:t>
            </a:r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,</a:t>
            </a:r>
          </a:p>
          <a:p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 Всю 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неделю веселье</a:t>
            </a:r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!</a:t>
            </a:r>
          </a:p>
          <a:p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 </a:t>
            </a:r>
          </a:p>
          <a:p>
            <a:endParaRPr lang="ru-RU" b="1" i="1" dirty="0">
              <a:solidFill>
                <a:srgbClr val="000000"/>
              </a:solidFill>
              <a:latin typeface="Ralenta"/>
            </a:endParaRPr>
          </a:p>
          <a:p>
            <a:endParaRPr lang="ru-RU" b="1" i="1" dirty="0" smtClean="0">
              <a:solidFill>
                <a:srgbClr val="000000"/>
              </a:solidFill>
              <a:latin typeface="Ralenta"/>
            </a:endParaRPr>
          </a:p>
          <a:p>
            <a:endParaRPr lang="ru-RU" b="1" i="1" dirty="0">
              <a:solidFill>
                <a:srgbClr val="000000"/>
              </a:solidFill>
              <a:latin typeface="Ralenta"/>
            </a:endParaRPr>
          </a:p>
          <a:p>
            <a:endParaRPr lang="ru-RU" b="1" i="1" dirty="0" smtClean="0">
              <a:solidFill>
                <a:srgbClr val="000000"/>
              </a:solidFill>
              <a:latin typeface="Ralenta"/>
            </a:endParaRPr>
          </a:p>
          <a:p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Всю 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неделю веселье! </a:t>
            </a:r>
            <a:endParaRPr lang="ru-RU" b="1" i="1" dirty="0" smtClean="0">
              <a:solidFill>
                <a:srgbClr val="000000"/>
              </a:solidFill>
              <a:latin typeface="Ralenta"/>
            </a:endParaRPr>
          </a:p>
          <a:p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Ты 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пришла с добром</a:t>
            </a:r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,</a:t>
            </a:r>
          </a:p>
          <a:p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С сыром, маслом и яйцом! </a:t>
            </a:r>
            <a:endParaRPr lang="ru-RU" b="1" i="1" dirty="0" smtClean="0">
              <a:solidFill>
                <a:srgbClr val="000000"/>
              </a:solidFill>
              <a:latin typeface="Ralenta"/>
            </a:endParaRPr>
          </a:p>
          <a:p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Со 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блинами, с пирогами</a:t>
            </a:r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,</a:t>
            </a:r>
          </a:p>
          <a:p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Да с оладьями!</a:t>
            </a:r>
            <a:endParaRPr lang="ru-RU" b="1" i="1" dirty="0">
              <a:latin typeface="Ralenta"/>
            </a:endParaRPr>
          </a:p>
        </p:txBody>
      </p:sp>
      <p:pic>
        <p:nvPicPr>
          <p:cNvPr id="6" name="Picture 2" descr="C:\Users\Home\Desktop\масленица\Кожин-Семён-Леонидович-Масленица.-Проводы-зимы.-XVII-в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7755" y="2275967"/>
            <a:ext cx="5730684" cy="3904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4044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047"/>
            <a:ext cx="9144000" cy="6861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29955" y="257294"/>
            <a:ext cx="7514045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Многие думают, что в последний день масленичной недели</a:t>
            </a:r>
          </a:p>
          <a:p>
            <a:r>
              <a:rPr lang="ru-RU" b="1" i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сжигают чучело Масленицы, но нет, не Масленицу сжигают,</a:t>
            </a:r>
          </a:p>
          <a:p>
            <a:r>
              <a:rPr lang="ru-RU" b="1" i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а Зиму провожают!</a:t>
            </a:r>
          </a:p>
          <a:p>
            <a:r>
              <a:rPr lang="ru-RU" b="1" i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 былые времена мужчины и женщины, взяв со своего двора по </a:t>
            </a:r>
          </a:p>
          <a:p>
            <a:r>
              <a:rPr lang="ru-RU" b="1" i="1" dirty="0">
                <a:latin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b="1" i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учку соломы, складывали их в одну кучу, из которой потом всем</a:t>
            </a:r>
          </a:p>
          <a:p>
            <a:r>
              <a:rPr lang="ru-RU" b="1" i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селом делали куклу,  наряжали её «по-бабски» - в яркие юбки, </a:t>
            </a:r>
          </a:p>
          <a:p>
            <a:r>
              <a:rPr lang="ru-RU" b="1" i="1" dirty="0">
                <a:latin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b="1" i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офты, платок нарядный повязывали, да и возили по всему городу </a:t>
            </a:r>
          </a:p>
          <a:p>
            <a:r>
              <a:rPr lang="ru-RU" b="1" i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 санях, приветствуя и чествуя Сударыню – масленицу. А после</a:t>
            </a:r>
          </a:p>
          <a:p>
            <a:r>
              <a:rPr lang="ru-RU" b="1" i="1" dirty="0">
                <a:latin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b="1" i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жигали на костре, бросая в огонь блины, в качестве поминального </a:t>
            </a:r>
          </a:p>
          <a:p>
            <a:r>
              <a:rPr lang="ru-RU" b="1" i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кушанья. Детям же говорили, что вся сытная пища в костре сгорела,</a:t>
            </a:r>
          </a:p>
          <a:p>
            <a:r>
              <a:rPr lang="ru-RU" b="1" i="1" dirty="0">
                <a:latin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b="1" i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ем самым объясняя им, почему в Великий пост едят только</a:t>
            </a:r>
          </a:p>
          <a:p>
            <a:r>
              <a:rPr lang="ru-RU" b="1" i="1" dirty="0">
                <a:latin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b="1" i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остную пищу.</a:t>
            </a:r>
          </a:p>
        </p:txBody>
      </p:sp>
      <p:pic>
        <p:nvPicPr>
          <p:cNvPr id="7170" name="Picture 2" descr="https://www.lavka-podarkov.ru/upload/iblock/320/DSC_89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35680" y="3454794"/>
            <a:ext cx="4133088" cy="326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811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4753" y="0"/>
            <a:ext cx="8790432" cy="916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История</a:t>
            </a:r>
            <a:r>
              <a:rPr lang="ru-RU" sz="5400" dirty="0">
                <a:solidFill>
                  <a:srgbClr val="FF0000"/>
                </a:solidFill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Масленицы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nta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03586" y="916918"/>
            <a:ext cx="7235742" cy="2759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Масленица – древний славянский </a:t>
            </a:r>
            <a:r>
              <a:rPr lang="ru-RU" sz="16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праздник, доставшийся нам в наследство от языческой культуры. Это весёлые проводы зимы, озарённые радостным ожиданием близкого тепла, весеннего обновления природы. Она получила своё название от того, что в этот период времени, последнюю неделю перед Великим Постом, разрешается употребление в пищу сливочного масла, молочных продуктов и рыбу.</a:t>
            </a:r>
          </a:p>
          <a:p>
            <a:pPr>
              <a:spcAft>
                <a:spcPts val="800"/>
              </a:spcAft>
            </a:pPr>
            <a:r>
              <a:rPr lang="ru-RU" sz="16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Дата начала Масленицы каждый год меняется в зависимости от того, когда начинается Великий Пост. </a:t>
            </a:r>
          </a:p>
          <a:p>
            <a:pPr>
              <a:spcAft>
                <a:spcPts val="800"/>
              </a:spcAft>
            </a:pPr>
            <a:r>
              <a:rPr lang="ru-RU" sz="16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Главные традиционные атрибуты народного празднования Масленицы в России – блины и гулянья.</a:t>
            </a:r>
            <a:endParaRPr lang="ru-RU" sz="16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мас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6211" y="3744966"/>
            <a:ext cx="4720313" cy="2655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9109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047"/>
            <a:ext cx="9144000" cy="68610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89173" y="2419762"/>
            <a:ext cx="3754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6600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6600" b="1" i="1" dirty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4511" y="2448910"/>
            <a:ext cx="66912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Cambria" pitchFamily="18" charset="0"/>
                <a:ea typeface="Cambria" pitchFamily="18" charset="0"/>
              </a:rPr>
              <a:t>Спасибо за внимание!</a:t>
            </a:r>
            <a:endParaRPr lang="ru-RU" sz="4800" b="1" dirty="0">
              <a:solidFill>
                <a:srgbClr val="FF0000"/>
              </a:solidFill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666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91440" y="-85344"/>
            <a:ext cx="9322818" cy="901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i="1" dirty="0" smtClean="0">
                <a:solidFill>
                  <a:srgbClr val="FF0000"/>
                </a:solidFill>
                <a:latin typeface="Ralenta" pitchFamily="2" charset="0"/>
                <a:cs typeface="Arial" panose="020B0604020202020204" pitchFamily="34" charset="0"/>
              </a:rPr>
              <a:t>Что за праздник Масленица?</a:t>
            </a:r>
            <a:endParaRPr lang="ru-RU" sz="4000" b="1" i="1" dirty="0">
              <a:solidFill>
                <a:srgbClr val="FF0000"/>
              </a:solidFill>
              <a:latin typeface="Ralenta" pitchFamily="2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www.bstu.ru/shared/attachments/1384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0384" y="1298448"/>
            <a:ext cx="5955792" cy="4466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098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1047"/>
          </a:xfrm>
          <a:prstGeom prst="rect">
            <a:avLst/>
          </a:prstGeom>
        </p:spPr>
      </p:pic>
      <p:pic>
        <p:nvPicPr>
          <p:cNvPr id="1026" name="Picture 2" descr="https://fs01.infourok.ru/images/doc/93/111001/img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7730" y="193970"/>
            <a:ext cx="5670748" cy="425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87730" y="4641002"/>
            <a:ext cx="6386364" cy="787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Масленица бывает в конце февраля - начале марта.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           Её празднуют в течение недели.</a:t>
            </a:r>
            <a:endParaRPr lang="ru-RU" b="1" i="1" dirty="0">
              <a:latin typeface="Ralenta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636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1047"/>
          </a:xfrm>
          <a:prstGeom prst="rect">
            <a:avLst/>
          </a:prstGeom>
        </p:spPr>
      </p:pic>
      <p:pic>
        <p:nvPicPr>
          <p:cNvPr id="2050" name="Picture 2" descr="http://russianasha.ru/files/tours/images/9f/a6/samaya-veselaya-maslenitsa-na-rodine-yuriya-nikulina-vyaz-ma-khmelita-smolensk-shirokaya-maslenitsa-v-dome-us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0698" y="402745"/>
            <a:ext cx="5794898" cy="473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11588" y="5535577"/>
            <a:ext cx="4593117" cy="787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Каждый день Масленицы имеет своё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                  название и обряды.</a:t>
            </a:r>
            <a:endParaRPr lang="ru-RU" b="1" i="1" dirty="0">
              <a:latin typeface="Ralenta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376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1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77440" y="4325114"/>
            <a:ext cx="6144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0000"/>
                </a:solidFill>
                <a:latin typeface="Ralenta"/>
              </a:rPr>
              <a:t>Масленица начинается в </a:t>
            </a:r>
            <a:r>
              <a:rPr lang="ru-RU" b="1" i="1" dirty="0">
                <a:solidFill>
                  <a:srgbClr val="FF0000"/>
                </a:solidFill>
                <a:latin typeface="Ralenta"/>
              </a:rPr>
              <a:t>понедельник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, который называется </a:t>
            </a:r>
            <a:r>
              <a:rPr lang="ru-RU" b="1" i="1" dirty="0" smtClean="0">
                <a:solidFill>
                  <a:srgbClr val="000000"/>
                </a:solidFill>
                <a:latin typeface="Ralenta"/>
              </a:rPr>
              <a:t>- </a:t>
            </a:r>
            <a:r>
              <a:rPr lang="ru-RU" b="1" i="1" dirty="0" smtClean="0">
                <a:solidFill>
                  <a:srgbClr val="FF0000"/>
                </a:solidFill>
                <a:latin typeface="Ralenta"/>
              </a:rPr>
              <a:t>встреча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. В этот день встречают Масленицу, наряжают куклу-чучело, строят снежные горы, балаганы. Те, кто побогаче, начинают печь блины. Первый блин отдают нищим на помин усопших.</a:t>
            </a:r>
            <a:endParaRPr lang="ru-RU" b="1" i="1" dirty="0">
              <a:latin typeface="Ralenta"/>
            </a:endParaRPr>
          </a:p>
        </p:txBody>
      </p:sp>
      <p:pic>
        <p:nvPicPr>
          <p:cNvPr id="8194" name="Picture 2" descr="http://bogdanovatf.ru/wp-content/uploads/2012/02/%D1%80%D0%B0%D0%B7%D0%B3%D1%83%D0%BB2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737" y="521630"/>
            <a:ext cx="4096283" cy="2862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71696" y="1345324"/>
            <a:ext cx="3972886" cy="2890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2409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1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35499" y="79682"/>
            <a:ext cx="4736298" cy="23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Утро… Понедельник!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Наступает «Встреча»!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Яркие салазки с горочек скользят!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Целый день веселье!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Наступает вечер…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Накатавшись вволю, все блины едят!</a:t>
            </a:r>
            <a:endParaRPr lang="ru-RU" b="1" i="1" dirty="0">
              <a:latin typeface="Ralenta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2743201" y="3079531"/>
            <a:ext cx="4687614" cy="3226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115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047"/>
            <a:ext cx="9144000" cy="6861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34640" y="4665440"/>
            <a:ext cx="56631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Ralenta"/>
              </a:rPr>
              <a:t>Вторник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 — </a:t>
            </a:r>
            <a:r>
              <a:rPr lang="ru-RU" b="1" i="1" dirty="0" err="1">
                <a:solidFill>
                  <a:srgbClr val="FF0000"/>
                </a:solidFill>
                <a:latin typeface="Ralenta"/>
              </a:rPr>
              <a:t>заигрыши</a:t>
            </a:r>
            <a:r>
              <a:rPr lang="ru-RU" b="1" i="1" dirty="0">
                <a:solidFill>
                  <a:srgbClr val="000000"/>
                </a:solidFill>
                <a:latin typeface="Ralenta"/>
              </a:rPr>
              <a:t>. С утра молодые люди приглашались кататься с гор, поесть блинов. Звали родных и знакомых: «У нас де горы готовы и блины испечены — просим жаловать».</a:t>
            </a:r>
            <a:endParaRPr lang="ru-RU" b="1" i="1" dirty="0">
              <a:latin typeface="Ralenta"/>
            </a:endParaRPr>
          </a:p>
        </p:txBody>
      </p:sp>
      <p:pic>
        <p:nvPicPr>
          <p:cNvPr id="6146" name="Picture 2" descr="http://www.playcast.ru/uploads/2015/02/16/121565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3831" y="315872"/>
            <a:ext cx="5623433" cy="42439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300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1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63750" y="113500"/>
            <a:ext cx="4975657" cy="237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b="1" i="1" dirty="0" err="1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Заигрыш</a:t>
            </a: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» беспечный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Вторника отрада.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Все гулять, резвиться вышли как один!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Игры и потехи, а за них награда: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 smtClean="0">
                <a:latin typeface="Ralenta"/>
                <a:ea typeface="Calibri" panose="020F0502020204030204" pitchFamily="34" charset="0"/>
                <a:cs typeface="Times New Roman" panose="02020603050405020304" pitchFamily="18" charset="0"/>
              </a:rPr>
              <a:t>Сдобный и румяный масленичный блин!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2606564" y="2320391"/>
            <a:ext cx="5612525" cy="3628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3498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701</TotalTime>
  <Words>663</Words>
  <Application>Microsoft Office PowerPoint</Application>
  <PresentationFormat>Экран (4:3)</PresentationFormat>
  <Paragraphs>72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G710</cp:lastModifiedBy>
  <cp:revision>50</cp:revision>
  <dcterms:created xsi:type="dcterms:W3CDTF">2013-11-19T05:52:05Z</dcterms:created>
  <dcterms:modified xsi:type="dcterms:W3CDTF">2023-02-06T15:23:51Z</dcterms:modified>
</cp:coreProperties>
</file>