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5" r:id="rId5"/>
    <p:sldId id="259" r:id="rId6"/>
    <p:sldId id="266" r:id="rId7"/>
    <p:sldId id="268" r:id="rId8"/>
    <p:sldId id="267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FA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168DB-3416-4839-B01C-ED533B5A3D7F}" type="datetimeFigureOut">
              <a:rPr lang="ru-RU" smtClean="0"/>
              <a:pPr/>
              <a:t>21.12.2021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с двумя скругленными противолежащими углами 7"/>
          <p:cNvSpPr/>
          <p:nvPr userDrawn="1"/>
        </p:nvSpPr>
        <p:spPr>
          <a:xfrm>
            <a:off x="142844" y="142852"/>
            <a:ext cx="8858312" cy="6572296"/>
          </a:xfrm>
          <a:prstGeom prst="round2DiagRect">
            <a:avLst>
              <a:gd name="adj1" fmla="val 16667"/>
              <a:gd name="adj2" fmla="val 849"/>
            </a:avLst>
          </a:prstGeom>
          <a:solidFill>
            <a:srgbClr val="60FAE8">
              <a:alpha val="31000"/>
            </a:srgbClr>
          </a:solidFill>
          <a:ln w="57150">
            <a:solidFill>
              <a:srgbClr val="C000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gorod002_l.pn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311"/>
          <a:stretch>
            <a:fillRect/>
          </a:stretch>
        </p:blipFill>
        <p:spPr>
          <a:xfrm>
            <a:off x="0" y="5915012"/>
            <a:ext cx="1571636" cy="942988"/>
          </a:xfrm>
          <a:prstGeom prst="rect">
            <a:avLst/>
          </a:prstGeom>
        </p:spPr>
      </p:pic>
      <p:pic>
        <p:nvPicPr>
          <p:cNvPr id="11" name="Рисунок 10" descr="gorod005_l.png"/>
          <p:cNvPicPr>
            <a:picLocks noChangeAspect="1"/>
          </p:cNvPicPr>
          <p:nvPr userDrawn="1"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0001" b="11765"/>
          <a:stretch>
            <a:fillRect/>
          </a:stretch>
        </p:blipFill>
        <p:spPr>
          <a:xfrm>
            <a:off x="0" y="0"/>
            <a:ext cx="1571604" cy="1459351"/>
          </a:xfrm>
          <a:prstGeom prst="rect">
            <a:avLst/>
          </a:prstGeom>
        </p:spPr>
      </p:pic>
      <p:pic>
        <p:nvPicPr>
          <p:cNvPr id="12" name="Рисунок 11" descr="gorod002_l.pn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311"/>
          <a:stretch>
            <a:fillRect/>
          </a:stretch>
        </p:blipFill>
        <p:spPr>
          <a:xfrm>
            <a:off x="4714876" y="5915012"/>
            <a:ext cx="1571636" cy="942988"/>
          </a:xfrm>
          <a:prstGeom prst="rect">
            <a:avLst/>
          </a:prstGeom>
        </p:spPr>
      </p:pic>
      <p:pic>
        <p:nvPicPr>
          <p:cNvPr id="13" name="Рисунок 12" descr="gorod002_l.pn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311"/>
          <a:stretch>
            <a:fillRect/>
          </a:stretch>
        </p:blipFill>
        <p:spPr>
          <a:xfrm>
            <a:off x="6286512" y="5915012"/>
            <a:ext cx="1571636" cy="942988"/>
          </a:xfrm>
          <a:prstGeom prst="rect">
            <a:avLst/>
          </a:prstGeom>
        </p:spPr>
      </p:pic>
      <p:pic>
        <p:nvPicPr>
          <p:cNvPr id="14" name="Рисунок 13" descr="gorod002_l.pn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311"/>
          <a:stretch>
            <a:fillRect/>
          </a:stretch>
        </p:blipFill>
        <p:spPr>
          <a:xfrm>
            <a:off x="3143240" y="5915012"/>
            <a:ext cx="1571636" cy="942988"/>
          </a:xfrm>
          <a:prstGeom prst="rect">
            <a:avLst/>
          </a:prstGeom>
        </p:spPr>
      </p:pic>
      <p:pic>
        <p:nvPicPr>
          <p:cNvPr id="15" name="Рисунок 14" descr="gorod002_l.pn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311"/>
          <a:stretch>
            <a:fillRect/>
          </a:stretch>
        </p:blipFill>
        <p:spPr>
          <a:xfrm>
            <a:off x="1571604" y="5915012"/>
            <a:ext cx="1571636" cy="942988"/>
          </a:xfrm>
          <a:prstGeom prst="rect">
            <a:avLst/>
          </a:prstGeom>
        </p:spPr>
      </p:pic>
      <p:pic>
        <p:nvPicPr>
          <p:cNvPr id="16" name="Рисунок 15" descr="gorod002_l.pn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8184" b="25311"/>
          <a:stretch>
            <a:fillRect/>
          </a:stretch>
        </p:blipFill>
        <p:spPr>
          <a:xfrm>
            <a:off x="7858148" y="5915012"/>
            <a:ext cx="1285852" cy="94298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976468" y="0"/>
            <a:ext cx="116753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Рисунок 20"/>
          <p:cNvPicPr/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843832" y="5130198"/>
            <a:ext cx="1300168" cy="172780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355" y="2492896"/>
            <a:ext cx="720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Час</a:t>
            </a:r>
            <a:r>
              <a:rPr lang="ru-RU" sz="2800" i="1" dirty="0"/>
              <a:t>, чай, чайник, чаща, часть, свеча, чашка;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25217" y="548680"/>
            <a:ext cx="66247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cs typeface="Andalus" panose="02020603050405020304" pitchFamily="18" charset="-78"/>
              </a:rPr>
              <a:t>Списать. Подчеркнуть в словах буквосочетания с мягким шипящим согласным звуком.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3599023"/>
            <a:ext cx="30963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В сочетаниях ЧА–ЩА Пишем только букву 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077072"/>
            <a:ext cx="3888433" cy="25956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66528" y="476672"/>
            <a:ext cx="5760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r>
              <a:rPr lang="ru-RU" sz="60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Продолжи фразу</a:t>
            </a:r>
            <a:endParaRPr lang="ru-RU" sz="60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84282" y="1927454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Мне было интересно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…</a:t>
            </a:r>
          </a:p>
          <a:p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Мы сегодня разобрались..</a:t>
            </a:r>
          </a:p>
          <a:p>
            <a:endParaRPr lang="ru-RU" sz="28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Я 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сегодня понял, что.</a:t>
            </a:r>
          </a:p>
          <a:p>
            <a:endParaRPr lang="ru-RU" sz="28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Мне </a:t>
            </a:r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было трудно.</a:t>
            </a:r>
          </a:p>
          <a:p>
            <a:endParaRPr lang="ru-RU" sz="28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537794"/>
            <a:ext cx="2507437" cy="2324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257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526" y="1992644"/>
            <a:ext cx="3560294" cy="231350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789040"/>
            <a:ext cx="2507437" cy="2324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95438" y="1916832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«Горячо как мне в свече!» -</a:t>
            </a:r>
          </a:p>
          <a:p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</a:rPr>
              <a:t>Причитает буква...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" y="197768"/>
            <a:ext cx="7319156" cy="854968"/>
          </a:xfrm>
          <a:noFill/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Задание 1 </a:t>
            </a:r>
            <a:endParaRPr lang="ru-RU" sz="60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0118" y="1319525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какие три группы можно разделить слова?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47" y="4509120"/>
            <a:ext cx="2254846" cy="209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146500"/>
            <a:ext cx="2429272" cy="2127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08670" y="2189042"/>
            <a:ext cx="68407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Бол…                          кол…</a:t>
            </a:r>
            <a:r>
              <a:rPr lang="ru-RU" sz="2400" i="1" dirty="0" err="1"/>
              <a:t>цо</a:t>
            </a:r>
            <a:r>
              <a:rPr lang="ru-RU" sz="2400" i="1" dirty="0"/>
              <a:t>                          </a:t>
            </a:r>
            <a:r>
              <a:rPr lang="ru-RU" sz="2400" i="1" dirty="0" err="1"/>
              <a:t>ноч</a:t>
            </a:r>
            <a:r>
              <a:rPr lang="ru-RU" sz="2400" i="1" dirty="0"/>
              <a:t>… ной</a:t>
            </a:r>
            <a:endParaRPr lang="ru-RU" sz="2400" dirty="0"/>
          </a:p>
          <a:p>
            <a:r>
              <a:rPr lang="ru-RU" sz="2400" i="1" dirty="0" err="1"/>
              <a:t>лос</a:t>
            </a:r>
            <a:r>
              <a:rPr lang="ru-RU" sz="2400" i="1" dirty="0"/>
              <a:t>…                          кон…</a:t>
            </a:r>
            <a:r>
              <a:rPr lang="ru-RU" sz="2400" i="1" dirty="0" err="1"/>
              <a:t>ки</a:t>
            </a:r>
            <a:r>
              <a:rPr lang="ru-RU" sz="2400" i="1" dirty="0"/>
              <a:t>                          </a:t>
            </a:r>
            <a:r>
              <a:rPr lang="ru-RU" sz="2400" i="1" dirty="0" err="1"/>
              <a:t>хищ</a:t>
            </a:r>
            <a:r>
              <a:rPr lang="ru-RU" sz="2400" i="1" dirty="0"/>
              <a:t>…</a:t>
            </a:r>
            <a:r>
              <a:rPr lang="ru-RU" sz="2400" i="1" dirty="0" err="1"/>
              <a:t>ный</a:t>
            </a:r>
            <a:endParaRPr lang="ru-RU" sz="2400" dirty="0"/>
          </a:p>
          <a:p>
            <a:r>
              <a:rPr lang="ru-RU" sz="2400" i="1" dirty="0" err="1"/>
              <a:t>ден</a:t>
            </a:r>
            <a:r>
              <a:rPr lang="ru-RU" sz="2400" i="1" dirty="0"/>
              <a:t>…                          пал...то                        </a:t>
            </a:r>
            <a:r>
              <a:rPr lang="ru-RU" sz="2400" i="1" dirty="0" smtClean="0"/>
              <a:t>кон…чик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6562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216024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Тема урока</a:t>
            </a:r>
            <a:r>
              <a:rPr lang="en-US" sz="60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:</a:t>
            </a:r>
            <a:r>
              <a:rPr lang="ru-RU" sz="60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r>
              <a:rPr lang="ru-RU" sz="6000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буквосочетания </a:t>
            </a:r>
            <a:r>
              <a:rPr lang="ru-RU" sz="6000" dirty="0" err="1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чк</a:t>
            </a:r>
            <a:r>
              <a:rPr lang="ru-RU" sz="6000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 и </a:t>
            </a:r>
            <a:r>
              <a:rPr lang="ru-RU" sz="6000" dirty="0" err="1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чн</a:t>
            </a:r>
            <a:r>
              <a:rPr lang="ru-RU" sz="6000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</a:t>
            </a:r>
            <a:endParaRPr lang="ru-RU" sz="6000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2780928"/>
            <a:ext cx="842493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 smtClean="0">
                <a:ln w="1905"/>
                <a:solidFill>
                  <a:srgbClr val="F3A447">
                    <a:lumMod val="7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Цель урока</a:t>
            </a:r>
            <a:r>
              <a:rPr lang="en-US" sz="6000" b="1" dirty="0" smtClean="0">
                <a:ln w="1905"/>
                <a:solidFill>
                  <a:srgbClr val="F3A447">
                    <a:lumMod val="7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:</a:t>
            </a:r>
            <a:r>
              <a:rPr lang="ru-RU" sz="6000" b="1" dirty="0" smtClean="0">
                <a:ln w="1905"/>
                <a:solidFill>
                  <a:srgbClr val="F3A447">
                    <a:lumMod val="7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 </a:t>
            </a:r>
            <a:r>
              <a:rPr lang="ru-RU" sz="6000" dirty="0" smtClean="0">
                <a:ln w="1905"/>
                <a:solidFill>
                  <a:srgbClr val="F3A447">
                    <a:lumMod val="7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научиться писать буквосочетания </a:t>
            </a:r>
            <a:r>
              <a:rPr lang="ru-RU" sz="6000" dirty="0" err="1" smtClean="0">
                <a:ln w="1905"/>
                <a:solidFill>
                  <a:srgbClr val="F3A447">
                    <a:lumMod val="7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чк</a:t>
            </a:r>
            <a:r>
              <a:rPr lang="ru-RU" sz="6000" dirty="0" smtClean="0">
                <a:ln w="1905"/>
                <a:solidFill>
                  <a:srgbClr val="F3A447">
                    <a:lumMod val="7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 и </a:t>
            </a:r>
            <a:r>
              <a:rPr lang="ru-RU" sz="6000" dirty="0" err="1" smtClean="0">
                <a:ln w="1905"/>
                <a:solidFill>
                  <a:srgbClr val="F3A447">
                    <a:lumMod val="7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чн</a:t>
            </a:r>
            <a:r>
              <a:rPr lang="ru-RU" sz="6000" dirty="0" smtClean="0">
                <a:ln w="1905"/>
                <a:solidFill>
                  <a:srgbClr val="F3A447">
                    <a:lumMod val="7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  <a:ea typeface="+mj-ea"/>
                <a:cs typeface="+mj-cs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8384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478247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 Правило </a:t>
            </a:r>
            <a:endParaRPr lang="ru-RU" sz="60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83768" y="1760375"/>
            <a:ext cx="58962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сочетаниях </a:t>
            </a:r>
            <a:r>
              <a:rPr lang="ru-RU" sz="4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чк</a:t>
            </a: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4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чн</a:t>
            </a: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мягкий знак не пишется!</a:t>
            </a:r>
            <a:endParaRPr lang="ru-RU" sz="40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67" b="98667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3286166"/>
            <a:ext cx="4824536" cy="3216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656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sz="6000" b="1" dirty="0">
                <a:ln w="1905"/>
                <a:solidFill>
                  <a:srgbClr val="F3A447">
                    <a:lumMod val="7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Задание 2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8" t="18560" r="4687" b="16327"/>
          <a:stretch/>
        </p:blipFill>
        <p:spPr bwMode="auto">
          <a:xfrm>
            <a:off x="827585" y="1340768"/>
            <a:ext cx="6855778" cy="3826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91680" y="5373216"/>
            <a:ext cx="57246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i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https://learningapps.org/3187946</a:t>
            </a:r>
            <a:endParaRPr lang="ru-RU" sz="3600" b="1" i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742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i="1" dirty="0" err="1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Физминутка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8204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● </a:t>
            </a:r>
            <a:r>
              <a:rPr lang="ru-RU" dirty="0"/>
              <a:t>Шла по полю </a:t>
            </a:r>
            <a:r>
              <a:rPr lang="ru-RU" dirty="0" smtClean="0"/>
              <a:t>черепаха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● </a:t>
            </a:r>
            <a:r>
              <a:rPr lang="ru-RU" dirty="0"/>
              <a:t>И дрожала вся от страха </a:t>
            </a:r>
            <a:endParaRPr lang="ru-RU" dirty="0" smtClean="0"/>
          </a:p>
          <a:p>
            <a:pPr marL="0" indent="0">
              <a:buNone/>
            </a:pPr>
            <a:r>
              <a:rPr lang="ru-RU" b="1" dirty="0" smtClean="0"/>
              <a:t>●</a:t>
            </a:r>
            <a:r>
              <a:rPr lang="ru-RU" b="1" dirty="0"/>
              <a:t> </a:t>
            </a:r>
            <a:r>
              <a:rPr lang="ru-RU" dirty="0" err="1"/>
              <a:t>Кусь</a:t>
            </a:r>
            <a:r>
              <a:rPr lang="ru-RU" dirty="0"/>
              <a:t>, </a:t>
            </a:r>
            <a:r>
              <a:rPr lang="ru-RU" dirty="0" err="1"/>
              <a:t>кусь</a:t>
            </a:r>
            <a:r>
              <a:rPr lang="ru-RU" dirty="0"/>
              <a:t>, </a:t>
            </a:r>
            <a:r>
              <a:rPr lang="ru-RU" dirty="0" err="1"/>
              <a:t>кусь</a:t>
            </a:r>
            <a:r>
              <a:rPr lang="ru-RU" dirty="0"/>
              <a:t>! </a:t>
            </a:r>
            <a:r>
              <a:rPr lang="ru-RU" dirty="0" err="1"/>
              <a:t>Кусь</a:t>
            </a:r>
            <a:r>
              <a:rPr lang="ru-RU" dirty="0"/>
              <a:t>, </a:t>
            </a:r>
            <a:r>
              <a:rPr lang="ru-RU" dirty="0" err="1"/>
              <a:t>кусь</a:t>
            </a:r>
            <a:r>
              <a:rPr lang="ru-RU" dirty="0"/>
              <a:t>, </a:t>
            </a:r>
            <a:r>
              <a:rPr lang="ru-RU" dirty="0" err="1"/>
              <a:t>кусь</a:t>
            </a:r>
            <a:r>
              <a:rPr lang="ru-RU" dirty="0"/>
              <a:t>!  </a:t>
            </a:r>
          </a:p>
          <a:p>
            <a:pPr marL="0" indent="0">
              <a:buNone/>
            </a:pPr>
            <a:r>
              <a:rPr lang="ru-RU" b="1" dirty="0"/>
              <a:t>● </a:t>
            </a:r>
            <a:r>
              <a:rPr lang="ru-RU" dirty="0"/>
              <a:t>Никого я не боюсь!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5" t="15321" r="3895" b="14421"/>
          <a:stretch/>
        </p:blipFill>
        <p:spPr bwMode="auto">
          <a:xfrm rot="382546">
            <a:off x="5076055" y="4005064"/>
            <a:ext cx="2283749" cy="177082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5701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>
                <a:ln w="1905"/>
                <a:solidFill>
                  <a:srgbClr val="F3A447">
                    <a:lumMod val="7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Задание </a:t>
            </a:r>
            <a:r>
              <a:rPr lang="ru-RU" sz="6000" b="1" dirty="0" smtClean="0">
                <a:ln w="1905"/>
                <a:solidFill>
                  <a:srgbClr val="F3A447">
                    <a:lumMod val="7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3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6154479"/>
              </p:ext>
            </p:extLst>
          </p:nvPr>
        </p:nvGraphicFramePr>
        <p:xfrm>
          <a:off x="1763688" y="1556792"/>
          <a:ext cx="5400600" cy="3528390"/>
        </p:xfrm>
        <a:graphic>
          <a:graphicData uri="http://schemas.openxmlformats.org/drawingml/2006/table">
            <a:tbl>
              <a:tblPr firstRow="1" firstCol="1" bandRow="1"/>
              <a:tblGrid>
                <a:gridCol w="1561841"/>
                <a:gridCol w="1701935"/>
                <a:gridCol w="2136824"/>
              </a:tblGrid>
              <a:tr h="4272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080"/>
                        </a:spcBef>
                        <a:spcAft>
                          <a:spcPts val="1080"/>
                        </a:spcAft>
                      </a:pPr>
                      <a:r>
                        <a:rPr lang="ru-RU" sz="1100" dirty="0">
                          <a:solidFill>
                            <a:srgbClr val="17365D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молоко 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6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600" dirty="0" err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чн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080"/>
                        </a:spcBef>
                        <a:spcAft>
                          <a:spcPts val="1080"/>
                        </a:spcAft>
                      </a:pPr>
                      <a:r>
                        <a:rPr lang="ru-RU" sz="1000">
                          <a:solidFill>
                            <a:srgbClr val="17365D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молочный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2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080"/>
                        </a:spcBef>
                        <a:spcAft>
                          <a:spcPts val="1080"/>
                        </a:spcAft>
                      </a:pPr>
                      <a:r>
                        <a:rPr lang="ru-RU" sz="1100" dirty="0">
                          <a:solidFill>
                            <a:srgbClr val="17365D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цветок 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080"/>
                        </a:spcBef>
                        <a:spcAft>
                          <a:spcPts val="1080"/>
                        </a:spcAft>
                      </a:pPr>
                      <a:r>
                        <a:rPr lang="ru-RU" sz="900">
                          <a:solidFill>
                            <a:srgbClr val="17365D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97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080"/>
                        </a:spcBef>
                        <a:spcAft>
                          <a:spcPts val="1080"/>
                        </a:spcAft>
                      </a:pPr>
                      <a:r>
                        <a:rPr lang="ru-RU" sz="1100" dirty="0">
                          <a:solidFill>
                            <a:srgbClr val="17365D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сердце 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080"/>
                        </a:spcBef>
                        <a:spcAft>
                          <a:spcPts val="1080"/>
                        </a:spcAft>
                      </a:pPr>
                      <a:r>
                        <a:rPr lang="ru-RU" sz="900">
                          <a:solidFill>
                            <a:srgbClr val="17365D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2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080"/>
                        </a:spcBef>
                        <a:spcAft>
                          <a:spcPts val="1080"/>
                        </a:spcAft>
                      </a:pPr>
                      <a:r>
                        <a:rPr lang="ru-RU" sz="1100">
                          <a:solidFill>
                            <a:srgbClr val="17365D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внук 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6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600" dirty="0" err="1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чк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080"/>
                        </a:spcBef>
                        <a:spcAft>
                          <a:spcPts val="1080"/>
                        </a:spcAft>
                      </a:pPr>
                      <a:r>
                        <a:rPr lang="ru-RU" sz="900">
                          <a:solidFill>
                            <a:srgbClr val="17365D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2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080"/>
                        </a:spcBef>
                        <a:spcAft>
                          <a:spcPts val="1080"/>
                        </a:spcAft>
                      </a:pPr>
                      <a:r>
                        <a:rPr lang="ru-RU" sz="1100" dirty="0">
                          <a:solidFill>
                            <a:srgbClr val="17365D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ночь 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080"/>
                        </a:spcBef>
                        <a:spcAft>
                          <a:spcPts val="1080"/>
                        </a:spcAft>
                      </a:pPr>
                      <a:r>
                        <a:rPr lang="ru-RU" sz="900">
                          <a:solidFill>
                            <a:srgbClr val="17365D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09717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080"/>
                        </a:spcBef>
                        <a:spcAft>
                          <a:spcPts val="1080"/>
                        </a:spcAft>
                      </a:pPr>
                      <a:r>
                        <a:rPr lang="ru-RU" sz="1100" dirty="0">
                          <a:solidFill>
                            <a:srgbClr val="17365D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печь 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080"/>
                        </a:spcBef>
                        <a:spcAft>
                          <a:spcPts val="1080"/>
                        </a:spcAft>
                      </a:pPr>
                      <a:r>
                        <a:rPr lang="ru-RU" sz="900" dirty="0">
                          <a:solidFill>
                            <a:srgbClr val="17365D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525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46969" y="188640"/>
            <a:ext cx="60048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Задание 4</a:t>
            </a:r>
            <a:endParaRPr lang="ru-RU" sz="4400" b="1" i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692993"/>
            <a:ext cx="1199392" cy="1111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46969" y="5735359"/>
            <a:ext cx="64283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https://learningapps.org/display?v=pe45xnjsa20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174" y="1204303"/>
            <a:ext cx="5786496" cy="4339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3113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889</TotalTime>
  <Words>127</Words>
  <Application>Microsoft Office PowerPoint</Application>
  <PresentationFormat>Экран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Задание 1 </vt:lpstr>
      <vt:lpstr>Тема урока: буквосочетания чк  и чн </vt:lpstr>
      <vt:lpstr> Правило </vt:lpstr>
      <vt:lpstr>Задание 2 </vt:lpstr>
      <vt:lpstr>Физминутка</vt:lpstr>
      <vt:lpstr>Задание 3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Школа</cp:lastModifiedBy>
  <cp:revision>46</cp:revision>
  <dcterms:created xsi:type="dcterms:W3CDTF">2015-02-07T07:33:40Z</dcterms:created>
  <dcterms:modified xsi:type="dcterms:W3CDTF">2021-12-21T08:12:04Z</dcterms:modified>
</cp:coreProperties>
</file>