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78" r:id="rId4"/>
    <p:sldId id="279" r:id="rId5"/>
    <p:sldId id="280" r:id="rId6"/>
    <p:sldId id="282" r:id="rId7"/>
    <p:sldId id="285" r:id="rId8"/>
    <p:sldId id="283" r:id="rId9"/>
    <p:sldId id="284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18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951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604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879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496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70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1483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62925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6257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33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735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8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6526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142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93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958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934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0C5A63-0ED7-4140-A0E0-7E333E3109BC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396A9C0-3B69-4198-AD08-4DF621BC3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300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66681" y="2021260"/>
            <a:ext cx="7516907" cy="3209645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ПРИМЕРНЫЙ </a:t>
            </a:r>
            <a:b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ПЕРЕЧЕНЬ ПРОИЗВЕДЕНИЙ ИЗОБРАЗИТЕЛЬНОГО ИСКУССТВА </a:t>
            </a:r>
            <a:b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согласно ФОП ДО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90011" y="4285776"/>
            <a:ext cx="4437529" cy="2408798"/>
          </a:xfrm>
        </p:spPr>
        <p:txBody>
          <a:bodyPr>
            <a:normAutofit/>
          </a:bodyPr>
          <a:lstStyle/>
          <a:p>
            <a:pPr algn="r"/>
            <a:r>
              <a:rPr lang="ru-RU" sz="1600" b="1" dirty="0" smtClean="0">
                <a:solidFill>
                  <a:srgbClr val="002060"/>
                </a:solidFill>
              </a:rPr>
              <a:t> </a:t>
            </a:r>
          </a:p>
          <a:p>
            <a:pPr algn="r"/>
            <a:r>
              <a:rPr lang="ru-RU" sz="1200" dirty="0" smtClean="0">
                <a:solidFill>
                  <a:srgbClr val="002060"/>
                </a:solidFill>
              </a:rPr>
              <a:t>Подготовил воспитатель</a:t>
            </a:r>
          </a:p>
          <a:p>
            <a:pPr algn="r"/>
            <a:r>
              <a:rPr lang="ru-RU" sz="1200" dirty="0" smtClean="0">
                <a:solidFill>
                  <a:srgbClr val="002060"/>
                </a:solidFill>
              </a:rPr>
              <a:t>специализированной</a:t>
            </a:r>
          </a:p>
          <a:p>
            <a:pPr algn="r"/>
            <a:r>
              <a:rPr lang="ru-RU" sz="1200" dirty="0" smtClean="0">
                <a:solidFill>
                  <a:srgbClr val="002060"/>
                </a:solidFill>
              </a:rPr>
              <a:t> разновозрастной</a:t>
            </a:r>
          </a:p>
          <a:p>
            <a:pPr algn="r"/>
            <a:r>
              <a:rPr lang="ru-RU" sz="1200" dirty="0" smtClean="0">
                <a:solidFill>
                  <a:srgbClr val="002060"/>
                </a:solidFill>
              </a:rPr>
              <a:t> группы «Солнышко»</a:t>
            </a:r>
          </a:p>
          <a:p>
            <a:pPr algn="r"/>
            <a:r>
              <a:rPr lang="ru-RU" sz="1200" dirty="0" smtClean="0">
                <a:solidFill>
                  <a:srgbClr val="002060"/>
                </a:solidFill>
              </a:rPr>
              <a:t>Канивец А.Н</a:t>
            </a:r>
            <a:r>
              <a:rPr lang="ru-RU" sz="1600" dirty="0" smtClean="0">
                <a:solidFill>
                  <a:srgbClr val="002060"/>
                </a:solidFill>
              </a:rPr>
              <a:t>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90364" y="188259"/>
            <a:ext cx="5553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МБОУ «Школа-интернат с предоставлением ДО»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538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0694" y="520840"/>
            <a:ext cx="4077540" cy="58754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354342" y="4666129"/>
            <a:ext cx="30697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Ф.В. </a:t>
            </a:r>
            <a:r>
              <a:rPr lang="ru-RU" sz="2000" b="1" dirty="0" err="1">
                <a:solidFill>
                  <a:srgbClr val="002060"/>
                </a:solidFill>
                <a:latin typeface="+mj-lt"/>
              </a:rPr>
              <a:t>Сычков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«Катание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с горы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зимой»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1899 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765" y="1099484"/>
            <a:ext cx="2132253" cy="29211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35340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858" y="516198"/>
            <a:ext cx="10159253" cy="5898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0" y="516194"/>
            <a:ext cx="1721223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«Берёзовая </a:t>
            </a:r>
            <a:r>
              <a:rPr lang="ru-RU" sz="2000" b="1" dirty="0" err="1">
                <a:solidFill>
                  <a:srgbClr val="002060"/>
                </a:solidFill>
                <a:latin typeface="+mj-lt"/>
              </a:rPr>
              <a:t>ро́ща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» — пейзаж русского художника Исаака Левитана,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написанный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в 1885—1889 годах.</a:t>
            </a:r>
          </a:p>
        </p:txBody>
      </p:sp>
    </p:spTree>
    <p:extLst>
      <p:ext uri="{BB962C8B-B14F-4D97-AF65-F5344CB8AC3E}">
        <p14:creationId xmlns:p14="http://schemas.microsoft.com/office/powerpoint/2010/main" val="811812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936" y="537882"/>
            <a:ext cx="4705735" cy="5809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061195" y="4437529"/>
            <a:ext cx="3699064" cy="1685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«Зимой в лесу» –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одна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из композиций Левитана этюдного характера,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написанная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в середине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1880-х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годов.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195" y="896470"/>
            <a:ext cx="2354357" cy="30135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45798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824" y="523952"/>
            <a:ext cx="9722221" cy="58074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 rot="10800000" flipV="1">
            <a:off x="510988" y="4640870"/>
            <a:ext cx="14388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Т.Н. Яблонская «Весна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»  1950  год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31402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458" y="516134"/>
            <a:ext cx="4190439" cy="5844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613646" y="4316506"/>
            <a:ext cx="27700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В.Т. Тимофеев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Девочка с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ягодами»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1879 год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5362" y="927846"/>
            <a:ext cx="1830339" cy="243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04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518" y="537882"/>
            <a:ext cx="8383889" cy="58282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618564" y="4639235"/>
            <a:ext cx="27449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И.И. Машков «Натюрморт.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Фрукты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на блюде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»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1910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885857"/>
            <a:ext cx="1878043" cy="2762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80939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60796" y="4208929"/>
            <a:ext cx="32380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Ф.П. Толстой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Букет цветов, бабочка и птичка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»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1820 год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796" y="920987"/>
            <a:ext cx="2014416" cy="2544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499930"/>
            <a:ext cx="4558552" cy="5843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79753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1071" y="497614"/>
            <a:ext cx="4445710" cy="5862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64776" y="5715000"/>
            <a:ext cx="5715001" cy="4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Илья Ефимович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Репин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 «Стрекоза» 1884 год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4203" y="3576917"/>
            <a:ext cx="488356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+mj-lt"/>
              </a:rPr>
              <a:t>Центр полотна занимает детская фигурка, которая сидит на деревянной жердочке от изгороди. Этот ребенок – Верочка Репина, дочь самого </a:t>
            </a:r>
            <a:r>
              <a:rPr lang="ru-RU" sz="2000" b="1" i="1" dirty="0" smtClean="0">
                <a:solidFill>
                  <a:srgbClr val="002060"/>
                </a:solidFill>
                <a:latin typeface="+mj-lt"/>
              </a:rPr>
              <a:t>художника</a:t>
            </a:r>
            <a:r>
              <a:rPr lang="ru-RU" sz="2000" b="1" i="1" dirty="0">
                <a:solidFill>
                  <a:srgbClr val="002060"/>
                </a:solidFill>
                <a:latin typeface="+mj-lt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813" y="723984"/>
            <a:ext cx="2008170" cy="27415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238749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53" y="283515"/>
            <a:ext cx="11255188" cy="6190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402106" y="6473868"/>
            <a:ext cx="63201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В.М. Васнецов «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Ковер-самолет</a:t>
            </a:r>
            <a:r>
              <a:rPr lang="ru-RU" dirty="0" smtClean="0"/>
              <a:t>»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1880 год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98863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432" y="605119"/>
            <a:ext cx="4289856" cy="57316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0027" y="3155845"/>
            <a:ext cx="4901609" cy="33287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2100" y="1607971"/>
            <a:ext cx="2517423" cy="30957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2493" y="717382"/>
            <a:ext cx="1891493" cy="236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92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5826" y="1083681"/>
            <a:ext cx="2286014" cy="4042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9955" y="2891118"/>
            <a:ext cx="2608451" cy="3271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4581" y="2098344"/>
            <a:ext cx="1301213" cy="1084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1992" y="5247607"/>
            <a:ext cx="1181118" cy="754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546" y="2690197"/>
            <a:ext cx="2304117" cy="1058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3637" y="3475803"/>
            <a:ext cx="1734074" cy="2500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046" y="4101129"/>
            <a:ext cx="3432905" cy="20496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267" y="764338"/>
            <a:ext cx="1379503" cy="19258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3609" y="1150034"/>
            <a:ext cx="1335615" cy="1760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046" y="802312"/>
            <a:ext cx="1980221" cy="10888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Прямоугольник 16"/>
          <p:cNvSpPr/>
          <p:nvPr/>
        </p:nvSpPr>
        <p:spPr>
          <a:xfrm>
            <a:off x="5540187" y="-1"/>
            <a:ext cx="14119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+mj-lt"/>
              </a:rPr>
              <a:t>5-6 лет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1919" y="793839"/>
            <a:ext cx="803193" cy="10298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714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08" y="581745"/>
            <a:ext cx="6091050" cy="3608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2181" y="581745"/>
            <a:ext cx="4560519" cy="5767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253" y="3818776"/>
            <a:ext cx="1676350" cy="2233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9597" y="4020671"/>
            <a:ext cx="1606199" cy="2031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617150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96" y="531434"/>
            <a:ext cx="4369510" cy="5729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24344">
            <a:off x="4796940" y="3478810"/>
            <a:ext cx="2184755" cy="2777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01464">
            <a:off x="4892209" y="531434"/>
            <a:ext cx="2304488" cy="28348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600" y="580874"/>
            <a:ext cx="4486275" cy="56668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57610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681" y="515777"/>
            <a:ext cx="8171331" cy="5832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45459" y="4450975"/>
            <a:ext cx="264906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+mj-lt"/>
              </a:rPr>
              <a:t>«Перед дождём» — картина русского </a:t>
            </a:r>
            <a:r>
              <a:rPr lang="ru-RU" b="1" dirty="0" smtClean="0">
                <a:solidFill>
                  <a:srgbClr val="002060"/>
                </a:solidFill>
                <a:latin typeface="+mj-lt"/>
              </a:rPr>
              <a:t>художника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Фёдора </a:t>
            </a:r>
            <a:r>
              <a:rPr lang="ru-RU" b="1" dirty="0">
                <a:solidFill>
                  <a:srgbClr val="002060"/>
                </a:solidFill>
                <a:latin typeface="+mj-lt"/>
              </a:rPr>
              <a:t>Васильева, написанная в </a:t>
            </a:r>
            <a:endParaRPr lang="ru-RU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1870—1871 </a:t>
            </a:r>
            <a:r>
              <a:rPr lang="ru-RU" b="1" dirty="0">
                <a:solidFill>
                  <a:srgbClr val="002060"/>
                </a:solidFill>
                <a:latin typeface="+mj-lt"/>
              </a:rPr>
              <a:t>годах.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014" y="984531"/>
            <a:ext cx="1899414" cy="26596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05278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7518" y="582247"/>
            <a:ext cx="3249705" cy="5746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12694" y="3643686"/>
            <a:ext cx="73017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latin typeface="+mj-lt"/>
              </a:rPr>
              <a:t>«Осенний букет» — портрет старшей дочери художника Веры Ильиничны Репиной (1872—1948),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написанный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Ильёй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Репиным в 1892 году в имении «</a:t>
            </a:r>
            <a:r>
              <a:rPr lang="ru-RU" sz="2000" b="1" dirty="0" err="1">
                <a:solidFill>
                  <a:srgbClr val="002060"/>
                </a:solidFill>
                <a:latin typeface="+mj-lt"/>
              </a:rPr>
              <a:t>Здравнёво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».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pPr algn="just"/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+mj-lt"/>
              </a:rPr>
              <a:t>В письме к дочери Толстого Татьяне Львовне Репин писал:</a:t>
            </a:r>
          </a:p>
          <a:p>
            <a:pPr algn="just"/>
            <a:r>
              <a:rPr lang="ru-RU" sz="2000" i="1" dirty="0">
                <a:solidFill>
                  <a:srgbClr val="002060"/>
                </a:solidFill>
                <a:latin typeface="+mj-lt"/>
              </a:rPr>
              <a:t>Начинаю портрет Веры, посреди сада с большим букетом грубых осенних цветов, с бутоньеркой тонких, изящных; в берете, с выражением чувства жизни, юности, неги.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232" y="735760"/>
            <a:ext cx="1945264" cy="25587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09017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3368" y="497542"/>
            <a:ext cx="4644197" cy="5822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32012" y="4881282"/>
            <a:ext cx="49754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«Первый снег» — картина русского советского художника Аркадия </a:t>
            </a:r>
            <a:r>
              <a:rPr lang="ru-RU" sz="2000" b="1" dirty="0" err="1">
                <a:solidFill>
                  <a:srgbClr val="002060"/>
                </a:solidFill>
                <a:latin typeface="+mj-lt"/>
              </a:rPr>
              <a:t>Пластова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. Она создана в 1946 году в деревне </a:t>
            </a:r>
            <a:r>
              <a:rPr lang="ru-RU" sz="2000" b="1" dirty="0" err="1">
                <a:solidFill>
                  <a:srgbClr val="002060"/>
                </a:solidFill>
                <a:latin typeface="+mj-lt"/>
              </a:rPr>
              <a:t>Прислониха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286" y="772084"/>
            <a:ext cx="3019985" cy="392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680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4729" y="565981"/>
            <a:ext cx="6763094" cy="5769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32012" y="5257801"/>
            <a:ext cx="34827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И.Э. Грабарь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«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Февральская лазурь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»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1904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460" y="900951"/>
            <a:ext cx="2189069" cy="29460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84971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41694" y="5782235"/>
            <a:ext cx="5244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+mj-lt"/>
              </a:rPr>
              <a:t>«Масленица» Кустодиев. 1916.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871" y="632764"/>
            <a:ext cx="10920515" cy="5020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02139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7310" y="497541"/>
            <a:ext cx="6960254" cy="58002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632011" y="5177119"/>
            <a:ext cx="3200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«Масленица»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(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Масленичное катание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).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Б.В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. Кустодиев. 1919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55" y="1021976"/>
            <a:ext cx="2605869" cy="26625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84244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1835" y="497541"/>
            <a:ext cx="9085730" cy="5805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632012" y="4881282"/>
            <a:ext cx="19498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«Масленица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» Кустодиев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1920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493534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830</TotalTime>
  <Words>287</Words>
  <Application>Microsoft Office PowerPoint</Application>
  <PresentationFormat>Широкоэкранный</PresentationFormat>
  <Paragraphs>57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Garamond</vt:lpstr>
      <vt:lpstr>Натуральные материалы</vt:lpstr>
      <vt:lpstr>ПРИМЕРНЫЙ  ПЕРЕЧЕНЬ ПРОИЗВЕДЕНИЙ ИЗОБРАЗИТЕЛЬНОГО ИСКУССТВА  согласно ФОП ДО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Алина Канивец</dc:creator>
  <cp:lastModifiedBy>Алина Канивец</cp:lastModifiedBy>
  <cp:revision>75</cp:revision>
  <dcterms:created xsi:type="dcterms:W3CDTF">2023-02-04T12:38:57Z</dcterms:created>
  <dcterms:modified xsi:type="dcterms:W3CDTF">2023-02-06T15:26:15Z</dcterms:modified>
</cp:coreProperties>
</file>