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9" r:id="rId4"/>
    <p:sldId id="260" r:id="rId5"/>
    <p:sldId id="261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5" r:id="rId22"/>
    <p:sldId id="284" r:id="rId23"/>
    <p:sldId id="286" r:id="rId24"/>
    <p:sldId id="287" r:id="rId25"/>
    <p:sldId id="289" r:id="rId26"/>
    <p:sldId id="288" r:id="rId27"/>
    <p:sldId id="26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43452" autoAdjust="0"/>
    <p:restoredTop sz="94660"/>
  </p:normalViewPr>
  <p:slideViewPr>
    <p:cSldViewPr>
      <p:cViewPr varScale="1">
        <p:scale>
          <a:sx n="61" d="100"/>
          <a:sy n="61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2020-2021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Участники</c:v>
                </c:pt>
                <c:pt idx="1">
                  <c:v>Призёры</c:v>
                </c:pt>
                <c:pt idx="2">
                  <c:v>Победители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2021-2022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Участники</c:v>
                </c:pt>
                <c:pt idx="1">
                  <c:v>Призёры</c:v>
                </c:pt>
                <c:pt idx="2">
                  <c:v>Победители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2022-2023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Участники</c:v>
                </c:pt>
                <c:pt idx="1">
                  <c:v>Призёры</c:v>
                </c:pt>
                <c:pt idx="2">
                  <c:v>Победители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axId val="118960896"/>
        <c:axId val="118962432"/>
      </c:barChart>
      <c:catAx>
        <c:axId val="118960896"/>
        <c:scaling>
          <c:orientation val="minMax"/>
        </c:scaling>
        <c:axPos val="b"/>
        <c:tickLblPos val="nextTo"/>
        <c:crossAx val="118962432"/>
        <c:crosses val="autoZero"/>
        <c:auto val="1"/>
        <c:lblAlgn val="ctr"/>
        <c:lblOffset val="100"/>
      </c:catAx>
      <c:valAx>
        <c:axId val="118962432"/>
        <c:scaling>
          <c:orientation val="minMax"/>
        </c:scaling>
        <c:axPos val="l"/>
        <c:majorGridlines/>
        <c:numFmt formatCode="General" sourceLinked="1"/>
        <c:tickLblPos val="nextTo"/>
        <c:crossAx val="11896089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2021-2022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Абсолютная успеваемость</c:v>
                </c:pt>
                <c:pt idx="1">
                  <c:v>Качественная успеваемость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65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2022-2023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Абсолютная успеваемость</c:v>
                </c:pt>
                <c:pt idx="1">
                  <c:v>Качественная успеваемость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100</c:v>
                </c:pt>
                <c:pt idx="1">
                  <c:v>76</c:v>
                </c:pt>
              </c:numCache>
            </c:numRef>
          </c:val>
        </c:ser>
        <c:axId val="77608832"/>
        <c:axId val="77610368"/>
      </c:barChart>
      <c:catAx>
        <c:axId val="77608832"/>
        <c:scaling>
          <c:orientation val="minMax"/>
        </c:scaling>
        <c:axPos val="b"/>
        <c:tickLblPos val="nextTo"/>
        <c:crossAx val="77610368"/>
        <c:crosses val="autoZero"/>
        <c:auto val="1"/>
        <c:lblAlgn val="ctr"/>
        <c:lblOffset val="100"/>
      </c:catAx>
      <c:valAx>
        <c:axId val="77610368"/>
        <c:scaling>
          <c:orientation val="minMax"/>
        </c:scaling>
        <c:axPos val="l"/>
        <c:majorGridlines/>
        <c:numFmt formatCode="General" sourceLinked="1"/>
        <c:tickLblPos val="nextTo"/>
        <c:crossAx val="77608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86888777631129"/>
          <c:y val="0.36270336796135788"/>
          <c:w val="0.21975042859526975"/>
          <c:h val="0.2645089657910411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4052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3783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989272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06446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3371976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4309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4821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9677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3209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855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3401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279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9260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9255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2907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5337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5057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5.jpe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5.jpeg"/><Relationship Id="rId9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556792"/>
            <a:ext cx="6600451" cy="226278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Представление педагогического опыта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5085184"/>
            <a:ext cx="6600451" cy="1126283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Акатьева Юлия Евгеньевна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начальных классов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«МОУ «СОШ №2 г. Ката-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Ивановска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609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85728"/>
            <a:ext cx="7429552" cy="1280890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Прием «Перепутанные логические цепочки»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1643050"/>
            <a:ext cx="6591985" cy="3777622"/>
          </a:xfrm>
        </p:spPr>
        <p:txBody>
          <a:bodyPr/>
          <a:lstStyle/>
          <a:p>
            <a:r>
              <a:rPr lang="ru-RU" sz="2400" b="1" dirty="0" smtClean="0"/>
              <a:t>Цель приема</a:t>
            </a:r>
            <a:r>
              <a:rPr lang="ru-RU" sz="2400" dirty="0" smtClean="0"/>
              <a:t>: развитие умения устанавливать причинно-следственные связи, выявить закономерность каких-либо событий, явлений. Прием работает на развитие критического мышления, развитие памяти и умение логически мыслить.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808259"/>
            <a:ext cx="8929718" cy="2049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6589199" cy="1280890"/>
          </a:xfrm>
        </p:spPr>
        <p:txBody>
          <a:bodyPr/>
          <a:lstStyle/>
          <a:p>
            <a:r>
              <a:rPr lang="ru-RU" b="1" dirty="0" smtClean="0"/>
              <a:t>Прием «Кластер»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808259"/>
            <a:ext cx="8929718" cy="2049741"/>
          </a:xfrm>
          <a:prstGeom prst="rect">
            <a:avLst/>
          </a:prstGeom>
        </p:spPr>
      </p:pic>
      <p:pic>
        <p:nvPicPr>
          <p:cNvPr id="5" name="Содержимое 3" descr="Рисунок5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43042" y="1071546"/>
            <a:ext cx="5072098" cy="3714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6589199" cy="12808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Приём интерактивного обучения «Жокей и лошадь»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1500174"/>
            <a:ext cx="6591985" cy="3777622"/>
          </a:xfrm>
        </p:spPr>
        <p:txBody>
          <a:bodyPr/>
          <a:lstStyle/>
          <a:p>
            <a:r>
              <a:rPr lang="ru-RU" sz="2800" b="1" dirty="0" smtClean="0"/>
              <a:t>Цель приема:</a:t>
            </a:r>
            <a:r>
              <a:rPr lang="ru-RU" sz="2800" dirty="0" smtClean="0"/>
              <a:t> сформировать умение соотносить вопросы и ответы через прочитанный текст.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808259"/>
            <a:ext cx="8929718" cy="2049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Прием «Лови ошибку»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1571612"/>
            <a:ext cx="6591985" cy="3777622"/>
          </a:xfrm>
        </p:spPr>
        <p:txBody>
          <a:bodyPr/>
          <a:lstStyle/>
          <a:p>
            <a:r>
              <a:rPr lang="ru-RU" sz="2800" dirty="0" smtClean="0"/>
              <a:t>Цель: развитие у школьников критического подхода к получаемой информации.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808259"/>
            <a:ext cx="8929718" cy="2049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Прием «Переложи спички»</a:t>
            </a:r>
            <a:endParaRPr lang="ru-RU" b="1" dirty="0"/>
          </a:p>
        </p:txBody>
      </p:sp>
      <p:pic>
        <p:nvPicPr>
          <p:cNvPr id="6" name="Содержимое 5" descr="Снимок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8996" y="1785926"/>
            <a:ext cx="3540590" cy="278608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808259"/>
            <a:ext cx="8929718" cy="204974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28728" y="1643050"/>
            <a:ext cx="35719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Цель : этот прием развивает логику и творческое мышление.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357166"/>
            <a:ext cx="6589199" cy="1280890"/>
          </a:xfrm>
        </p:spPr>
        <p:txBody>
          <a:bodyPr/>
          <a:lstStyle/>
          <a:p>
            <a:r>
              <a:rPr lang="ru-RU" b="1" dirty="0" smtClean="0"/>
              <a:t>Нестандартное мышление</a:t>
            </a:r>
            <a:endParaRPr lang="ru-RU" b="1" dirty="0"/>
          </a:p>
        </p:txBody>
      </p:sp>
      <p:pic>
        <p:nvPicPr>
          <p:cNvPr id="4" name="Содержимое 3" descr="кроссенс готовый слон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285860"/>
            <a:ext cx="2628204" cy="2539328"/>
          </a:xfrm>
        </p:spPr>
      </p:pic>
      <p:sp>
        <p:nvSpPr>
          <p:cNvPr id="5" name="TextBox 4"/>
          <p:cNvSpPr txBox="1"/>
          <p:nvPr/>
        </p:nvSpPr>
        <p:spPr>
          <a:xfrm>
            <a:off x="1071538" y="3857628"/>
            <a:ext cx="1758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Кроссенс</a:t>
            </a:r>
            <a:endParaRPr lang="ru-RU" sz="2400" dirty="0"/>
          </a:p>
        </p:txBody>
      </p:sp>
      <p:pic>
        <p:nvPicPr>
          <p:cNvPr id="6" name="Рисунок 5" descr="Снимок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857232"/>
            <a:ext cx="3947367" cy="15716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57554" y="1714488"/>
            <a:ext cx="1343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Ребусы</a:t>
            </a:r>
            <a:endParaRPr lang="ru-RU" sz="2400" dirty="0"/>
          </a:p>
        </p:txBody>
      </p:sp>
      <p:pic>
        <p:nvPicPr>
          <p:cNvPr id="8" name="Рисунок 7" descr="Снимок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074" y="2500306"/>
            <a:ext cx="2243383" cy="129426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000760" y="2500306"/>
            <a:ext cx="2643206" cy="13573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072198" y="4000504"/>
            <a:ext cx="2634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Задача-загадка</a:t>
            </a:r>
            <a:endParaRPr lang="ru-RU" sz="2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808259"/>
            <a:ext cx="8929718" cy="2049741"/>
          </a:xfrm>
          <a:prstGeom prst="rect">
            <a:avLst/>
          </a:prstGeom>
        </p:spPr>
      </p:pic>
      <p:pic>
        <p:nvPicPr>
          <p:cNvPr id="12" name="Рисунок 11" descr="семья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0430" y="2500306"/>
            <a:ext cx="1857388" cy="1720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7" y="624110"/>
            <a:ext cx="7391424" cy="128089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Приемы </a:t>
            </a:r>
            <a:r>
              <a:rPr lang="ru-RU" b="1" dirty="0" smtClean="0"/>
              <a:t>«</a:t>
            </a:r>
            <a:r>
              <a:rPr lang="ru-RU" b="1" dirty="0" smtClean="0"/>
              <a:t>Ассоциации»,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«Связать несвязанное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2428868"/>
            <a:ext cx="6591985" cy="377762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Цель: приемы позволяют развить творческое воображение учащихся, активизировать их словарный запас.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808259"/>
            <a:ext cx="8929718" cy="2049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357166"/>
            <a:ext cx="6589199" cy="1280890"/>
          </a:xfrm>
        </p:spPr>
        <p:txBody>
          <a:bodyPr/>
          <a:lstStyle/>
          <a:p>
            <a:r>
              <a:rPr lang="ru-RU" b="1" dirty="0" smtClean="0"/>
              <a:t>Глобальные компетенции</a:t>
            </a:r>
            <a:endParaRPr lang="ru-RU" b="1" dirty="0"/>
          </a:p>
        </p:txBody>
      </p:sp>
      <p:pic>
        <p:nvPicPr>
          <p:cNvPr id="5" name="Рисунок 4" descr="C6d1bQZ5Sf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357298"/>
            <a:ext cx="3739630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100325693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5400000">
            <a:off x="1071538" y="2285992"/>
            <a:ext cx="3090486" cy="30904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6589199" cy="1280890"/>
          </a:xfrm>
        </p:spPr>
        <p:txBody>
          <a:bodyPr/>
          <a:lstStyle/>
          <a:p>
            <a:r>
              <a:rPr lang="ru-RU" b="1" dirty="0" smtClean="0"/>
              <a:t>Творческие способности</a:t>
            </a:r>
            <a:endParaRPr lang="ru-RU" b="1" dirty="0"/>
          </a:p>
        </p:txBody>
      </p:sp>
      <p:pic>
        <p:nvPicPr>
          <p:cNvPr id="4" name="Содержимое 3" descr="Снимок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3438" y="1000108"/>
            <a:ext cx="4227678" cy="2143140"/>
          </a:xfrm>
        </p:spPr>
      </p:pic>
      <p:sp>
        <p:nvSpPr>
          <p:cNvPr id="5" name="TextBox 4"/>
          <p:cNvSpPr txBox="1"/>
          <p:nvPr/>
        </p:nvSpPr>
        <p:spPr>
          <a:xfrm>
            <a:off x="6572264" y="3286124"/>
            <a:ext cx="2032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Театр теней</a:t>
            </a:r>
            <a:endParaRPr lang="ru-RU" sz="2400" dirty="0"/>
          </a:p>
        </p:txBody>
      </p:sp>
      <p:pic>
        <p:nvPicPr>
          <p:cNvPr id="6" name="Рисунок 5" descr="Снимок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286124"/>
            <a:ext cx="5572164" cy="27146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43042" y="6143644"/>
            <a:ext cx="2823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Сценка «Азбука»</a:t>
            </a:r>
            <a:endParaRPr lang="ru-RU" sz="2400" dirty="0"/>
          </a:p>
        </p:txBody>
      </p:sp>
      <p:pic>
        <p:nvPicPr>
          <p:cNvPr id="8" name="Рисунок 7" descr="Снимок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88" y="4286256"/>
            <a:ext cx="2224351" cy="20654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Исследовательская деятельность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Научный эксперимент</a:t>
            </a:r>
          </a:p>
          <a:p>
            <a:r>
              <a:rPr lang="ru-RU" sz="2800" dirty="0" smtClean="0"/>
              <a:t>Лабораторный опыт</a:t>
            </a:r>
          </a:p>
          <a:p>
            <a:r>
              <a:rPr lang="ru-RU" sz="2800" dirty="0" smtClean="0"/>
              <a:t>Моделирование</a:t>
            </a:r>
          </a:p>
          <a:p>
            <a:r>
              <a:rPr lang="ru-RU" sz="2800" dirty="0" smtClean="0"/>
              <a:t>Поисковая деятельность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44034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85728"/>
            <a:ext cx="6589199" cy="1280890"/>
          </a:xfrm>
        </p:spPr>
        <p:txBody>
          <a:bodyPr/>
          <a:lstStyle/>
          <a:p>
            <a:r>
              <a:rPr lang="ru-RU" b="1" dirty="0" smtClean="0"/>
              <a:t>Моделирование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4000504"/>
            <a:ext cx="2111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Статическая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808259"/>
            <a:ext cx="8929718" cy="2049741"/>
          </a:xfrm>
          <a:prstGeom prst="rect">
            <a:avLst/>
          </a:prstGeom>
        </p:spPr>
      </p:pic>
      <p:pic>
        <p:nvPicPr>
          <p:cNvPr id="7" name="Рисунок 6" descr="теллури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1714488"/>
            <a:ext cx="2440395" cy="18914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57950" y="3929066"/>
            <a:ext cx="2499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Динамическая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857620" y="2571744"/>
            <a:ext cx="1604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Знаковая</a:t>
            </a:r>
            <a:endParaRPr lang="ru-RU" sz="2400" dirty="0"/>
          </a:p>
        </p:txBody>
      </p:sp>
      <p:pic>
        <p:nvPicPr>
          <p:cNvPr id="14" name="Рисунок 13" descr="фор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1571612"/>
            <a:ext cx="1941543" cy="704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Снимок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1643050"/>
            <a:ext cx="1981581" cy="1736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85728"/>
            <a:ext cx="6589199" cy="1280890"/>
          </a:xfrm>
        </p:spPr>
        <p:txBody>
          <a:bodyPr/>
          <a:lstStyle/>
          <a:p>
            <a:r>
              <a:rPr lang="ru-RU" b="1" dirty="0" smtClean="0"/>
              <a:t>Поисковая деятельность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5643578"/>
            <a:ext cx="8929718" cy="1214422"/>
          </a:xfrm>
          <a:prstGeom prst="rect">
            <a:avLst/>
          </a:prstGeom>
        </p:spPr>
      </p:pic>
      <p:pic>
        <p:nvPicPr>
          <p:cNvPr id="7" name="Picture 3" descr="C:\Users\User\Desktop\фото с телефона\школа\IMG_20221124_11533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4370912" cy="3278184"/>
          </a:xfrm>
          <a:prstGeom prst="rect">
            <a:avLst/>
          </a:prstGeom>
          <a:noFill/>
        </p:spPr>
      </p:pic>
      <p:pic>
        <p:nvPicPr>
          <p:cNvPr id="1026" name="Picture 2" descr="C:\Users\User\Desktop\фото с телефона\школа\школьные фото\cfzNQCH6hE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2357430"/>
            <a:ext cx="4572015" cy="34289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6589199" cy="1280890"/>
          </a:xfrm>
        </p:spPr>
        <p:txBody>
          <a:bodyPr/>
          <a:lstStyle/>
          <a:p>
            <a:r>
              <a:rPr lang="ru-RU" b="1" dirty="0" smtClean="0"/>
              <a:t>Научный эксперимент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5786454"/>
            <a:ext cx="8929718" cy="1071546"/>
          </a:xfrm>
          <a:prstGeom prst="rect">
            <a:avLst/>
          </a:prstGeom>
        </p:spPr>
      </p:pic>
      <p:pic>
        <p:nvPicPr>
          <p:cNvPr id="8" name="Picture 2" descr="C:\Users\User\Desktop\фото с телефона\школа\IMG_20200911_10542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5037667" cy="3778250"/>
          </a:xfrm>
          <a:prstGeom prst="rect">
            <a:avLst/>
          </a:prstGeom>
          <a:noFill/>
        </p:spPr>
      </p:pic>
      <p:pic>
        <p:nvPicPr>
          <p:cNvPr id="5" name="Рисунок 4" descr="d924bc22f4fe882a501ee90239dd380d-800x456.png"/>
          <p:cNvPicPr>
            <a:picLocks noChangeAspect="1"/>
          </p:cNvPicPr>
          <p:nvPr/>
        </p:nvPicPr>
        <p:blipFill>
          <a:blip r:embed="rId4"/>
          <a:srcRect l="17183" r="25622"/>
          <a:stretch>
            <a:fillRect/>
          </a:stretch>
        </p:blipFill>
        <p:spPr>
          <a:xfrm>
            <a:off x="5572132" y="2357430"/>
            <a:ext cx="3357586" cy="3346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000364" y="642918"/>
            <a:ext cx="3071834" cy="12144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28596" y="2571744"/>
            <a:ext cx="3071834" cy="12144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000364" y="4500570"/>
            <a:ext cx="3071834" cy="12144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786446" y="2500306"/>
            <a:ext cx="3071834" cy="12144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643306" y="857232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Цифровые </a:t>
            </a:r>
          </a:p>
          <a:p>
            <a:r>
              <a:rPr lang="ru-RU" b="1" i="1" dirty="0" smtClean="0"/>
              <a:t>компетенции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57554" y="4786322"/>
            <a:ext cx="21964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Функциональная </a:t>
            </a:r>
          </a:p>
          <a:p>
            <a:r>
              <a:rPr lang="ru-RU" b="1" i="1" dirty="0" smtClean="0"/>
              <a:t>грамотность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00826" y="2786058"/>
            <a:ext cx="17572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Творческие </a:t>
            </a:r>
          </a:p>
          <a:p>
            <a:r>
              <a:rPr lang="ru-RU" b="1" i="1" dirty="0" smtClean="0"/>
              <a:t>способности</a:t>
            </a:r>
          </a:p>
          <a:p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85786" y="2857496"/>
            <a:ext cx="24641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Интеллектуальные </a:t>
            </a:r>
          </a:p>
          <a:p>
            <a:r>
              <a:rPr lang="ru-RU" b="1" i="1" dirty="0" smtClean="0"/>
              <a:t>способности</a:t>
            </a:r>
            <a:endParaRPr lang="ru-RU" b="1" dirty="0"/>
          </a:p>
        </p:txBody>
      </p:sp>
      <p:sp>
        <p:nvSpPr>
          <p:cNvPr id="16" name="Выгнутая вправо стрелка 15"/>
          <p:cNvSpPr/>
          <p:nvPr/>
        </p:nvSpPr>
        <p:spPr>
          <a:xfrm rot="19777393">
            <a:off x="6684876" y="1028475"/>
            <a:ext cx="500066" cy="14287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право стрелка 16"/>
          <p:cNvSpPr/>
          <p:nvPr/>
        </p:nvSpPr>
        <p:spPr>
          <a:xfrm rot="1967399">
            <a:off x="6704990" y="3879207"/>
            <a:ext cx="500066" cy="14287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право стрелка 17"/>
          <p:cNvSpPr/>
          <p:nvPr/>
        </p:nvSpPr>
        <p:spPr>
          <a:xfrm rot="13348598">
            <a:off x="1913069" y="886018"/>
            <a:ext cx="500066" cy="153210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право стрелка 18"/>
          <p:cNvSpPr/>
          <p:nvPr/>
        </p:nvSpPr>
        <p:spPr>
          <a:xfrm rot="8120701">
            <a:off x="1930087" y="3827155"/>
            <a:ext cx="500066" cy="14287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" name="Рисунок 19" descr="1456477454.png"/>
          <p:cNvPicPr>
            <a:picLocks noChangeAspect="1"/>
          </p:cNvPicPr>
          <p:nvPr/>
        </p:nvPicPr>
        <p:blipFill>
          <a:blip r:embed="rId2" cstate="print"/>
          <a:srcRect t="4054" r="4394"/>
          <a:stretch>
            <a:fillRect/>
          </a:stretch>
        </p:blipFill>
        <p:spPr>
          <a:xfrm>
            <a:off x="3786182" y="2285992"/>
            <a:ext cx="1714512" cy="169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_20220215_1659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6314" y="1643050"/>
            <a:ext cx="3989910" cy="2992432"/>
          </a:xfrm>
        </p:spPr>
      </p:pic>
      <p:pic>
        <p:nvPicPr>
          <p:cNvPr id="5" name="Рисунок 4" descr="IMG_20220318_134947 - копия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714488"/>
            <a:ext cx="3905277" cy="2928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357298"/>
          </a:xfrm>
          <a:prstGeom prst="rect">
            <a:avLst/>
          </a:prstGeom>
        </p:spPr>
      </p:pic>
      <p:pic>
        <p:nvPicPr>
          <p:cNvPr id="8" name="Рисунок 7" descr="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236632">
            <a:off x="986690" y="4202385"/>
            <a:ext cx="1802552" cy="2629286"/>
          </a:xfrm>
          <a:prstGeom prst="rect">
            <a:avLst/>
          </a:prstGeom>
        </p:spPr>
      </p:pic>
      <p:pic>
        <p:nvPicPr>
          <p:cNvPr id="9" name="Рисунок 8" descr="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184929">
            <a:off x="2410663" y="4285488"/>
            <a:ext cx="1644560" cy="2315315"/>
          </a:xfrm>
          <a:prstGeom prst="rect">
            <a:avLst/>
          </a:prstGeom>
        </p:spPr>
      </p:pic>
      <p:pic>
        <p:nvPicPr>
          <p:cNvPr id="16" name="Рисунок 15" descr="0443f33c-7b8c-4d2f-842e-ba900923a62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94670">
            <a:off x="6709481" y="4165024"/>
            <a:ext cx="1928808" cy="2571744"/>
          </a:xfrm>
          <a:prstGeom prst="rect">
            <a:avLst/>
          </a:prstGeom>
        </p:spPr>
      </p:pic>
      <p:pic>
        <p:nvPicPr>
          <p:cNvPr id="15" name="Рисунок 14" descr="404b1191-16e3-4b67-bbfc-6bf0410e12bb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493128">
            <a:off x="5056098" y="4254498"/>
            <a:ext cx="1984038" cy="2643182"/>
          </a:xfrm>
          <a:prstGeom prst="rect">
            <a:avLst/>
          </a:prstGeom>
        </p:spPr>
      </p:pic>
      <p:pic>
        <p:nvPicPr>
          <p:cNvPr id="10" name="Рисунок 9" descr="7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43306" y="4138593"/>
            <a:ext cx="1928826" cy="2719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Участие в олимпиадах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43100" y="2133600"/>
          <a:ext cx="6591300" cy="377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Успеваемость обучающихся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943100" y="2133600"/>
          <a:ext cx="6591300" cy="377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kartinkin.net/uploads/posts/2022-03/1646156276_21-kartinkin-net-p-kartinki-yablonya-2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7375"/>
            <a:ext cx="5976664" cy="66123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espicture.ru/800/600/https/www.nicepng.com/png/detail/421-4217655_-luz-de-topo-pn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f3f8ae575eb5bd70c007c9dd473b6d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542444">
            <a:off x="292261" y="1423165"/>
            <a:ext cx="8373607" cy="93366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510107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605" r="60515"/>
          <a:stretch/>
        </p:blipFill>
        <p:spPr>
          <a:xfrm>
            <a:off x="3995936" y="3006670"/>
            <a:ext cx="1368152" cy="38513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837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14563"/>
          <a:stretch/>
        </p:blipFill>
        <p:spPr>
          <a:xfrm>
            <a:off x="1403648" y="188640"/>
            <a:ext cx="6219057" cy="64934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5375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740"/>
          <a:stretch/>
        </p:blipFill>
        <p:spPr>
          <a:xfrm>
            <a:off x="971600" y="0"/>
            <a:ext cx="7488832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129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14290"/>
            <a:ext cx="6589199" cy="1280890"/>
          </a:xfrm>
        </p:spPr>
        <p:txBody>
          <a:bodyPr/>
          <a:lstStyle/>
          <a:p>
            <a:pPr algn="ctr"/>
            <a:r>
              <a:rPr lang="ru-RU" dirty="0" err="1" smtClean="0"/>
              <a:t>Системно-деятельностный</a:t>
            </a:r>
            <a:r>
              <a:rPr lang="ru-RU" dirty="0" smtClean="0"/>
              <a:t> подход</a:t>
            </a:r>
            <a:endParaRPr lang="ru-RU" dirty="0"/>
          </a:p>
        </p:txBody>
      </p:sp>
      <p:pic>
        <p:nvPicPr>
          <p:cNvPr id="4" name="Содержимое 3" descr="11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500174"/>
            <a:ext cx="7011757" cy="5084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Учебные компетенции: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tx1"/>
                </a:solidFill>
              </a:rPr>
              <a:t>Развитие функциональной грамотности</a:t>
            </a:r>
          </a:p>
          <a:p>
            <a:r>
              <a:rPr lang="ru-RU" sz="2800" i="1" dirty="0" smtClean="0">
                <a:solidFill>
                  <a:schemeClr val="tx1"/>
                </a:solidFill>
              </a:rPr>
              <a:t>Развитие творческих способностей обучающихся</a:t>
            </a:r>
          </a:p>
          <a:p>
            <a:r>
              <a:rPr lang="ru-RU" sz="2800" i="1" dirty="0" smtClean="0">
                <a:solidFill>
                  <a:schemeClr val="tx1"/>
                </a:solidFill>
              </a:rPr>
              <a:t>Развитие цифровых компетенций </a:t>
            </a:r>
          </a:p>
          <a:p>
            <a:r>
              <a:rPr lang="ru-RU" sz="2800" i="1" dirty="0" smtClean="0">
                <a:solidFill>
                  <a:schemeClr val="tx1"/>
                </a:solidFill>
              </a:rPr>
              <a:t>Развитие интеллектуальных способностей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Цифровые компетенции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1428736"/>
            <a:ext cx="6591985" cy="377762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устройство компьютера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работа с различными офисными программами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информационная безопасность в сети Интернет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работа с информацией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808259"/>
            <a:ext cx="8929718" cy="2049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357166"/>
            <a:ext cx="6589199" cy="12808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Функциональная грамотность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214290"/>
            <a:ext cx="4214842" cy="13573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3929066"/>
            <a:ext cx="1928826" cy="11430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0034" y="1500174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Читательская </a:t>
            </a:r>
          </a:p>
          <a:p>
            <a:r>
              <a:rPr lang="ru-RU" b="1" dirty="0" smtClean="0"/>
              <a:t>грамотность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71744"/>
            <a:ext cx="2214578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14348" y="2714620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Математическая</a:t>
            </a:r>
          </a:p>
          <a:p>
            <a:r>
              <a:rPr lang="ru-RU" b="1" dirty="0" smtClean="0"/>
              <a:t>грамотность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768" y="1285860"/>
            <a:ext cx="1714512" cy="10001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215206" y="1500174"/>
            <a:ext cx="1661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Креативное </a:t>
            </a:r>
          </a:p>
          <a:p>
            <a:r>
              <a:rPr lang="ru-RU" b="1" dirty="0" smtClean="0"/>
              <a:t>мышление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1285860"/>
            <a:ext cx="2000264" cy="10001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86578" y="2714620"/>
            <a:ext cx="18197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Глобальные</a:t>
            </a:r>
          </a:p>
          <a:p>
            <a:r>
              <a:rPr lang="ru-RU" b="1" dirty="0" smtClean="0"/>
              <a:t>компетенции</a:t>
            </a:r>
            <a:endParaRPr lang="ru-RU" b="1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 flipV="1">
            <a:off x="2071670" y="785794"/>
            <a:ext cx="78581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072330" y="714356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2393141" y="1750207"/>
            <a:ext cx="100013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6107918" y="1750208"/>
            <a:ext cx="100013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 descr="Сним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214290"/>
            <a:ext cx="1000132" cy="951961"/>
          </a:xfrm>
          <a:prstGeom prst="rect">
            <a:avLst/>
          </a:prstGeom>
        </p:spPr>
      </p:pic>
      <p:pic>
        <p:nvPicPr>
          <p:cNvPr id="22" name="Рисунок 21" descr="Снимо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3786190"/>
            <a:ext cx="1071570" cy="1061306"/>
          </a:xfrm>
          <a:prstGeom prst="rect">
            <a:avLst/>
          </a:prstGeom>
        </p:spPr>
      </p:pic>
      <p:pic>
        <p:nvPicPr>
          <p:cNvPr id="23" name="Рисунок 22" descr="5fcad41ae9dc8e63f5e350d29219121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5272" y="173466"/>
            <a:ext cx="1214446" cy="954223"/>
          </a:xfrm>
          <a:prstGeom prst="rect">
            <a:avLst/>
          </a:prstGeom>
        </p:spPr>
      </p:pic>
      <p:pic>
        <p:nvPicPr>
          <p:cNvPr id="24" name="Рисунок 23" descr="Снимок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8148" y="3643314"/>
            <a:ext cx="1071570" cy="1061246"/>
          </a:xfrm>
          <a:prstGeom prst="rect">
            <a:avLst/>
          </a:prstGeom>
        </p:spPr>
      </p:pic>
      <p:cxnSp>
        <p:nvCxnSpPr>
          <p:cNvPr id="28" name="Прямая со стрелкой 27"/>
          <p:cNvCxnSpPr/>
          <p:nvPr/>
        </p:nvCxnSpPr>
        <p:spPr>
          <a:xfrm rot="5400000">
            <a:off x="2678893" y="2393149"/>
            <a:ext cx="235745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37" idx="0"/>
          </p:cNvCxnSpPr>
          <p:nvPr/>
        </p:nvCxnSpPr>
        <p:spPr>
          <a:xfrm rot="16200000" flipH="1">
            <a:off x="4750595" y="2393149"/>
            <a:ext cx="235745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6715140" y="2571744"/>
            <a:ext cx="192882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857752" y="3929066"/>
            <a:ext cx="2857520" cy="11430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2428860" y="4143380"/>
            <a:ext cx="1691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Финансовая </a:t>
            </a:r>
          </a:p>
          <a:p>
            <a:r>
              <a:rPr lang="ru-RU" b="1" dirty="0" smtClean="0"/>
              <a:t>грамотность</a:t>
            </a:r>
            <a:endParaRPr lang="ru-RU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4929190" y="4214818"/>
            <a:ext cx="2811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Естественнонаучная </a:t>
            </a:r>
          </a:p>
          <a:p>
            <a:r>
              <a:rPr lang="ru-RU" b="1" dirty="0" smtClean="0"/>
              <a:t>грамотность</a:t>
            </a:r>
            <a:endParaRPr lang="ru-RU" b="1" dirty="0"/>
          </a:p>
        </p:txBody>
      </p:sp>
      <p:pic>
        <p:nvPicPr>
          <p:cNvPr id="46" name="Рисунок 45" descr="Снимок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6446" y="5214950"/>
            <a:ext cx="1214446" cy="1442155"/>
          </a:xfrm>
          <a:prstGeom prst="rect">
            <a:avLst/>
          </a:prstGeom>
        </p:spPr>
      </p:pic>
      <p:pic>
        <p:nvPicPr>
          <p:cNvPr id="48" name="Рисунок 47" descr="1647139702_46-kartinkin-net-p-dengi-narisovannie-kartinki-4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28860" y="5214926"/>
            <a:ext cx="1643074" cy="1643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567</TotalTime>
  <Words>224</Words>
  <Application>Microsoft Office PowerPoint</Application>
  <PresentationFormat>Экран (4:3)</PresentationFormat>
  <Paragraphs>68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Легкий дым</vt:lpstr>
      <vt:lpstr>Представление педагогического опыта</vt:lpstr>
      <vt:lpstr>Слайд 2</vt:lpstr>
      <vt:lpstr>Слайд 3</vt:lpstr>
      <vt:lpstr>Слайд 4</vt:lpstr>
      <vt:lpstr>Слайд 5</vt:lpstr>
      <vt:lpstr>Системно-деятельностный подход</vt:lpstr>
      <vt:lpstr>Учебные компетенции:</vt:lpstr>
      <vt:lpstr>Цифровые компетенции</vt:lpstr>
      <vt:lpstr>Функциональная грамотность</vt:lpstr>
      <vt:lpstr>Прием «Перепутанные логические цепочки»</vt:lpstr>
      <vt:lpstr>Прием «Кластер»</vt:lpstr>
      <vt:lpstr>Приём интерактивного обучения «Жокей и лошадь»</vt:lpstr>
      <vt:lpstr>Прием «Лови ошибку» </vt:lpstr>
      <vt:lpstr>Прием «Переложи спички»</vt:lpstr>
      <vt:lpstr>Нестандартное мышление</vt:lpstr>
      <vt:lpstr>Приемы «Ассоциации»,  «Связать несвязанное»</vt:lpstr>
      <vt:lpstr>Глобальные компетенции</vt:lpstr>
      <vt:lpstr>Творческие способности</vt:lpstr>
      <vt:lpstr>Исследовательская деятельность</vt:lpstr>
      <vt:lpstr>Моделирование</vt:lpstr>
      <vt:lpstr>Поисковая деятельность</vt:lpstr>
      <vt:lpstr>Научный эксперимент</vt:lpstr>
      <vt:lpstr>Слайд 23</vt:lpstr>
      <vt:lpstr>Слайд 24</vt:lpstr>
      <vt:lpstr>Участие в олимпиадах</vt:lpstr>
      <vt:lpstr>Успеваемость обучающихся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Представление педагогического опыта</dc:title>
  <dc:creator>пк</dc:creator>
  <cp:lastModifiedBy>User</cp:lastModifiedBy>
  <cp:revision>45</cp:revision>
  <dcterms:created xsi:type="dcterms:W3CDTF">2023-02-02T09:43:23Z</dcterms:created>
  <dcterms:modified xsi:type="dcterms:W3CDTF">2023-02-03T07:48:09Z</dcterms:modified>
</cp:coreProperties>
</file>