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9" r:id="rId32"/>
    <p:sldId id="298" r:id="rId33"/>
    <p:sldId id="300" r:id="rId34"/>
    <p:sldId id="274" r:id="rId35"/>
    <p:sldId id="275" r:id="rId36"/>
    <p:sldId id="276" r:id="rId37"/>
    <p:sldId id="281" r:id="rId38"/>
    <p:sldId id="301" r:id="rId39"/>
    <p:sldId id="302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54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869A003-426F-4FED-9702-8ECE7B71418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461167-2610-44C6-8D66-AD77AD6D12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3160954"/>
          </a:xfrm>
        </p:spPr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МОНИТОРИНГ</a:t>
            </a:r>
            <a:b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</a:b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ОБЩЕГО И РЕЧЕВОГО РАЗВИТИЯ ДЕТЕЙ </a:t>
            </a:r>
            <a:b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</a:b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ГРУППЫ </a:t>
            </a:r>
            <a:r>
              <a:rPr lang="ru-RU" b="1" dirty="0" err="1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КОмпенсирующей</a:t>
            </a: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ru-RU" b="1" dirty="0" err="1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НАПРАВЛЕННОСтИ</a:t>
            </a: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ru-RU" b="1">
                <a:ln>
                  <a:solidFill>
                    <a:sysClr val="windowText" lastClr="000000"/>
                  </a:solidFill>
                </a:ln>
                <a:solidFill>
                  <a:schemeClr val="accent3"/>
                </a:solidFill>
              </a:rPr>
              <a:t>для детей с ТНР</a:t>
            </a:r>
            <a:br>
              <a:rPr lang="ru-RU" b="1" dirty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643446"/>
            <a:ext cx="8458200" cy="1643074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357166"/>
            <a:ext cx="1571625" cy="771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57167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Разработано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в соответствии</a:t>
            </a:r>
            <a:endParaRPr kumimoji="0" lang="ru-RU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с ФГОС ДО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147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8973097" cy="546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Зрительно – пространственный</a:t>
            </a:r>
            <a:r>
              <a:rPr lang="ru-RU" sz="1600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гнозис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праксис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уверенно ориентируется в пространстве, в схеме собственного тела,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составляет картинки из частей, складывает фигуры из палочек по образцу и по памяти.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встречаются единичные ошибки, которые исправляются самостоятельно, задание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выполняется в несколько замедленном темпе.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неуверенно ориентируется в пространстве и в схеме собственного тела.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При составлении картинки из частей и выкладывании фигуры из палочек по образцу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lang="ru-RU" sz="16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по памяти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требуется помощь.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затрудняется и ошибается при ориентировке в пространстве и в схеме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собственного тела. Не может самостоятельно составить картинку из частей и выложить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lang="ru-RU" sz="16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фигуру из палочек по образцу и по памяти.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 балл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задание не выполняет совсем.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2000" b="1" dirty="0"/>
              <a:t>II </a:t>
            </a:r>
            <a:r>
              <a:rPr lang="ru-RU" sz="2000" b="1" dirty="0"/>
              <a:t>ОБРАЗОВАТЕЛЬНАЯ ОБЛАСТЬ.        «Познавательное развитие»</a:t>
            </a:r>
            <a:br>
              <a:rPr lang="ru-RU" sz="2000" b="1" dirty="0"/>
            </a:br>
            <a: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Максимальное количество баллов – 45 баллов</a:t>
            </a:r>
            <a:b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</a:br>
            <a: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4 года -20 баллов; 5 лет – 35 баллов.</a:t>
            </a:r>
            <a:br>
              <a:rPr lang="ru-RU" sz="2400" b="1" cap="none" dirty="0"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b="1" dirty="0"/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1214422"/>
            <a:ext cx="19675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b="1" dirty="0"/>
              <a:t>Б) СЕНСОРНОЕ РАЗВИТИЕ </a:t>
            </a:r>
            <a:endParaRPr lang="ru-RU" sz="1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559093"/>
          <a:ext cx="7956003" cy="5046696"/>
        </p:xfrm>
        <a:graphic>
          <a:graphicData uri="http://schemas.openxmlformats.org/drawingml/2006/table">
            <a:tbl>
              <a:tblPr/>
              <a:tblGrid>
                <a:gridCol w="3183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26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26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61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261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10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10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053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838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838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2558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1052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0388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8811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03888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177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54828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2505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66083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73358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7816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7816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</a:tblGrid>
              <a:tr h="196418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ИНТЕЛЛЕКТУАЛЬНАЯ ДЕЯТЕЛЬНОСТЬ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75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Матрёшка (4 года)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Пирамидка (4 года)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Рамки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Монтессори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(4года)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«Чего не стало?» 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(4 года)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Кубики (картинки)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5</a:t>
                      </a:r>
                      <a:r>
                        <a:rPr lang="ru-RU" sz="12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 лет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Классификация «16 фигур»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 лет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«4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ый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лишний»: обобщающие понятия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 лет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Серия сюжетных картин</a:t>
                      </a:r>
                      <a:r>
                        <a:rPr lang="ru-RU" sz="1200" b="1" baseline="0" dirty="0">
                          <a:latin typeface="Times New Roman"/>
                          <a:ea typeface="Times New Roman"/>
                          <a:cs typeface="Times New Roman"/>
                        </a:rPr>
                        <a:t> (6 лет)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Нелепица</a:t>
                      </a: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 лет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3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6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6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2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4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60" marR="40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214422"/>
            <a:ext cx="14100335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справился самостоятельно.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справился с помощью.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–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справился после обучения.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совмещённые действия.  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не выполняет совсем. Отказ от деятельности.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b="1" dirty="0"/>
              <a:t>II </a:t>
            </a:r>
            <a:r>
              <a:rPr lang="ru-RU" sz="2000" b="1" dirty="0"/>
              <a:t>ОБРАЗОВАТЕЛЬНАЯ ОБЛАСТЬ.        «Познавательное развитие»</a:t>
            </a:r>
            <a:br>
              <a:rPr lang="ru-RU" b="1" dirty="0"/>
            </a:br>
            <a: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Максимальное количество баллов –  45 баллов</a:t>
            </a:r>
            <a:endParaRPr lang="ru-RU" sz="2000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1285860"/>
            <a:ext cx="8643966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В) ЭЛЕМЕНТАРНЫЕ МАТЕМАТИЧЕСКИЕ ПРЕДСТАВЛЕНИЯ</a:t>
            </a: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6" y="1714493"/>
          <a:ext cx="8429684" cy="5040004"/>
        </p:xfrm>
        <a:graphic>
          <a:graphicData uri="http://schemas.openxmlformats.org/drawingml/2006/table">
            <a:tbl>
              <a:tblPr/>
              <a:tblGrid>
                <a:gridCol w="438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6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9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189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01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016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77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77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91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919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7917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7917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969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7174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7174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4054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40646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4064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3822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3822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3813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193813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12491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Величина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форма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Количественный счёт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Порядковый счёт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Сравнение множеств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Состав числа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Обратный счёт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Знание цифр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Решение и составление задач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Ориентировка на плоскости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Итог     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2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7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6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22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663" marR="426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71472" y="1714489"/>
            <a:ext cx="6715172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5 баллов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выполняет задания  самостоятельно.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выполняет задания с помощью.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3 балла –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выполнил задание после обучения.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совмещённые действия.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                       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1 балл -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задание не выполняет совсем. Отказ от деятельности.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II </a:t>
            </a:r>
            <a:r>
              <a:rPr lang="ru-RU" sz="1800" b="1" dirty="0"/>
              <a:t>ОБРАЗОВАТЕЛЬНАЯ ОБЛАСТЬ.      «Познавательное развитие»  </a:t>
            </a:r>
            <a:br>
              <a:rPr lang="ru-RU" sz="1800" b="1" dirty="0"/>
            </a:br>
            <a:r>
              <a:rPr lang="ru-RU" sz="1800" b="1" dirty="0"/>
              <a:t>     </a:t>
            </a:r>
            <a:br>
              <a:rPr lang="ru-RU" sz="1800" dirty="0"/>
            </a:br>
            <a:r>
              <a:rPr lang="ru-RU" sz="18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Максимальное количество баллов – 25 баллов</a:t>
            </a:r>
            <a:endParaRPr lang="ru-RU" sz="1800" dirty="0"/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214423"/>
            <a:ext cx="871540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Г) ПРЕДСТАВЛЕНИЯ</a:t>
            </a: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ОБ ОКРУЖАЮЩЕМ. ВРЕМЕННЫЕ ПРЕДСТАВЛЕНИЯ.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1643050"/>
          <a:ext cx="7955999" cy="4642773"/>
        </p:xfrm>
        <a:graphic>
          <a:graphicData uri="http://schemas.openxmlformats.org/drawingml/2006/table">
            <a:tbl>
              <a:tblPr/>
              <a:tblGrid>
                <a:gridCol w="503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9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6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72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825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82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199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199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22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7223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587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871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11962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95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Представления об окружающем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Времена года</a:t>
                      </a: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Части суток</a:t>
                      </a: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Дни недели</a:t>
                      </a: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Месяцы года</a:t>
                      </a: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8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95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095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38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38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25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4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3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9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594" marR="385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1428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23850" algn="l"/>
              </a:tabLst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1000108"/>
            <a:ext cx="8643966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Временные представления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выполняет задания  самостоятельно.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выполняет задания с помощью.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выполнил задание после обучения.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задания выполняет с многочисленными ошибками, даже после обучения.  Некоторые задания недоступны.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не выполняет совсем. Отказ от деятельности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Представления об окружающем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вопрос понимает верно, отвечает  самостоятельно на вопрос. Умеет вести диалог. Представления об окружающем сформированы по возрасту.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вопрос понимает верно, отвечает на вопрос, хотя ответы недостаточно развёрнутые. Испытывает затруднения при диалоге. Представления об окружающем сформированы недостаточно.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не всегда понимает вопрос, отсутствует дистанция при общении со взрослыми, перебивает собеседника. Ответ с опорой на наглядность. Диалог в стадии формирования. Требуется помощь и побуждение. Представления об окружающем не соответствуют возрастным нормам.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малоактивен и малоразговорчив, вопрос  понимает плохо. Не умеет вести диалог. Ответы односложные или вообще не отвечает, не может сформулировать вопрос.  Скован во время общения со взрослым. Представления об окружающем не сформированы.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контакт не вступает, проявляет избирательный негативизм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Вопрос не понимает. Диалог отсутствует.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1625" algn="l"/>
                <a:tab pos="2368550" algn="ctr"/>
              </a:tabLst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972552" cy="714380"/>
          </a:xfrm>
        </p:spPr>
        <p:txBody>
          <a:bodyPr>
            <a:normAutofit fontScale="90000"/>
          </a:bodyPr>
          <a:lstStyle/>
          <a:p>
            <a:pPr lvl="0"/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2000" cap="none" dirty="0"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br>
              <a:rPr lang="ru-RU" sz="4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1285860"/>
          <a:ext cx="8643997" cy="5187110"/>
        </p:xfrm>
        <a:graphic>
          <a:graphicData uri="http://schemas.openxmlformats.org/drawingml/2006/table">
            <a:tbl>
              <a:tblPr/>
              <a:tblGrid>
                <a:gridCol w="236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98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5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15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15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82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229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229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229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229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7836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783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5508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5508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011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0114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874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4061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4061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1732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72714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72714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173859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173859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155263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147599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147599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147599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14759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170751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170751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163006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Произносительная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сторона речи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Фонематические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процессы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Импрессивная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 речь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Экспрессивная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речь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94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Анатомия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Звукопроизношение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Дыхание и голос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Просодика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Фонематическое восприятие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Фонематический анализ и синтез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Звукослоговая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структура слова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Пассивный словарь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Понимания форм словоизменения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Понимания предложений и связной речи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Общая характеристика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Активный словарь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Грамматический строй речи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Связная речь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9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b="1">
                          <a:latin typeface="Times New Roman"/>
                          <a:ea typeface="Times New Roman"/>
                          <a:cs typeface="Times New Roman"/>
                        </a:rPr>
                        <a:t>C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53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53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6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9642" marR="396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301752" y="457200"/>
            <a:ext cx="8686800" cy="542908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III </a:t>
            </a:r>
            <a:r>
              <a:rPr kumimoji="0" lang="ru-RU" sz="18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ОБРАЗОВАТЕЛЬНАЯ ОБЛАСТЬ.      «</a:t>
            </a:r>
            <a:r>
              <a:rPr lang="ru-RU" b="1" cap="all" dirty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РЕЧЕВОЕ РАЗВИТИЕ</a:t>
            </a:r>
            <a:r>
              <a:rPr kumimoji="0" lang="ru-RU" sz="18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»  </a:t>
            </a:r>
            <a:br>
              <a:rPr kumimoji="0" lang="ru-RU" sz="18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    </a:t>
            </a:r>
            <a:br>
              <a:rPr kumimoji="0" lang="ru-RU" sz="1800" b="0" i="0" u="none" strike="noStrike" kern="120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Times New Roman" pitchFamily="18" charset="0"/>
                <a:cs typeface="Times New Roman" pitchFamily="18" charset="0"/>
              </a:rPr>
              <a:t> Максимальное количество баллов – 70</a:t>
            </a:r>
            <a:r>
              <a:rPr kumimoji="0" lang="ru-RU" sz="1800" b="1" i="0" u="none" strike="noStrike" kern="1200" cap="none" spc="0" normalizeH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Times New Roman" pitchFamily="18" charset="0"/>
                <a:cs typeface="Times New Roman" pitchFamily="18" charset="0"/>
              </a:rPr>
              <a:t>баллов</a:t>
            </a:r>
            <a:endParaRPr kumimoji="0" lang="ru-RU" sz="1800" b="0" i="0" u="none" strike="noStrike" kern="1200" cap="all" spc="0" normalizeH="0" baseline="0" noProof="0" dirty="0">
              <a:ln>
                <a:noFill/>
              </a:ln>
              <a:solidFill>
                <a:schemeClr val="tx2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ircl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00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Критерии оценивания произносительной стороны речи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 Исследования анатомического строения артикуляционного аппарата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5 баллов – </a:t>
            </a:r>
            <a:r>
              <a:rPr lang="ru-RU" dirty="0"/>
              <a:t>патология анатомического строения артикуляционного  аппарата отсутствует.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имеется  одно  нарушение, не влияющие на двигательную способность органов артикуляции (</a:t>
            </a:r>
            <a:r>
              <a:rPr lang="ru-RU" dirty="0" err="1"/>
              <a:t>прогнатия</a:t>
            </a:r>
            <a:r>
              <a:rPr lang="ru-RU" dirty="0"/>
              <a:t>, </a:t>
            </a:r>
            <a:r>
              <a:rPr lang="ru-RU" dirty="0" err="1"/>
              <a:t>прогения</a:t>
            </a:r>
            <a:r>
              <a:rPr lang="ru-RU" dirty="0"/>
              <a:t>, высокое узкое твёрдое нёбо, редкие кривые зубы, очень крупные зубы, отсутствие зубов)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имеются 2 и более нарушений, не влияющие   на двигательную способность органов артикуляции.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имеются нарушения  анатомического строения артикуляционного  аппарата, влияющие на двигательную способность органов артикуляции (расщелины верхней губы, открытый боковой, открытый передний и перекрёстный прикусы, укороченная подъязычная связка и др.).</a:t>
            </a:r>
          </a:p>
          <a:p>
            <a:pPr>
              <a:buNone/>
            </a:pPr>
            <a:r>
              <a:rPr lang="ru-RU" b="1" dirty="0"/>
              <a:t>1 балл –</a:t>
            </a:r>
            <a:r>
              <a:rPr lang="ru-RU" dirty="0"/>
              <a:t> имеются грубые нарушения анатомического строения артикуляционного аппарата (расщелина твёрдого нёба, отсутствие маленького язычка)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b="1" dirty="0"/>
              <a:t>Исследование состояния звукопроизношения</a:t>
            </a:r>
            <a:endParaRPr lang="ru-RU" dirty="0"/>
          </a:p>
          <a:p>
            <a:endParaRPr lang="ru-RU" dirty="0"/>
          </a:p>
          <a:p>
            <a:pPr>
              <a:buNone/>
            </a:pPr>
            <a:r>
              <a:rPr lang="ru-RU" b="1" dirty="0"/>
              <a:t>5 баллов –  </a:t>
            </a:r>
            <a:r>
              <a:rPr lang="ru-RU" dirty="0"/>
              <a:t>все звуки произносятся правильно.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1- 2 звука недостаточно автоматизированы.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нарушено произношение  одной группы </a:t>
            </a:r>
          </a:p>
          <a:p>
            <a:pPr>
              <a:buNone/>
            </a:pPr>
            <a:r>
              <a:rPr lang="ru-RU" dirty="0"/>
              <a:t>звуков, но не более пяти звуков.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 - нарушено произношение двух – трёх групп звуков, но не более десяти звуков.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нарушено произношение более 10 звуков.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/>
              <a:t>ПОЯСНИТЕЛЬНАЯ ЗАПИСКА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200" dirty="0"/>
              <a:t>В целях оказания </a:t>
            </a:r>
            <a:r>
              <a:rPr lang="ru-RU" sz="1200" dirty="0" err="1"/>
              <a:t>коррекционно</a:t>
            </a:r>
            <a:r>
              <a:rPr lang="ru-RU" sz="1200" dirty="0"/>
              <a:t> – развивающей помощи дошкольникам с задержкой психического </a:t>
            </a:r>
            <a:r>
              <a:rPr lang="ru-RU" sz="1200" dirty="0" err="1"/>
              <a:t>развития,поступающих</a:t>
            </a:r>
            <a:r>
              <a:rPr lang="ru-RU" sz="1200" dirty="0"/>
              <a:t> в специальное дошкольное учреждение, необходимо всесторонне обследовать.</a:t>
            </a:r>
          </a:p>
          <a:p>
            <a:pPr>
              <a:buNone/>
            </a:pPr>
            <a:r>
              <a:rPr lang="ru-RU" sz="1200" dirty="0"/>
              <a:t>Задача мониторинга: выявить характер патологии, её структуру, индивидуальные особенности проявления. Планирование индивидуальных и групповых занятий с детьми. Представленный мониторинг позволяет провести исследование состояния общего и речевого развития дошкольников 4-7 лет в группах коррекционной направленности и составить коррекционную программу с учётом особенностей ребёнка и разработать рекомендации родителям. </a:t>
            </a:r>
          </a:p>
          <a:p>
            <a:pPr>
              <a:buNone/>
            </a:pPr>
            <a:r>
              <a:rPr lang="ru-RU" sz="1200" dirty="0"/>
              <a:t>Мониторинг состоит из 4-х образовательных областей: «Социально – коммуникативное развитие», «Познавательное развитие», «Речевое развитие», «Художественно – эстетическое развитие», «Физическое развитие» (моторика).</a:t>
            </a:r>
          </a:p>
          <a:p>
            <a:pPr>
              <a:buNone/>
            </a:pPr>
            <a:r>
              <a:rPr lang="ru-RU" sz="1200" dirty="0"/>
              <a:t>Методика мониторинга представляет цели, методы,  исследования и критерии оценки развития ребёнка с тяжёлым нарушением речи, количественный анализ оцениваемых показателей развития. Учитель – логопед  и воспитатели коррекционной группы ДОУ, используя данную методику, имеет возможность сравнить количественные и качественные показатели развития по всем образовательным областям в начале и в конце учебного года и получить объективные данные о динамике развития каждого ребёнка и группы в целом. </a:t>
            </a:r>
          </a:p>
          <a:p>
            <a:pPr>
              <a:buNone/>
            </a:pPr>
            <a:r>
              <a:rPr lang="ru-RU" sz="1200" dirty="0"/>
              <a:t>Во время мониторинга создаётся положительный эмоциональный фон взаимодействия между взрослым и ребёнком. Используются различные формы поощрения. При первых проявлениях усталости у ребёнка обследование переносится на следующий день. На каждое исследование затрачивается  5 – 10 минут (ребёнку 4 года); 10 - 15 минут (ребёнку 5 – 6 лет); 15 - 20 минут (ребёнку 7- 8 лет).</a:t>
            </a:r>
          </a:p>
          <a:p>
            <a:pPr algn="ctr">
              <a:buNone/>
            </a:pPr>
            <a:r>
              <a:rPr lang="ru-RU" sz="1200" b="1" dirty="0"/>
              <a:t>В качестве наглядно – дидактического обеспечения используются:</a:t>
            </a:r>
            <a:endParaRPr lang="ru-RU" sz="1200" dirty="0"/>
          </a:p>
          <a:p>
            <a:pPr lvl="0">
              <a:buNone/>
            </a:pPr>
            <a:r>
              <a:rPr lang="ru-RU" sz="1200" dirty="0"/>
              <a:t>Методический комплект Н. В. </a:t>
            </a:r>
            <a:r>
              <a:rPr lang="ru-RU" sz="1200" dirty="0" err="1"/>
              <a:t>Нищевой</a:t>
            </a:r>
            <a:r>
              <a:rPr lang="ru-RU" sz="1200" dirty="0"/>
              <a:t>.</a:t>
            </a:r>
          </a:p>
          <a:p>
            <a:pPr lvl="0">
              <a:buNone/>
            </a:pPr>
            <a:r>
              <a:rPr lang="ru-RU" sz="1200" dirty="0"/>
              <a:t>Пособие по обследованию речи дошкольников с ЗПР/ И.Д. Коненкова.</a:t>
            </a:r>
          </a:p>
          <a:p>
            <a:pPr lvl="0">
              <a:buNone/>
            </a:pPr>
            <a:r>
              <a:rPr lang="ru-RU" sz="1200" dirty="0"/>
              <a:t>Количественный мониторинг общего и речевого развития детей с ОНР/ А.М. Быховская; </a:t>
            </a:r>
            <a:r>
              <a:rPr lang="ru-RU" sz="1200" dirty="0" err="1"/>
              <a:t>Н.А.Казова</a:t>
            </a:r>
            <a:r>
              <a:rPr lang="ru-RU" sz="1200" dirty="0"/>
              <a:t>.</a:t>
            </a:r>
          </a:p>
          <a:p>
            <a:pPr lvl="0">
              <a:buNone/>
            </a:pPr>
            <a:r>
              <a:rPr lang="ru-RU" sz="1200" dirty="0"/>
              <a:t>С.Ю Кондратьева; И.Н Лебедева «Карта развития дошкольника с ЗПР»</a:t>
            </a:r>
          </a:p>
          <a:p>
            <a:pPr algn="ctr">
              <a:buNone/>
            </a:pPr>
            <a:r>
              <a:rPr lang="ru-RU" sz="1200" b="1" dirty="0"/>
              <a:t>Специальная и методическая литература.</a:t>
            </a:r>
            <a:endParaRPr lang="ru-RU" sz="1200" dirty="0"/>
          </a:p>
          <a:p>
            <a:pPr lvl="0">
              <a:buNone/>
            </a:pPr>
            <a:r>
              <a:rPr lang="ru-RU" sz="1200" dirty="0"/>
              <a:t>Примерная общеобразовательная программа дошкольного образования «От рождения до школы»/ под редакцией Н.Е. </a:t>
            </a:r>
            <a:r>
              <a:rPr lang="ru-RU" sz="1200" dirty="0" err="1"/>
              <a:t>Вераксы</a:t>
            </a:r>
            <a:r>
              <a:rPr lang="ru-RU" sz="1200" dirty="0"/>
              <a:t>; Т.С.Комаровой; М.А Васильевой 2014 год.</a:t>
            </a:r>
          </a:p>
          <a:p>
            <a:pPr lvl="0">
              <a:buNone/>
            </a:pPr>
            <a:r>
              <a:rPr lang="ru-RU" sz="1200" dirty="0"/>
              <a:t>Примерная </a:t>
            </a:r>
            <a:r>
              <a:rPr lang="ru-RU" sz="1200"/>
              <a:t>адаптированная  программа коррекционно</a:t>
            </a:r>
            <a:r>
              <a:rPr lang="ru-RU" sz="1200" dirty="0"/>
              <a:t> – развивающей работы в логопедической группе детского сада для детей с тяжёлыми нарушениями речи (общим недоразвитием речи с 3 до 7 лет). Издание третье, переработанное и дополненное в соответствии с ФГОС ДО. Н.В. </a:t>
            </a:r>
            <a:r>
              <a:rPr lang="ru-RU" sz="1200" dirty="0" err="1"/>
              <a:t>Нищева</a:t>
            </a:r>
            <a:r>
              <a:rPr lang="ru-RU" sz="1200" dirty="0"/>
              <a:t> 2014 год</a:t>
            </a:r>
          </a:p>
          <a:p>
            <a:endParaRPr lang="ru-RU" sz="1200" dirty="0"/>
          </a:p>
        </p:txBody>
      </p:sp>
    </p:spTree>
  </p:cSld>
  <p:clrMapOvr>
    <a:masterClrMapping/>
  </p:clrMapOvr>
  <p:transition>
    <p:circl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00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Критерии оценивания произносительной стороны речи</a:t>
            </a:r>
            <a:br>
              <a:rPr lang="ru-RU" sz="1800" dirty="0"/>
            </a:br>
            <a:r>
              <a:rPr lang="ru-RU" sz="1800" b="1" dirty="0"/>
              <a:t> 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/>
              <a:t>Исследование состояния дыхательной и голосовой функции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5 баллов</a:t>
            </a:r>
            <a:r>
              <a:rPr lang="ru-RU" dirty="0"/>
              <a:t> – нарушений со стороны дыхательной и голосовой функции отсутствуют.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4балла</a:t>
            </a:r>
            <a:r>
              <a:rPr lang="ru-RU" dirty="0"/>
              <a:t> – тип физиологического дыхания: смешанный. Объём дыхания достаточный. Продолжительность речевого выдоха несколько снижена: 3 слова – 4 года, 4 слова – 5 лет, 5 слов – 6 лет. 6 слов – 7 лет.  Голос нормальный, модулированный.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Тип физиологического дыхания: </a:t>
            </a:r>
            <a:r>
              <a:rPr lang="ru-RU" dirty="0" err="1"/>
              <a:t>верхнеключичное</a:t>
            </a:r>
            <a:r>
              <a:rPr lang="ru-RU" dirty="0"/>
              <a:t> (поверхностное). Объём дыхания недостаточный. Продолжительность речевого выдоха- 2 слова – 4 года, 3 слова – 5 лет, 4 слова 6 лет, 3 слова – 7 лет. Голос тихий или громкий, </a:t>
            </a:r>
            <a:r>
              <a:rPr lang="ru-RU" dirty="0" err="1"/>
              <a:t>маломодулированный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- Тип физиологического дыхания: </a:t>
            </a:r>
            <a:r>
              <a:rPr lang="ru-RU" dirty="0" err="1"/>
              <a:t>верхнеключичное</a:t>
            </a:r>
            <a:r>
              <a:rPr lang="ru-RU" dirty="0"/>
              <a:t> (поверхностное). Объём дыхания недостаточный. Речевое дыхание  не сформировано Голос тихий или громкий, </a:t>
            </a:r>
            <a:r>
              <a:rPr lang="ru-RU" dirty="0" err="1"/>
              <a:t>маломодулированный</a:t>
            </a:r>
            <a:r>
              <a:rPr lang="ru-RU" dirty="0"/>
              <a:t>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грубые нарушения </a:t>
            </a:r>
            <a:r>
              <a:rPr lang="ru-RU" dirty="0" err="1"/>
              <a:t>физиологичекого</a:t>
            </a:r>
            <a:r>
              <a:rPr lang="ru-RU" dirty="0"/>
              <a:t> и речевого дыхания и голоса.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Критерии оценивания произносительной стороны речи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/>
              <a:t>Исследование состояния просодики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5 баллов –</a:t>
            </a:r>
            <a:r>
              <a:rPr lang="ru-RU" dirty="0"/>
              <a:t> темп и ритм речи нормальные, правильно расставляет паузы в речевом потоке. Использует основные виды речевой и эмоциональной интонации (4 года – повествование, восклицание, вопрос, радость, грусть; 5 – 7 лет - ….+ удивление, испуг)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темп и ритм речи нормальные, правильно расставляет паузы в речевом потоке,  испытывает незначительные трудности при использовании некоторых видов эмоциональной интонации.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Темп речи несколько ускоренный или замедленный. </a:t>
            </a:r>
            <a:r>
              <a:rPr lang="ru-RU" dirty="0" err="1"/>
              <a:t>Паузация</a:t>
            </a:r>
            <a:r>
              <a:rPr lang="ru-RU" dirty="0"/>
              <a:t> нарушена. В речи преобладает повествовательная интонация.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темп речи ускоренный или замедленный, отмечаются элементы </a:t>
            </a:r>
            <a:r>
              <a:rPr lang="ru-RU" dirty="0" err="1"/>
              <a:t>дисритмии</a:t>
            </a:r>
            <a:r>
              <a:rPr lang="ru-RU" dirty="0"/>
              <a:t>. Речь монотонная. Интонационная и эмоциональная окраска речи отсутствует.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 –</a:t>
            </a:r>
            <a:r>
              <a:rPr lang="ru-RU" dirty="0"/>
              <a:t> грубое нарушение темпа и ритма речи. Речь монотонная.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Критерии оценивания фонематического восприятия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b="1" dirty="0"/>
              <a:t>5 баллов –</a:t>
            </a:r>
            <a:r>
              <a:rPr lang="ru-RU" dirty="0"/>
              <a:t> все задания выполнены правильно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имеются единичные случаи ошибочного воспроизведения пар (рядов) слогов.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-  задания выполняются в  замедленном темпе, большинство заданий воспроизводятся неточно.</a:t>
            </a:r>
          </a:p>
          <a:p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большинство заданий выполняется после повторных  </a:t>
            </a:r>
            <a:r>
              <a:rPr lang="ru-RU" dirty="0" err="1"/>
              <a:t>проговариваний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задания не выполняет.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Критерии оценивания состояния фонематического анализа и синтеза</a:t>
            </a:r>
            <a:br>
              <a:rPr lang="ru-RU" dirty="0"/>
            </a:br>
            <a:r>
              <a:rPr lang="ru-RU" b="1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5 баллов – </a:t>
            </a:r>
            <a:r>
              <a:rPr lang="ru-RU" dirty="0"/>
              <a:t>задания выполняет правильно.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в основном все задания выполняет правильно, иногда ошибается.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задания выполняет с ошибками, темп выполнения замедлен.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при выполнении требуется значительная помощь со стороны </a:t>
            </a:r>
          </a:p>
          <a:p>
            <a:pPr>
              <a:buNone/>
            </a:pPr>
            <a:r>
              <a:rPr lang="ru-RU" dirty="0"/>
              <a:t>взрослого, часть заданий недоступна, даже после разбора образца.	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задания не выполняет совсем.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 состояния </a:t>
            </a:r>
            <a:r>
              <a:rPr lang="ru-RU" sz="1800" b="1" dirty="0" err="1"/>
              <a:t>звукослоговой</a:t>
            </a:r>
            <a:r>
              <a:rPr lang="ru-RU" sz="1800" b="1" dirty="0"/>
              <a:t> структуры слов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>
              <a:buNone/>
            </a:pPr>
            <a:r>
              <a:rPr lang="ru-RU" b="1" dirty="0"/>
              <a:t>5 баллов - </a:t>
            </a:r>
            <a:r>
              <a:rPr lang="ru-RU" dirty="0"/>
              <a:t> все слова (фразы) воспроизводятся правильно.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4балла – </a:t>
            </a:r>
            <a:r>
              <a:rPr lang="ru-RU" dirty="0"/>
              <a:t>в основном все слова (фразы) воспроизводятся точно, темп несколько снижен, запинки.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 –</a:t>
            </a:r>
            <a:r>
              <a:rPr lang="ru-RU" dirty="0"/>
              <a:t>слова (фразы) воспроизводятся в замедленном темпе, 1 -2 слова (фразы)  с искажением слоговой структуры.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 – </a:t>
            </a:r>
            <a:r>
              <a:rPr lang="ru-RU" dirty="0"/>
              <a:t>многочисленные искажения слоговой структуры, требуется повторное предъявление материала.</a:t>
            </a:r>
            <a:r>
              <a:rPr lang="ru-RU" b="1" dirty="0"/>
              <a:t>	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 -  </a:t>
            </a:r>
            <a:r>
              <a:rPr lang="ru-RU" dirty="0"/>
              <a:t>задания не выполняет. Отказ от деятельности</a:t>
            </a:r>
            <a:r>
              <a:rPr lang="ru-RU" b="1" dirty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Критерии оценивания (пассивный словарь, понимания предложений и связной речи)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  5 баллов –</a:t>
            </a:r>
            <a:r>
              <a:rPr lang="ru-RU" dirty="0"/>
              <a:t> объём пассивного словаря соответствует возрастной норме. Владеет обобщениями. Хорошо ориентируется в содержании знакомой сказки. Хорошо понимает вопрос, показывает соответствующие картинки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объём пассивного словаря приближён к возрастной норме. В обобщении встречаются единичные  ошибки.  Понимает содержание знакомой сказки, возможны незначительные неточности.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объём пассивного словаря ниже возрастной нормы. Частично владеет обобщениями. С помощью ориентируется в содержании знакомой сказки. Не всегда понимает вопрос, требуется повторить вопрос.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объём пассивного словаря резко ограничен. Владеет отдельными простейшими обобщениями. С трудом ориентируется в содержании знакомой сказки. Вопрос понимает плохо, даже после повторений.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задания не выполняет. 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Критерии оценивания </a:t>
            </a:r>
            <a:r>
              <a:rPr lang="ru-RU" sz="2000" b="1" dirty="0" err="1"/>
              <a:t>импрессивной</a:t>
            </a:r>
            <a:r>
              <a:rPr lang="ru-RU" sz="2000" b="1" dirty="0"/>
              <a:t> речи (понимания форм словоизменения)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5 баллов –</a:t>
            </a:r>
            <a:r>
              <a:rPr lang="ru-RU" dirty="0"/>
              <a:t> хорошо понимает различные формы словоизменения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4 баллов</a:t>
            </a:r>
            <a:r>
              <a:rPr lang="ru-RU" dirty="0"/>
              <a:t> – единичные ошибки в понимании. 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задания выполняет с помощью.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понимает только простые формы словоизменения, требуется значительная помощь, многие задания недоступны.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1балл</a:t>
            </a:r>
            <a:r>
              <a:rPr lang="ru-RU" dirty="0"/>
              <a:t> – невыполнение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Критерии оценивания экспрессивной стороны речи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ru-RU" b="1" dirty="0"/>
          </a:p>
          <a:p>
            <a:pPr algn="ctr">
              <a:buNone/>
            </a:pPr>
            <a:r>
              <a:rPr lang="ru-RU" b="1" dirty="0"/>
              <a:t>Общая характеристика речи.</a:t>
            </a:r>
          </a:p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5 баллов-</a:t>
            </a:r>
            <a:r>
              <a:rPr lang="ru-RU" dirty="0"/>
              <a:t> речь ребёнка понятная, чёткая, интонированная, связная, грамматический строй соответствует возрасту, </a:t>
            </a:r>
            <a:r>
              <a:rPr lang="ru-RU" dirty="0" err="1"/>
              <a:t>звукослоговая</a:t>
            </a:r>
            <a:r>
              <a:rPr lang="ru-RU" dirty="0"/>
              <a:t> структура слов не нарушена.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Разборчивость речи несколько снижена, возможны незначительные нарушения грамматического строя или  </a:t>
            </a:r>
            <a:r>
              <a:rPr lang="ru-RU" dirty="0" err="1"/>
              <a:t>звукослоговой</a:t>
            </a:r>
            <a:r>
              <a:rPr lang="ru-RU" dirty="0"/>
              <a:t> структуры сложных слов.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Речь невнятная, смазанная, монотонная, возможны нарушения темпа, ритма, дыхания, голоса. Фразовая речь с элементами </a:t>
            </a:r>
            <a:r>
              <a:rPr lang="ru-RU" dirty="0" err="1"/>
              <a:t>лексико</a:t>
            </a:r>
            <a:r>
              <a:rPr lang="ru-RU" dirty="0"/>
              <a:t> – грамматического и </a:t>
            </a:r>
            <a:r>
              <a:rPr lang="ru-RU" dirty="0" err="1"/>
              <a:t>фонетико</a:t>
            </a:r>
            <a:r>
              <a:rPr lang="ru-RU" dirty="0"/>
              <a:t> – фонематического недоразвития. Затрудняется распространять простые и строить сложные предложения.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Разборчивость нарушена, речь малопонятна для окружающих. Состоит из простой фразы из 2-3 слов. Простые конструкции предложений. Высказывания на уровне перечисления воспринимаемых предметов и действий.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Речь понятна только близким. Фраза отсутствует. Ребёнок пользуется жестами, мимикой, отдельными </a:t>
            </a:r>
            <a:r>
              <a:rPr lang="ru-RU" dirty="0" err="1"/>
              <a:t>лепетными</a:t>
            </a:r>
            <a:r>
              <a:rPr lang="ru-RU" dirty="0"/>
              <a:t> словами и </a:t>
            </a:r>
            <a:r>
              <a:rPr lang="ru-RU" dirty="0" err="1"/>
              <a:t>звукокомплексами</a:t>
            </a:r>
            <a:r>
              <a:rPr lang="ru-RU" dirty="0"/>
              <a:t>, звукоподражаниями.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/>
              <a:t>Критерии оценивания. Активный словарь.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08001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/>
              <a:t>5 баллов -  </a:t>
            </a:r>
            <a:r>
              <a:rPr lang="ru-RU" dirty="0"/>
              <a:t>Словарный запас (номинативный, предикативный, атрибутивный) соответствует возрастной норме.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словарный запас в пределах возрастной нормы. Встречаются единичные ошибки, которые исправляются самостоятельно или с помощью уточняющего вопроса.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словарный запас ниже возрастной нормы. Преобладает номинативный и предикативный словарь.  Неточное употребление глаголов, замена названий частей предметов названиями целых предметов. Большинство заданий выполняется с помощью (стимуляция, расширение инструкции, уточнение вопроса, подсказка).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словарный запас значительно отстаёт от возрастной нормы. Ограничен предикативный и атрибутивный словарь. Не знает названия основных цветов, форм размеров, частей предметов. Большинство заданий не выполняет.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словарный запас резко ограничен.  Может использовать  номинативный словарь, в пределах обихода. Предикативный почти отсутствует.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Критерии оценивания. Грамматический строй речи.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/>
              <a:t>5 баллов –</a:t>
            </a:r>
            <a:r>
              <a:rPr lang="ru-RU" dirty="0"/>
              <a:t> грамматический строй речи сформирован по возрасту. Ребёнок правильно выполняет задания по словоизменению и словообразованию.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грамматический строй речи сформирован в пределах возрастной нормы. Встречаются единичные ошибки, которые исправляются самостоятельно или с помощью уточняющего вопроса.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грамматический строй речи  сформирован недостаточно. Правильно употребляет простые грамматические формы, не допускает ошибки при согласовании прилагательных и существительных в роде, числе, падеже; числительных и существительных. Пропускает и заменяет предлоги. Ошибки в ударениях и падежных окончаниях.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грамматический строй речи не сформирован. Смешение падежных форм, употребление существительных в И.п., а глаголов в инфинитиве; отсутствует согласование (прилагательное + существительное; числительное +существительное); пропуск предлогов, замена сложных предлогов простыми; ошибки в употреблении форм числа, рода, глаголов, в изменении имён существительных по числам. Не владеет навыком словообразования.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 -</a:t>
            </a:r>
            <a:r>
              <a:rPr lang="ru-RU" dirty="0"/>
              <a:t>  фразовая речь отсутствует. Использует однословные слова – предложения. Задания недоступны.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 </a:t>
            </a:r>
            <a:br>
              <a:rPr lang="ru-RU" dirty="0"/>
            </a:br>
            <a:br>
              <a:rPr lang="ru-RU" dirty="0"/>
            </a:br>
            <a:r>
              <a:rPr lang="ru-RU" sz="2000" b="1" dirty="0"/>
              <a:t>ДИАГНОСТИЧЕСКИЕ  КАРТЫ</a:t>
            </a:r>
            <a:br>
              <a:rPr lang="ru-RU" sz="2000" dirty="0"/>
            </a:br>
            <a:r>
              <a:rPr lang="ru-RU" sz="2000" b="1" dirty="0"/>
              <a:t>КОЛИЧЕСТВЕННЫЕ  ПОКАЗАТЕЛИ   РЕЗУЛЬТАТОВ   МОНИТОРИНГА</a:t>
            </a:r>
            <a:br>
              <a:rPr lang="ru-RU" sz="2000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/>
              <a:t>Учебный год   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_____________________________________________________________________________________________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МБДОУ __________________________________________________________________________________________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_________________________________________________________________________________________________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Группа ___________________________________________________________________________________________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_________________________________________________________________________________________________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Количество  детей________________________________________________________________________________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Учитель – логопед 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Воспитатели ___________________________________________________________________________________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______________________________________________________________________________________________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r>
              <a:rPr lang="ru-RU" sz="2000" b="1" dirty="0"/>
              <a:t>Критерии оценивания. Связная речь</a:t>
            </a:r>
            <a:r>
              <a:rPr lang="ru-RU" b="1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/>
              <a:t>5 баллов - </a:t>
            </a:r>
            <a:r>
              <a:rPr lang="ru-RU" dirty="0"/>
              <a:t> связная речь соответствует возрастной норме. Пересказ составлен самостоятельно без нарушения </a:t>
            </a:r>
            <a:r>
              <a:rPr lang="ru-RU" dirty="0" err="1"/>
              <a:t>лексико</a:t>
            </a:r>
            <a:r>
              <a:rPr lang="ru-RU" dirty="0"/>
              <a:t> – грамматических норм; полностью передаётся содержание текста, соблюдается связность и последовательность изложения. Серию сюжетных картин раскладывает самостоятельно, рассказ  соответствует изображённой ситуации. Соблюдены грамматические нормы языка.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-  связная речь в пределах возрастной нормы. Пересказ составлен с некоторой помощью в виде уточняющих вопросов. Недостаточная развёрнутость высказывания. Серию сюжетных картин раскладывает самостоятельно, ошибки замечает и исправляет. Рассказ соответствует изображённой ситуации.  Отмечаются </a:t>
            </a:r>
            <a:r>
              <a:rPr lang="ru-RU" dirty="0" err="1"/>
              <a:t>нерезко</a:t>
            </a:r>
            <a:r>
              <a:rPr lang="ru-RU" dirty="0"/>
              <a:t> выраженные нарушения связности воспроизведения. Допускает ошибки в грамматическом оформлении, но замечает и исправляет их самостоятельно, иногда с помощью уточняющего вопроса.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связная речь  требует дальнейшего развития. Пересказ составлен с помощью. Отмечаются трудности в построении высказываний, многочисленные паузы, повторы фраз, словарный запас ограничен, отмечается </a:t>
            </a:r>
            <a:r>
              <a:rPr lang="ru-RU" dirty="0" err="1"/>
              <a:t>аграмматизм</a:t>
            </a:r>
            <a:r>
              <a:rPr lang="ru-RU" dirty="0"/>
              <a:t>. Серию сюжетных картин раскладывает с ошибками.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связная речь в стадии формирования. Пересказ составлен по вопросам, ответы односложные. Связность высказывания нарушена. </a:t>
            </a:r>
            <a:r>
              <a:rPr lang="ru-RU" dirty="0" err="1"/>
              <a:t>Аграмматизм</a:t>
            </a:r>
            <a:r>
              <a:rPr lang="ru-RU" dirty="0"/>
              <a:t>. Соскальзывание на побочные темы. Раскладывание картинок и составление рассказа по наводящим вопросам, подсказкам. Рассказ представляет собой перечисление предметов, изображённых на картинках.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связная речь не сформирована. Пересказ и рассказ  даже по вопросам не доступен. Неадекватные ответы. Серию картинок не раскладывает.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b="1" dirty="0"/>
            </a:br>
            <a:br>
              <a:rPr lang="ru-RU" sz="1800" b="1" dirty="0"/>
            </a:br>
            <a:r>
              <a:rPr lang="en-US" sz="1800" b="1" dirty="0"/>
              <a:t>IV </a:t>
            </a:r>
            <a:r>
              <a:rPr lang="ru-RU" sz="1800" b="1" dirty="0"/>
              <a:t>ОБРАЗОВАТЕЛЬНАЯ ОБЛАСТЬ.</a:t>
            </a:r>
            <a:br>
              <a:rPr lang="ru-RU" sz="1800" b="1" dirty="0"/>
            </a:br>
            <a:br>
              <a:rPr lang="ru-RU" sz="1800" dirty="0"/>
            </a:br>
            <a:r>
              <a:rPr lang="ru-RU" sz="1800" b="1" dirty="0"/>
              <a:t>«Художественно – эстетическое развитие»</a:t>
            </a:r>
            <a:br>
              <a:rPr lang="ru-RU" sz="1800" b="1" dirty="0"/>
            </a:br>
            <a:br>
              <a:rPr lang="ru-RU" sz="1800" b="1" dirty="0"/>
            </a:br>
            <a:r>
              <a:rPr lang="ru-RU" sz="18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Максимальное количество баллов –   25  баллов</a:t>
            </a:r>
            <a:br>
              <a:rPr lang="ru-RU" sz="1800" b="1" dirty="0"/>
            </a:br>
            <a:br>
              <a:rPr lang="ru-RU" sz="1800" dirty="0"/>
            </a:b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714488"/>
          <a:ext cx="8501120" cy="4643471"/>
        </p:xfrm>
        <a:graphic>
          <a:graphicData uri="http://schemas.openxmlformats.org/drawingml/2006/table">
            <a:tbl>
              <a:tblPr/>
              <a:tblGrid>
                <a:gridCol w="481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06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31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73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732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46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46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39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11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062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8666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857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857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694893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Лепка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Аппликация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Рисование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Конструирование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Музыкальное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воспитание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25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78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886200" algn="l"/>
                          <a:tab pos="4805680" algn="ctr"/>
                        </a:tabLst>
                      </a:pP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0294" marR="40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85784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r>
              <a:rPr lang="ru-RU" sz="2000" b="1" dirty="0"/>
              <a:t>Критерии оценивания художественно – эстетического развития  (лепка, аппликация, конструирование,  рисование)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5 баллов – </a:t>
            </a:r>
            <a:r>
              <a:rPr lang="ru-RU" dirty="0"/>
              <a:t>выполняет задания самостоятельно. Использует изученные приёмы. Правильно передаёт форму и пропорции предметов. Уровень развития рисунка сформирован по возрасту. Умеет пользоваться карандашом, кистью, ножницами. Умеет действовать на основе инструкций. </a:t>
            </a:r>
            <a:r>
              <a:rPr lang="ru-RU" dirty="0" err="1"/>
              <a:t>Леворукость</a:t>
            </a:r>
            <a:r>
              <a:rPr lang="ru-RU" dirty="0"/>
              <a:t> отсутствует.</a:t>
            </a:r>
          </a:p>
          <a:p>
            <a:pPr>
              <a:buNone/>
            </a:pPr>
            <a:r>
              <a:rPr lang="ru-RU" b="1" dirty="0"/>
              <a:t> </a:t>
            </a:r>
            <a:endParaRPr lang="ru-RU" dirty="0"/>
          </a:p>
          <a:p>
            <a:pPr>
              <a:buNone/>
            </a:pPr>
            <a:r>
              <a:rPr lang="ru-RU" b="1" dirty="0"/>
              <a:t>4 балла</a:t>
            </a:r>
            <a:r>
              <a:rPr lang="ru-RU" dirty="0"/>
              <a:t> – выполняет задания с помощью. Испытывает незначительные трудности в использовании изученных приёмов, передаёт форму и пропорции предметов. Уровень развития рисунка приближён к норме. Возможна </a:t>
            </a:r>
            <a:r>
              <a:rPr lang="ru-RU" dirty="0" err="1"/>
              <a:t>леворукость</a:t>
            </a:r>
            <a:r>
              <a:rPr lang="ru-RU" dirty="0"/>
              <a:t>. Навыки работы с карандашом, кистью, ножницами недостаточно развиты.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3 балла</a:t>
            </a:r>
            <a:r>
              <a:rPr lang="ru-RU" dirty="0"/>
              <a:t> – выполняет задания после обучения. Уровень развития художественно – эстетической деятельности не соответствует возрастной норме. Навыки работы с карандашом, кистью, ножницами развиты слабо.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2 балла</a:t>
            </a:r>
            <a:r>
              <a:rPr lang="ru-RU" dirty="0"/>
              <a:t> – совмещённые действия. Не умеет держать карандаш, кисть, ножницы. Не передаёт форму предметов.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1 балл</a:t>
            </a:r>
            <a:r>
              <a:rPr lang="ru-RU" dirty="0"/>
              <a:t> – задания не выполняет совсем. Отказ от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circl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1800" b="1" dirty="0"/>
            </a:br>
            <a:br>
              <a:rPr lang="ru-RU" sz="1800" b="1" dirty="0"/>
            </a:br>
            <a:r>
              <a:rPr lang="en-US" sz="1800" b="1" dirty="0"/>
              <a:t>V </a:t>
            </a:r>
            <a:r>
              <a:rPr lang="ru-RU" sz="1800" b="1" dirty="0"/>
              <a:t>ОБРАЗОВАТЕЛЬНАЯ ОБЛАСТЬ.</a:t>
            </a:r>
            <a:br>
              <a:rPr lang="ru-RU" sz="1800" b="1" dirty="0"/>
            </a:br>
            <a:br>
              <a:rPr lang="ru-RU" sz="1800" dirty="0"/>
            </a:br>
            <a:r>
              <a:rPr lang="ru-RU" sz="1800" b="1" dirty="0"/>
              <a:t>«ФИЗИЧЕСКОЕ РАЗВИТИЕ»  МОТОРИКА</a:t>
            </a:r>
            <a:br>
              <a:rPr lang="ru-RU" sz="1800" b="1" dirty="0"/>
            </a:br>
            <a:br>
              <a:rPr lang="ru-RU" sz="1800" b="1" dirty="0"/>
            </a:br>
            <a:r>
              <a:rPr lang="ru-RU" sz="18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 Максимальное количество баллов –   20  баллов</a:t>
            </a:r>
            <a:br>
              <a:rPr lang="ru-RU" sz="1800" b="1" dirty="0"/>
            </a:br>
            <a:endParaRPr lang="ru-RU" sz="1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3" y="1928801"/>
          <a:ext cx="8143934" cy="4286279"/>
        </p:xfrm>
        <a:graphic>
          <a:graphicData uri="http://schemas.openxmlformats.org/drawingml/2006/table">
            <a:tbl>
              <a:tblPr/>
              <a:tblGrid>
                <a:gridCol w="206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00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06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63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65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9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7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47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7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070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249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0500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10085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Общая моторика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39140" algn="ctr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39140" algn="ctr"/>
                        </a:tabLs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	Мелкая моторика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моторика и мимическая мускулатура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Графо – моторные навыки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1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4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42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0003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0"/>
            <a:ext cx="8608447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      Общая моторика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движения выполняет.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Объём движения полный, переключаемость хорошая, движения точные, координированные,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выполнения нормальный.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движения выполняет.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Объём движений полный, переключаемость несколько снижена, движения не всегда точные и координированные.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движений несколько замедлен.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движения выполняет не в полном объёме, требуется помощь.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Движения слабые, неточные, нескоординированные.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замедлен.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Переключаемость затруднена.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выполнения большинства движений требуется подробная поэтапная инструкция,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наблюдается быстрая истощаемость, вялость или чрезмерное напряжение.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Некоторые движения не удаются.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невыполнение, отказ от деятельности.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428736"/>
            <a:ext cx="18664148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Мелкая моторика и графо – моторные навыки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движения выполняет.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Объём движения полный, переключаемость хорошая, движения точные, координированные,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выполнения нормальный.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Леворукость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отсутствует.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Навыки работы с карандашом хорошо развиты.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Умеет действовать на основе инструкции.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движения выполняет.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Объём движений полный, переключаемость несколько снижена, движения не всегда точные и координированные.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движений несколько замедлен. Возможна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леворукость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Навыки работы с карандашом недостаточно развиты.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движения выполняет не в полном объёме, требуется помощь.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Движения слабые, неточные, нескоординированные.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замедлен. Переключаемость затруднена.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Навыки работы с карандашом  развиты слабо.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-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выполнения большинства движений требуется подробная поэтапная инструкция,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наблюдается быстрая истощаемость, вялость или чрезмерное напряжение.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Некоторые движения не удаются. Не умеет держать карандаш.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 умеет действовать на основе инструкции.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не выполняет совсем.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1214422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85720" y="1142984"/>
            <a:ext cx="1909510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Артикуляционная моторика. Мимическая мускулатура.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-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движения выполняет.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Объём движения полный, переключаемость хорошая, движения точные, координированные,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выполнения нормальный. 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Синкинезии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отсутствуют. Мышечные тонус в норме.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Может длительно удерживать язык, губы в заданном положении.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Гиперсаливация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отсутствует.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–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движения  выполняет, объём полный, тонус нормальный,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выполнения и переключаемость несколько замедлены.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Синкинезии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отсутствуют.</a:t>
            </a:r>
            <a:r>
              <a:rPr lang="ru-RU" sz="1200" dirty="0"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1200" dirty="0" err="1">
                <a:ea typeface="Times New Roman" pitchFamily="18" charset="0"/>
                <a:cs typeface="Times New Roman" pitchFamily="18" charset="0"/>
              </a:rPr>
              <a:t>Гиперсаливация</a:t>
            </a:r>
            <a:r>
              <a:rPr lang="ru-RU" sz="1200" dirty="0">
                <a:ea typeface="Times New Roman" pitchFamily="18" charset="0"/>
                <a:cs typeface="Times New Roman" pitchFamily="18" charset="0"/>
              </a:rPr>
              <a:t> отсутствует.</a:t>
            </a: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-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движения выполняет. Объём движений неполный.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выполнения и переключаемость снижены.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Синкинезии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отсутствуют.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Мышечный тонус слегка понижен или повышен.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Длительно удерживать язык, губы в заданном положении затрудняется.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Гиперкинезы отсутствуют.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Гиперсаливация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не наблюдается.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не выполняет движения в полном объёме. Движения слабые неточные.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Темп замедленный или быстрый. При переключении с одного движения на другое наблюдается длительный поиск позы.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Мышечный тонус понижен или повышен. Отмечаются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синкинезии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гиперкинезы.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Наблюдается </a:t>
            </a:r>
            <a:r>
              <a:rPr kumimoji="0" 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гиперсаливация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. Быстрая истощаемость.</a:t>
            </a:r>
            <a:endParaRPr kumimoji="0" lang="ru-RU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-  </a:t>
            </a:r>
            <a:r>
              <a:rPr kumimoji="0" 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Движения не выполнят совсем</a:t>
            </a:r>
            <a:r>
              <a:rPr kumimoji="0" lang="ru-RU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СВОДНАЯ ТАБЛИЦА РЕЗУЛЬТАТОВ ИНДИВИДУАЛЬНО- ГРУППОВОГО МОНИТОРИНГА</a:t>
            </a:r>
            <a:br>
              <a:rPr lang="ru-RU" sz="1800" dirty="0"/>
            </a:br>
            <a:r>
              <a:rPr lang="ru-RU" sz="1800" dirty="0"/>
              <a:t>максимальное количество баллов по всем оцениваемым показателям – 265 баллов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2" y="1500174"/>
          <a:ext cx="8215373" cy="4500593"/>
        </p:xfrm>
        <a:graphic>
          <a:graphicData uri="http://schemas.openxmlformats.org/drawingml/2006/table">
            <a:tbl>
              <a:tblPr/>
              <a:tblGrid>
                <a:gridCol w="245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5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14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4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140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14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140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78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84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82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образовательная область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20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II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150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70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IV 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25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  <a:cs typeface="Times New Roman"/>
                        </a:rPr>
                        <a:t>V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образовательная область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20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Уровень общего и речевого развития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7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009650" algn="l"/>
                        </a:tabLs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57816"/>
          </a:xfrm>
        </p:spPr>
        <p:txBody>
          <a:bodyPr>
            <a:noAutofit/>
          </a:bodyPr>
          <a:lstStyle/>
          <a:p>
            <a:r>
              <a:rPr lang="ru-RU" sz="1800" dirty="0"/>
              <a:t>По результатам мониторинга учитель – логопед и воспитатели, </a:t>
            </a: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определяют уровень общего и речевого развития по данной формуле:</a:t>
            </a:r>
            <a:br>
              <a:rPr lang="ru-RU" sz="1800" dirty="0"/>
            </a:br>
            <a:br>
              <a:rPr lang="ru-RU" sz="1800" dirty="0"/>
            </a:br>
            <a:r>
              <a:rPr lang="ru-RU" sz="1800" b="1" dirty="0"/>
              <a:t>Уровень общего и речевого развития = Итоговая сумма балов/ максимальное количество баллов </a:t>
            </a:r>
            <a:r>
              <a:rPr lang="ru-RU" sz="1800" b="1" dirty="0" err="1"/>
              <a:t>х</a:t>
            </a:r>
            <a:r>
              <a:rPr lang="ru-RU" sz="1800" b="1" dirty="0"/>
              <a:t> 100%</a:t>
            </a:r>
            <a:br>
              <a:rPr lang="ru-RU" sz="1800" b="1" dirty="0"/>
            </a:br>
            <a:br>
              <a:rPr lang="ru-RU" sz="1800" dirty="0"/>
            </a:br>
            <a:r>
              <a:rPr lang="ru-RU" sz="1800" dirty="0"/>
              <a:t>Процентное соотношение для определения уровня общего и речевого развития ребёнка:</a:t>
            </a:r>
            <a:br>
              <a:rPr lang="ru-RU" sz="1800" dirty="0"/>
            </a:br>
            <a:br>
              <a:rPr lang="ru-RU" sz="1800" dirty="0"/>
            </a:br>
            <a:r>
              <a:rPr lang="ru-RU" sz="1800" dirty="0"/>
              <a:t>                                                      </a:t>
            </a:r>
            <a:r>
              <a:rPr lang="ru-RU" sz="1800" b="1" dirty="0"/>
              <a:t>Высокий уровень 80-100%.     </a:t>
            </a:r>
            <a:br>
              <a:rPr lang="ru-RU" sz="1800" b="1" dirty="0"/>
            </a:br>
            <a:r>
              <a:rPr lang="ru-RU" sz="1800" b="1" dirty="0"/>
              <a:t>    </a:t>
            </a:r>
            <a:br>
              <a:rPr lang="ru-RU" sz="1800" b="1" dirty="0"/>
            </a:br>
            <a:r>
              <a:rPr lang="ru-RU" sz="1800" b="1" dirty="0"/>
              <a:t>                                                     Средне – высокий – 71 -79%	</a:t>
            </a:r>
            <a:br>
              <a:rPr lang="ru-RU" sz="1800" b="1" dirty="0"/>
            </a:br>
            <a:br>
              <a:rPr lang="ru-RU" sz="1800" b="1" dirty="0"/>
            </a:br>
            <a:r>
              <a:rPr lang="ru-RU" sz="1800" b="1" dirty="0"/>
              <a:t>                                                      Средний уровень -50 -70%      </a:t>
            </a:r>
            <a:br>
              <a:rPr lang="ru-RU" sz="1800" b="1" dirty="0"/>
            </a:br>
            <a:r>
              <a:rPr lang="ru-RU" sz="1800" b="1" dirty="0"/>
              <a:t>      </a:t>
            </a:r>
            <a:br>
              <a:rPr lang="ru-RU" sz="1800" b="1" dirty="0"/>
            </a:br>
            <a:r>
              <a:rPr lang="ru-RU" sz="1800" b="1" dirty="0"/>
              <a:t>                                                     Низкий уровень – 49% и ниже</a:t>
            </a:r>
            <a:br>
              <a:rPr lang="ru-RU" sz="1800" dirty="0"/>
            </a:br>
            <a:endParaRPr lang="ru-RU" sz="1800" dirty="0"/>
          </a:p>
        </p:txBody>
      </p:sp>
    </p:spTree>
  </p:cSld>
  <p:clrMapOvr>
    <a:masterClrMapping/>
  </p:clrMapOvr>
  <p:transition>
    <p:circl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2000" b="1" dirty="0"/>
            </a:br>
            <a:br>
              <a:rPr lang="ru-RU" sz="2000" b="1" dirty="0"/>
            </a:br>
            <a:r>
              <a:rPr lang="ru-RU" sz="2000" b="1" dirty="0"/>
              <a:t>КОМПЛЕКТОВАНИЕ  ПОДГРУПП  ДЕТЕЙ С УЧИТЕЛЕМ – ЛОГОПЕДОМ, ВОСПИТАТЕЛЕМ ПО ИТОГАМ МОНИТОРИНГА</a:t>
            </a:r>
            <a:br>
              <a:rPr lang="ru-RU" sz="2000" dirty="0"/>
            </a:br>
            <a:r>
              <a:rPr lang="ru-RU" sz="2000" dirty="0"/>
              <a:t>дата      ______________________________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357296"/>
          <a:ext cx="8358246" cy="4805723"/>
        </p:xfrm>
        <a:graphic>
          <a:graphicData uri="http://schemas.openxmlformats.org/drawingml/2006/table">
            <a:tbl>
              <a:tblPr/>
              <a:tblGrid>
                <a:gridCol w="187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17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5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94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00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03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792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Низкий 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Средний уровень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86155" algn="ctr"/>
                        </a:tabLs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86155" algn="ctr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Средне – высокий уровень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Высокий уровень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82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85" marR="42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</a:t>
            </a:r>
            <a:r>
              <a:rPr lang="ru-RU" sz="22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ОБРАЗОВАТЕЛЬНАЯ ОБЛАСТЬ</a:t>
            </a:r>
            <a:br>
              <a:rPr lang="ru-RU" sz="22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2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«Социально – коммуникативное развитие»</a:t>
            </a:r>
            <a:br>
              <a:rPr lang="ru-RU" sz="22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Максимальное количество баллов - 20</a:t>
            </a:r>
            <a:br>
              <a:rPr lang="ru-RU" sz="20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20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6" y="1404436"/>
          <a:ext cx="8240155" cy="5030627"/>
        </p:xfrm>
        <a:graphic>
          <a:graphicData uri="http://schemas.openxmlformats.org/drawingml/2006/table">
            <a:tbl>
              <a:tblPr/>
              <a:tblGrid>
                <a:gridCol w="2689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2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661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81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91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58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857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7233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3844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1420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104372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Анамнез и раннее психомоторное и речевое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развитие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 обществе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самообслуживание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ОБЖД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Итоговое 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количество баллов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3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1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4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2592" marR="425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14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b="1" dirty="0"/>
              <a:t>КРИТЕРИИ ОЦЕНИВАНИЯ</a:t>
            </a:r>
            <a:br>
              <a:rPr lang="ru-RU" sz="1800" b="1" dirty="0"/>
            </a:br>
            <a:endParaRPr lang="ru-RU" sz="1800" b="1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" y="928671"/>
            <a:ext cx="8858279" cy="487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Анамнез и раннее психомоторное и речевое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развитие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3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– Анамнез без патологии, раннее психофизическое и речевое развитие соответствует возрастной норме или                опережает её.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</a:t>
            </a: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балла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– в анамнезе имеются одно  повреждающие  воздействия, не повлиявших на раннее психофизическое и        речевое развитие. Психофизическое и речевое развитие в пределах возрастное нормы.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в анамнезе имеются два  повреждающих  воздействия, не повлиявших на раннее психофизическое и речевое развитие. Психофизическое и речевое развитие в пределах возрастное нормы.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- в анамнезе имеются повреждающие  воздействия (токсикоз, стимуляция родов, кесарево сечение и др.), а также неврологические и психопатологические синдромы (перинатальная энцефалопатия, ММД, задержка моторного развития и др.) Отмечены хронические соматические заболевания сердечно – сосудистой системы, верхних дыхательных путей, </a:t>
            </a:r>
            <a:r>
              <a:rPr kumimoji="0" lang="ru-RU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аллергодерматиты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др.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отмечается задержка психофизического и речевого развития.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 балл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–  в анамнезе имеются значительные повреждающие воздействия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(травмы головного и спинного мозга, тяжёлые асфиксии, </a:t>
            </a:r>
            <a:r>
              <a:rPr kumimoji="0" lang="ru-RU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нейроинфекции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и пр.) отмечаются хронические заболевания,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обусловленные поражением ЦНС. Отмечается грубая задержка психофизического и речевого развития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147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"/>
            <a:ext cx="13638927" cy="6263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200" b="1" dirty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200" b="1" dirty="0"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«Социально – коммуникативное развитие»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– ребёнок общительный, легко входит в контакт, использует адекватные способы привлечения внимания.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Речь понимает в полном объёме, умеет слушать, ответы на вопросы развёрнутые. Доброжелательный, спокойный,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активный. Охотно играет со сверстниками. Любит различные игры. Проявляет познавательный интерес  к различным видам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деятельности. Умеет задавать вопросы в ходе диалога. Эмоционально стабилен. Навыки самообслуживания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сформированы по возрасту.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достаточно контактен, однако в общении участвует по инициативе других, речь понимает в полном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объёме, умеет слушать, умеет отвечать на вопросы, хотя иногда ответы могут быть недостаточно развёрнутыми,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испытывает некоторые затруднения при формулировании вопросов. Играет со сверстниками. Навыки самообслуживания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 стадии формирования.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- 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общительный, не всегда использует адекватные способы привлечения внимания. Доброжелательный,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иногда бывает конфликтным и плаксивым. Играет со сверстниками, но иногда требуется дополнительная стимуляция для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вовлечения в игру. Предпочитает подвижные или дидактические игры. Проявляет познавательный интерес к отдельным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видам деятельности. Преобладает эмоциональная стабильность.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- ребёнок самостоятельно не общается, требуется стимуляция. Общение избирательное. Характер общения: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безразличен, негативен или навязчив. Конфликтный, шумный. Часто бросает начатое, не доводя его до конца. Любыми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средствами стремится к лидерству или, наоборот, безропотно подчиняется. Часто жалуется, что его кто – то обижает.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Предпочитает подвижные игры с простым сюжетом. Речевая активность в играх недостаточная.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Двигательная активность в играх повышенная или, наоборот, пониженная. Познавательный интерес снижен. Импульсивен.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Навыки самообслуживания не соответствуют возрастной  норме.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Отказывается от общения с детьми и взрослыми. Конфликтный, плаксивый, негативный. Игровые 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Межличностные</a:t>
            </a:r>
            <a:r>
              <a:rPr kumimoji="0" lang="ru-RU" sz="13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предпочтения отсутствуют. Часто наблюдается неадекватное поведение, неустойчивость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эмоциональных реакций. Познавательный интерес к чему – либо не проявляет. Навыками самообслуживания не владеет.</a:t>
            </a:r>
            <a:endParaRPr kumimoji="0" lang="ru-RU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57200"/>
            <a:ext cx="8559956" cy="685784"/>
          </a:xfrm>
        </p:spPr>
        <p:txBody>
          <a:bodyPr>
            <a:noAutofit/>
          </a:bodyPr>
          <a:lstStyle/>
          <a:p>
            <a:pPr lvl="0" algn="ctr"/>
            <a:r>
              <a:rPr lang="en-US" sz="2000" b="1" dirty="0"/>
              <a:t>II </a:t>
            </a:r>
            <a:r>
              <a:rPr lang="ru-RU" sz="2000" b="1" dirty="0"/>
              <a:t>ОБРАЗОВАТЕЛЬНАЯ ОБЛАСТЬ</a:t>
            </a:r>
            <a:br>
              <a:rPr lang="ru-RU" sz="2000" dirty="0"/>
            </a:br>
            <a:r>
              <a:rPr lang="ru-RU" sz="2000" b="1" dirty="0"/>
              <a:t>«Познавательное развитие»</a:t>
            </a:r>
            <a:br>
              <a:rPr lang="ru-RU" sz="2000" b="1" dirty="0"/>
            </a:br>
            <a:r>
              <a:rPr lang="ru-RU" sz="1800" b="1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Times New Roman" pitchFamily="18" charset="0"/>
                <a:cs typeface="Times New Roman" pitchFamily="18" charset="0"/>
              </a:rPr>
              <a:t>Максимальное количество баллов – 15 </a:t>
            </a:r>
            <a:br>
              <a:rPr lang="ru-RU" sz="2000" b="1" cap="none" dirty="0">
                <a:solidFill>
                  <a:srgbClr val="4F81BD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</a:br>
            <a:br>
              <a:rPr lang="ru-RU" sz="2000" dirty="0"/>
            </a:br>
            <a:endParaRPr lang="ru-RU" sz="20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071546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СОСТОЯНИЕ НЕРЕЧЕВЫХ ПСИХИЧЕСКИХ ФУНКЦИЙ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428736"/>
          <a:ext cx="7922811" cy="4941995"/>
        </p:xfrm>
        <a:graphic>
          <a:graphicData uri="http://schemas.openxmlformats.org/drawingml/2006/table">
            <a:tbl>
              <a:tblPr/>
              <a:tblGrid>
                <a:gridCol w="357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7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24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1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1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17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925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925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082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469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616086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Фамилия, имя ребёнка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Слуховое внимание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Зрительное восприятие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Зрительно - пространственный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гнозис и праксис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Итоговое количество баллов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24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1862" marR="418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circl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1434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9096529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lang="ru-RU" sz="11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Слуховое внимание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уверенно дифференцирует звучащие игрушки, определяет направление звука,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воспринимает и воспроизводит ритм в соответствии с возрастными нормативами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lang="ru-RU" sz="1600" dirty="0"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 с опережением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возрастных нормативов.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–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встречаются единичные ошибки, которые исправляются самостоятельно,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задание выполняется в несколько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замедленном темпе.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-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задание  выполняется в замедленном темпе. Дифференцирует звучащие игрушки,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определяет направление звука.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Затрудняется при  восприятии  и воспроизведении ритма.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После нескольких повторов ритм воспроизводит.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-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ребёнок все задания выполняет неуверенно, ошибается.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Отстучать ритмический рисунок не может даже после</a:t>
            </a:r>
            <a:r>
              <a:rPr kumimoji="0" lang="ru-RU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нескольких повторов.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Задания не выполняет совсем.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42908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/>
              <a:t>КРИТЕРИИ ОЦЕНИВАНИЯ</a:t>
            </a:r>
            <a:endParaRPr lang="ru-RU" sz="18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023496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lang="ru-RU" sz="1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lang="ru-RU" sz="1600" b="1" dirty="0">
                <a:ea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Зрительное восприятие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5 баллов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уверенно соотносит цвета и показывает предметы нужного цвета 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геометрической формы.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4 балла -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встречаются единичные ошибки, которые исправляются самостоятельно,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задание выполняется в несколько замедленном темпе.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3 балла - 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соотносит цвета. Затрудняется пи определении предмета нужного цвета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или геометрической формы.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2 балла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ребёнок допускает ошибки при соотнесении цветов. Допускает многочисленные ошибки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при определении предмета нужного цвета и геометрической формы.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886200" algn="l"/>
                <a:tab pos="4805363" algn="ctr"/>
              </a:tabLs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1 балл – 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Задания не выполняет совсем.</a:t>
            </a:r>
            <a:endParaRPr kumimoji="0" 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circl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221</TotalTime>
  <Words>4783</Words>
  <Application>Microsoft Office PowerPoint</Application>
  <PresentationFormat>Экран (4:3)</PresentationFormat>
  <Paragraphs>903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Calibri</vt:lpstr>
      <vt:lpstr>Cambria</vt:lpstr>
      <vt:lpstr>Franklin Gothic Book</vt:lpstr>
      <vt:lpstr>Franklin Gothic Medium</vt:lpstr>
      <vt:lpstr>Times New Roman</vt:lpstr>
      <vt:lpstr>Wingdings 2</vt:lpstr>
      <vt:lpstr>Трек</vt:lpstr>
      <vt:lpstr>МОНИТОРИНГ ОБЩЕГО И РЕЧЕВОГО РАЗВИТИЯ ДЕТЕЙ  ГРУППЫ КОмпенсирующей НАПРАВЛЕННОСтИ для детей с ТНР </vt:lpstr>
      <vt:lpstr>ПОЯСНИТЕЛЬНАЯ ЗАПИСКА </vt:lpstr>
      <vt:lpstr>   ДИАГНОСТИЧЕСКИЕ  КАРТЫ КОЛИЧЕСТВЕННЫЕ  ПОКАЗАТЕЛИ   РЕЗУЛЬТАТОВ   МОНИТОРИНГА  </vt:lpstr>
      <vt:lpstr>I ОБРАЗОВАТЕЛЬНАЯ ОБЛАСТЬ «Социально – коммуникативное развитие» Максимальное количество баллов - 20 </vt:lpstr>
      <vt:lpstr>КРИТЕРИИ ОЦЕНИВАНИЯ </vt:lpstr>
      <vt:lpstr>КРИТЕРИИ ОЦЕНИВАНИЯ</vt:lpstr>
      <vt:lpstr>II ОБРАЗОВАТЕЛЬНАЯ ОБЛАСТЬ «Познавательное развитие» Максимальное количество баллов – 15   </vt:lpstr>
      <vt:lpstr>КРИТЕРИИ ОЦЕНИВАНИЯ</vt:lpstr>
      <vt:lpstr>КРИТЕРИИ ОЦЕНИВАНИЯ</vt:lpstr>
      <vt:lpstr>КРИТЕРИИ ОЦЕНИВАНИЯ</vt:lpstr>
      <vt:lpstr>II ОБРАЗОВАТЕЛЬНАЯ ОБЛАСТЬ.        «Познавательное развитие» Максимальное количество баллов – 45 баллов 4 года -20 баллов; 5 лет – 35 баллов.  </vt:lpstr>
      <vt:lpstr>КРИТЕРИИ ОЦЕНИВАНИЯ</vt:lpstr>
      <vt:lpstr>II ОБРАЗОВАТЕЛЬНАЯ ОБЛАСТЬ.        «Познавательное развитие» Максимальное количество баллов –  45 баллов</vt:lpstr>
      <vt:lpstr>КРИТЕРИИ ОЦЕНИВАНИЯ</vt:lpstr>
      <vt:lpstr>II ОБРАЗОВАТЕЛЬНАЯ ОБЛАСТЬ.      «Познавательное развитие»          Максимальное количество баллов – 25 баллов</vt:lpstr>
      <vt:lpstr>КРИТЕРИИ ОЦЕНИВАНИЯ</vt:lpstr>
      <vt:lpstr>       </vt:lpstr>
      <vt:lpstr>Критерии оценивания произносительной стороны речи </vt:lpstr>
      <vt:lpstr>КРИТЕРИИ ОЦЕНИВАНИЯ</vt:lpstr>
      <vt:lpstr>Критерии оценивания произносительной стороны речи   </vt:lpstr>
      <vt:lpstr>Критерии оценивания произносительной стороны речи </vt:lpstr>
      <vt:lpstr>Критерии оценивания фонематического восприятия </vt:lpstr>
      <vt:lpstr>   Критерии оценивания состояния фонематического анализа и синтеза   </vt:lpstr>
      <vt:lpstr>Критерии оценивания состояния звукослоговой структуры слов </vt:lpstr>
      <vt:lpstr>  Критерии оценивания (пассивный словарь, понимания предложений и связной речи) </vt:lpstr>
      <vt:lpstr>  Критерии оценивания импрессивной речи (понимания форм словоизменения) </vt:lpstr>
      <vt:lpstr>Критерии оценивания экспрессивной стороны речи </vt:lpstr>
      <vt:lpstr>Критерии оценивания. Активный словарь. </vt:lpstr>
      <vt:lpstr>  Критерии оценивания. Грамматический строй речи. </vt:lpstr>
      <vt:lpstr> Критерии оценивания. Связная речь. </vt:lpstr>
      <vt:lpstr>  IV ОБРАЗОВАТЕЛЬНАЯ ОБЛАСТЬ.  «Художественно – эстетическое развитие»   Максимальное количество баллов –   25  баллов  </vt:lpstr>
      <vt:lpstr> Критерии оценивания художественно – эстетического развития  (лепка, аппликация, конструирование,  рисование) </vt:lpstr>
      <vt:lpstr>  V ОБРАЗОВАТЕЛЬНАЯ ОБЛАСТЬ.  «ФИЗИЧЕСКОЕ РАЗВИТИЕ»  МОТОРИКА   Максимальное количество баллов –   20  баллов </vt:lpstr>
      <vt:lpstr>КРИТЕРИИ ОЦЕНИВАНИЯ</vt:lpstr>
      <vt:lpstr>КРИТЕРИИ ОЦЕНИВАНИЯ</vt:lpstr>
      <vt:lpstr>КРИТЕРИИ ОЦЕНИВАНИЯ</vt:lpstr>
      <vt:lpstr>СВОДНАЯ ТАБЛИЦА РЕЗУЛЬТАТОВ ИНДИВИДУАЛЬНО- ГРУППОВОГО МОНИТОРИНГА максимальное количество баллов по всем оцениваемым показателям – 265 баллов</vt:lpstr>
      <vt:lpstr>По результатам мониторинга учитель – логопед и воспитатели,   определяют уровень общего и речевого развития по данной формуле:  Уровень общего и речевого развития = Итоговая сумма балов/ максимальное количество баллов х 100%  Процентное соотношение для определения уровня общего и речевого развития ребёнка:                                                        Высокий уровень 80-100%.                                                                Средне – высокий – 71 -79%                                                         Средний уровень -50 -70%                                                                   Низкий уровень – 49% и ниже </vt:lpstr>
      <vt:lpstr>  КОМПЛЕКТОВАНИЕ  ПОДГРУПП  ДЕТЕЙ С УЧИТЕЛЕМ – ЛОГОПЕДОМ, ВОСПИТАТЕЛЕМ ПО ИТОГАМ МОНИТОРИНГА дата      ______________________________  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МОНИТОРИНГ ОБЩЕГО И РЕЧЕВОГО РАЗВИТИЯ ДЕТЕЙ  ГРУППЫ КОРРЕКЦИОННОЙ НАПРАВЛЕННОСИ</dc:title>
  <dc:creator>Lenovo</dc:creator>
  <cp:lastModifiedBy>Татьяна</cp:lastModifiedBy>
  <cp:revision>128</cp:revision>
  <dcterms:created xsi:type="dcterms:W3CDTF">2015-06-14T09:30:13Z</dcterms:created>
  <dcterms:modified xsi:type="dcterms:W3CDTF">2023-02-06T15:17:02Z</dcterms:modified>
</cp:coreProperties>
</file>