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01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63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424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0865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41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223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09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782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391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506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17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56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4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48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61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4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91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2AEA576-FBFD-4BBA-9EA6-DCC7A6979E12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1434A35A-14A8-4144-9B38-00C9EDB2C8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7986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888509" y="2512292"/>
            <a:ext cx="7965441" cy="412957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56" y="267678"/>
            <a:ext cx="6645216" cy="19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3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867294" y="54176"/>
            <a:ext cx="4677295" cy="2780831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Правда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652952" y="53575"/>
            <a:ext cx="4677296" cy="2780831"/>
          </a:xfrm>
          <a:prstGeom prst="roundRect">
            <a:avLst/>
          </a:prstGeom>
          <a:blipFill dpi="0" rotWithShape="1">
            <a:blip r:embed="rId3"/>
            <a:srcRect/>
            <a:tile tx="158750" ty="-168275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Неправда</a:t>
            </a:r>
          </a:p>
          <a:p>
            <a:pPr algn="ctr"/>
            <a:endParaRPr lang="ru-RU" sz="2400" b="1" dirty="0" smtClean="0">
              <a:ln w="12700">
                <a:solidFill>
                  <a:schemeClr val="bg1"/>
                </a:solidFill>
              </a:ln>
            </a:endParaRPr>
          </a:p>
          <a:p>
            <a:pPr algn="ctr"/>
            <a:r>
              <a:rPr lang="ru-RU" sz="2000" b="1" dirty="0">
                <a:ln w="12700">
                  <a:solidFill>
                    <a:schemeClr val="bg1"/>
                  </a:solidFill>
                </a:ln>
              </a:rPr>
              <a:t>До </a:t>
            </a:r>
            <a:r>
              <a:rPr lang="ru-RU" sz="2000" b="1" dirty="0" smtClean="0">
                <a:ln w="12700">
                  <a:solidFill>
                    <a:schemeClr val="bg1"/>
                  </a:solidFill>
                </a:ln>
              </a:rPr>
              <a:t>благословения </a:t>
            </a:r>
            <a:r>
              <a:rPr lang="ru-RU" sz="2000" b="1" dirty="0">
                <a:ln w="12700">
                  <a:solidFill>
                    <a:schemeClr val="bg1"/>
                  </a:solidFill>
                </a:ln>
              </a:rPr>
              <a:t>старцем, учеба в церковно-приходской школе юноше не </a:t>
            </a:r>
            <a:r>
              <a:rPr lang="ru-RU" sz="2000" b="1" dirty="0" smtClean="0">
                <a:ln w="12700">
                  <a:solidFill>
                    <a:schemeClr val="bg1"/>
                  </a:solidFill>
                </a:ln>
              </a:rPr>
              <a:t>давалась.</a:t>
            </a:r>
            <a:endParaRPr lang="ru-RU" sz="20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72835" y="3952545"/>
            <a:ext cx="4671754" cy="2777536"/>
          </a:xfrm>
          <a:prstGeom prst="roundRect">
            <a:avLst/>
          </a:prstGeom>
          <a:blipFill dpi="0" rotWithShape="1">
            <a:blip r:embed="rId4"/>
            <a:srcRect/>
            <a:tile tx="-1530350" ty="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Правда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52952" y="3952545"/>
            <a:ext cx="4677296" cy="2780831"/>
          </a:xfrm>
          <a:prstGeom prst="roundRect">
            <a:avLst/>
          </a:prstGeom>
          <a:blipFill dpi="0" rotWithShape="1">
            <a:blip r:embed="rId5"/>
            <a:srcRect/>
            <a:tile tx="-133350" ty="-63500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Правда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6287" y="53575"/>
            <a:ext cx="467830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Сергий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Радонежский родился в семье ростовских бояр Кирилла и 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Марии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и при крещении получил имя 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Варфоломей?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6287" y="3952542"/>
            <a:ext cx="4671754" cy="2777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художник </a:t>
            </a:r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М. В. Нестерова </a:t>
            </a:r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написала картину «Видение отроку Варфоломею»  на основании легенды о благословении Сергия Радонежского в </a:t>
            </a:r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юношестве?</a:t>
            </a:r>
            <a:endParaRPr lang="ru-RU" sz="24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52952" y="53575"/>
            <a:ext cx="467830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с самого раннего детства юноша тянулся к знаниям и имел блестящие успехи в учебе?</a:t>
            </a:r>
            <a:endParaRPr lang="ru-RU" sz="24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46404" y="3952542"/>
            <a:ext cx="4677296" cy="27808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имя Сергия – Радонежский закрепилось за Варфоломеем после пострига отрока в монахи, после того как его семья  перебралась в город </a:t>
            </a:r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Радонеж?</a:t>
            </a:r>
            <a:endParaRPr lang="ru-RU" sz="24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408" y="3025509"/>
            <a:ext cx="522472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5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11" grpId="0" animBg="1"/>
      <p:bldP spid="13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867294" y="54176"/>
            <a:ext cx="4677295" cy="2780831"/>
          </a:xfrm>
          <a:prstGeom prst="roundRect">
            <a:avLst/>
          </a:prstGeom>
          <a:blipFill dpi="0" rotWithShape="1">
            <a:blip r:embed="rId2"/>
            <a:srcRect/>
            <a:tile tx="0" ty="-139700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Неправда</a:t>
            </a:r>
          </a:p>
          <a:p>
            <a:pPr algn="ctr"/>
            <a:endParaRPr lang="ru-RU" sz="2400" b="1" dirty="0" smtClean="0">
              <a:ln w="12700">
                <a:solidFill>
                  <a:schemeClr val="bg1"/>
                </a:solidFill>
              </a:ln>
            </a:endParaRPr>
          </a:p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Преподобный Сергий с братом Стефаном сами построили храм во имя Святой Троицы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652952" y="53575"/>
            <a:ext cx="4677296" cy="2780831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П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равда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72835" y="3952545"/>
            <a:ext cx="4671754" cy="2777536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Правда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52952" y="3952545"/>
            <a:ext cx="4677296" cy="2780831"/>
          </a:xfrm>
          <a:prstGeom prst="round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Неправда</a:t>
            </a:r>
          </a:p>
          <a:p>
            <a:pPr algn="ctr"/>
            <a:endParaRPr lang="ru-RU" sz="2400" b="1" dirty="0">
              <a:ln w="12700">
                <a:solidFill>
                  <a:schemeClr val="bg1"/>
                </a:solidFill>
              </a:ln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Сергий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Радонежский собрал монастырскую братию и молился о 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победе, об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упокоении 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павших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и, наконец, поведал братии, что враг разбит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72835" y="52977"/>
            <a:ext cx="467830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монашеская жизнь 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Сергия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началась в 1337 году, когда вместе с братом Стефаном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, </a:t>
            </a:r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они нашли небольшой деревянный храм Святой Троицы и поселились в нем ?</a:t>
            </a:r>
            <a:endParaRPr lang="ru-RU" sz="2400" b="1" i="1" dirty="0" smtClean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79383" y="3952542"/>
            <a:ext cx="4671754" cy="2777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Сергий Радонежский дал </a:t>
            </a:r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Дмитрию Донскому двух иноков Пересвета и Ослябю, чтобы они помогли на поле боя с монголами защитить свое Отечество и веру ?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52952" y="52977"/>
            <a:ext cx="467830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преподобный </a:t>
            </a:r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Сергий благословил князя Дмитрия Донского перед его сражением с Мамаем на Куликовом </a:t>
            </a:r>
            <a:r>
              <a:rPr lang="ru-RU" sz="24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поле?</a:t>
            </a:r>
            <a:endParaRPr lang="ru-RU" sz="24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59500" y="3952542"/>
            <a:ext cx="4677296" cy="27808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во время сражения на Куликовом поле преподобный Сергий сам, как и другие воины воевал с монголами?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408" y="3025509"/>
            <a:ext cx="522472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4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11" grpId="0" animBg="1"/>
      <p:bldP spid="13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867294" y="54176"/>
            <a:ext cx="4677295" cy="2780831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Неправда</a:t>
            </a:r>
          </a:p>
          <a:p>
            <a:pPr algn="ctr"/>
            <a:endParaRPr lang="ru-RU" sz="2400" b="1" dirty="0" smtClean="0">
              <a:ln w="12700">
                <a:solidFill>
                  <a:schemeClr val="bg1"/>
                </a:solidFill>
              </a:ln>
            </a:endParaRPr>
          </a:p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Сергий Радонежский воспитал множество учеников, которые основали десятки монастырей в разных уголках Руси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652952" y="53575"/>
            <a:ext cx="4677296" cy="2780831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П</a:t>
            </a:r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равда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7294" y="53575"/>
            <a:ext cx="469039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2700">
                  <a:solidFill>
                    <a:schemeClr val="bg1"/>
                  </a:solidFill>
                </a:ln>
              </a:rPr>
              <a:t>у преподобного Сергия Радонежского не было учеников, он все дни проводил в молитвах и богослужении?</a:t>
            </a:r>
            <a:endParaRPr lang="ru-RU" sz="2400" b="1" i="1" dirty="0" smtClean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52952" y="42014"/>
            <a:ext cx="4678302" cy="27814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3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Сергий </a:t>
            </a:r>
            <a:r>
              <a:rPr lang="ru-RU" sz="23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Радонежский почитается </a:t>
            </a:r>
            <a:r>
              <a:rPr lang="ru-RU" sz="23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Русской православной церковью в лике </a:t>
            </a:r>
            <a:r>
              <a:rPr lang="ru-RU" sz="23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святых, </a:t>
            </a:r>
            <a:r>
              <a:rPr lang="ru-RU" sz="23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как </a:t>
            </a:r>
            <a:r>
              <a:rPr lang="ru-RU" sz="23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заступник </a:t>
            </a:r>
            <a:r>
              <a:rPr lang="ru-RU" sz="23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земли Русской, наставник монашествующих </a:t>
            </a:r>
            <a:r>
              <a:rPr lang="ru-RU" sz="23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и </a:t>
            </a:r>
            <a:r>
              <a:rPr lang="ru-RU" sz="23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покровитель детей, желающих успехов в школьном учении?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408" y="3025509"/>
            <a:ext cx="5224725" cy="1072989"/>
          </a:xfrm>
          <a:prstGeom prst="rect">
            <a:avLst/>
          </a:prstGeom>
        </p:spPr>
      </p:pic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224170" y="3958772"/>
            <a:ext cx="9749199" cy="2899228"/>
          </a:xfrm>
          <a:prstGeom prst="round2SameRect">
            <a:avLst/>
          </a:prstGeom>
          <a:blipFill dpi="0" rotWithShape="1">
            <a:blip r:embed="rId5"/>
            <a:srcRect/>
            <a:tile tx="0" ty="-139700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6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11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12700" y="0"/>
            <a:ext cx="12179300" cy="6858000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Спасибо за внимание!</a:t>
            </a:r>
            <a:endParaRPr lang="ru-RU" sz="2400" b="1" dirty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bg1"/>
                  </a:solidFill>
                </a:ln>
              </a:rPr>
              <a:t>Спасибо за внимание.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92465" y="3905129"/>
            <a:ext cx="2933700" cy="2870079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n w="12700">
                <a:solidFill>
                  <a:schemeClr val="bg1"/>
                </a:solidFill>
              </a:ln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99565" y="3905130"/>
            <a:ext cx="2933700" cy="2870079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3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1592465" y="571500"/>
            <a:ext cx="8940799" cy="2209800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Была ли Вам интересна тема о </a:t>
            </a:r>
          </a:p>
          <a:p>
            <a:pPr lvl="0" algn="ctr"/>
            <a:r>
              <a:rPr lang="ru-RU" sz="2800" b="1" dirty="0" smtClean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</a:rPr>
              <a:t>Преподобном Сергии Радонежском?</a:t>
            </a:r>
            <a:endParaRPr lang="ru-RU" sz="2800" b="1" dirty="0">
              <a:ln w="12700">
                <a:solidFill>
                  <a:prstClr val="black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24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11" grpId="0" animBg="1"/>
      <p:bldP spid="11" grpId="1" animBg="1"/>
      <p:bldP spid="20" grpId="0" animBg="1"/>
      <p:bldP spid="20" grpId="1" animBg="1"/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213</TotalTime>
  <Words>295</Words>
  <Application>Microsoft Office PowerPoint</Application>
  <PresentationFormat>Широкоэкранный</PresentationFormat>
  <Paragraphs>32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Corbel</vt:lpstr>
      <vt:lpstr>Глубина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Joji</dc:creator>
  <cp:lastModifiedBy>Joji</cp:lastModifiedBy>
  <cp:revision>28</cp:revision>
  <dcterms:created xsi:type="dcterms:W3CDTF">2022-11-05T09:34:50Z</dcterms:created>
  <dcterms:modified xsi:type="dcterms:W3CDTF">2022-11-15T14:32:04Z</dcterms:modified>
</cp:coreProperties>
</file>