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8"/>
  </p:notesMasterIdLst>
  <p:sldIdLst>
    <p:sldId id="274" r:id="rId2"/>
    <p:sldId id="300" r:id="rId3"/>
    <p:sldId id="302" r:id="rId4"/>
    <p:sldId id="277" r:id="rId5"/>
    <p:sldId id="298" r:id="rId6"/>
    <p:sldId id="278" r:id="rId7"/>
    <p:sldId id="280" r:id="rId8"/>
    <p:sldId id="303" r:id="rId9"/>
    <p:sldId id="281" r:id="rId10"/>
    <p:sldId id="282" r:id="rId11"/>
    <p:sldId id="304" r:id="rId12"/>
    <p:sldId id="292" r:id="rId13"/>
    <p:sldId id="305" r:id="rId14"/>
    <p:sldId id="284" r:id="rId15"/>
    <p:sldId id="285" r:id="rId16"/>
    <p:sldId id="299" r:id="rId17"/>
    <p:sldId id="286" r:id="rId18"/>
    <p:sldId id="288" r:id="rId19"/>
    <p:sldId id="289" r:id="rId20"/>
    <p:sldId id="290" r:id="rId21"/>
    <p:sldId id="291" r:id="rId22"/>
    <p:sldId id="293" r:id="rId23"/>
    <p:sldId id="294" r:id="rId24"/>
    <p:sldId id="295" r:id="rId25"/>
    <p:sldId id="296" r:id="rId26"/>
    <p:sldId id="297" r:id="rId2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5128" autoAdjust="0"/>
  </p:normalViewPr>
  <p:slideViewPr>
    <p:cSldViewPr>
      <p:cViewPr varScale="1">
        <p:scale>
          <a:sx n="65" d="100"/>
          <a:sy n="65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02C1F9-1EAA-4C4C-98F9-15BCAC6249BC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7E917-43AA-4170-AA85-E240D4D54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7E917-43AA-4170-AA85-E240D4D544D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2/7/2018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wedg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0"/>
            <a:ext cx="7924800" cy="33528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1200" dirty="0" smtClean="0"/>
              <a:t>ГАПОУ СО </a:t>
            </a:r>
          </a:p>
          <a:p>
            <a:pPr algn="ctr">
              <a:buNone/>
            </a:pPr>
            <a:r>
              <a:rPr lang="ru-RU" sz="1200" dirty="0" smtClean="0"/>
              <a:t>“</a:t>
            </a:r>
            <a:r>
              <a:rPr lang="ru-RU" sz="1200" dirty="0" err="1" smtClean="0"/>
              <a:t>Североуральский</a:t>
            </a:r>
            <a:r>
              <a:rPr lang="ru-RU" sz="1200" dirty="0" smtClean="0"/>
              <a:t> политехникум” </a:t>
            </a:r>
            <a:endParaRPr lang="ru-RU" sz="1200" dirty="0" smtClean="0"/>
          </a:p>
          <a:p>
            <a:pPr algn="ctr">
              <a:buNone/>
            </a:pPr>
            <a:r>
              <a:rPr lang="ru-RU" sz="1400" dirty="0" smtClean="0"/>
              <a:t>ПМ.07.Выполнение работ по рабочим профессиям, должностям служащих. </a:t>
            </a:r>
          </a:p>
          <a:p>
            <a:pPr algn="ctr">
              <a:buNone/>
            </a:pPr>
            <a:r>
              <a:rPr lang="ru-RU" sz="1400" dirty="0" smtClean="0"/>
              <a:t> Профессия «Повар</a:t>
            </a:r>
            <a:r>
              <a:rPr lang="ru-RU" sz="1200" dirty="0" smtClean="0"/>
              <a:t>»</a:t>
            </a:r>
            <a:endParaRPr lang="ru-RU" sz="1200" dirty="0" smtClean="0"/>
          </a:p>
          <a:p>
            <a:pPr algn="ctr">
              <a:buNone/>
            </a:pPr>
            <a:endParaRPr lang="ru-RU" sz="1200" dirty="0" smtClean="0"/>
          </a:p>
          <a:p>
            <a:pPr algn="ctr">
              <a:buNone/>
            </a:pPr>
            <a:r>
              <a:rPr lang="ru-RU" sz="1900" b="1" dirty="0" smtClean="0"/>
              <a:t>Дисциплина: </a:t>
            </a:r>
            <a:r>
              <a:rPr lang="ru-RU" sz="1900" b="1" dirty="0" smtClean="0">
                <a:solidFill>
                  <a:srgbClr val="FFC000"/>
                </a:solidFill>
              </a:rPr>
              <a:t>МДК.</a:t>
            </a:r>
            <a:r>
              <a:rPr lang="ru-RU" sz="1900" b="1" dirty="0" smtClean="0">
                <a:solidFill>
                  <a:srgbClr val="FFC000"/>
                </a:solidFill>
              </a:rPr>
              <a:t>07.03. Технология </a:t>
            </a:r>
            <a:r>
              <a:rPr lang="ru-RU" sz="1900" b="1" dirty="0" smtClean="0">
                <a:solidFill>
                  <a:srgbClr val="FFC000"/>
                </a:solidFill>
              </a:rPr>
              <a:t>приготовления простой горячей кулинарной продукции.  </a:t>
            </a:r>
            <a:r>
              <a:rPr lang="ru-RU" b="1" dirty="0" smtClean="0">
                <a:solidFill>
                  <a:srgbClr val="FFC000"/>
                </a:solidFill>
              </a:rPr>
              <a:t>                                             </a:t>
            </a:r>
          </a:p>
          <a:p>
            <a:pPr>
              <a:buNone/>
            </a:pPr>
            <a:r>
              <a:rPr lang="ru-RU" sz="2200" b="1" dirty="0" smtClean="0"/>
              <a:t>     урок №: </a:t>
            </a:r>
            <a:r>
              <a:rPr lang="ru-RU" sz="2200" b="1" dirty="0" smtClean="0">
                <a:solidFill>
                  <a:srgbClr val="FF0066"/>
                </a:solidFill>
              </a:rPr>
              <a:t>58 </a:t>
            </a:r>
          </a:p>
          <a:p>
            <a:pPr algn="ctr">
              <a:buNone/>
            </a:pPr>
            <a:r>
              <a:rPr lang="ru-RU" sz="2600" b="1" dirty="0" smtClean="0"/>
              <a:t>Тема урока: </a:t>
            </a:r>
            <a:r>
              <a:rPr lang="ru-RU" sz="2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Простые блюда </a:t>
            </a:r>
            <a:r>
              <a:rPr lang="ru-RU" sz="2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из жареной рыбы. 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Оформление и подача.</a:t>
            </a:r>
          </a:p>
          <a:p>
            <a:pPr algn="ctr">
              <a:buNone/>
            </a:pPr>
            <a:endParaRPr lang="ru-RU" b="1" dirty="0" smtClean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5943600"/>
            <a:ext cx="6553200" cy="914400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chemeClr val="tx1"/>
                </a:solidFill>
              </a:rPr>
              <a:t>Выполнил:  </a:t>
            </a:r>
            <a:r>
              <a:rPr lang="ru-RU" sz="1400" b="1" dirty="0" smtClean="0">
                <a:solidFill>
                  <a:srgbClr val="FFFF00"/>
                </a:solidFill>
              </a:rPr>
              <a:t> преподаватель         </a:t>
            </a:r>
            <a:r>
              <a:rPr lang="ru-RU" sz="1400" b="1" dirty="0" smtClean="0">
                <a:solidFill>
                  <a:srgbClr val="FFFF00"/>
                </a:solidFill>
              </a:rPr>
              <a:t> </a:t>
            </a:r>
            <a:r>
              <a:rPr lang="ru-RU" sz="1400" b="1" dirty="0" smtClean="0">
                <a:solidFill>
                  <a:srgbClr val="FFFF00"/>
                </a:solidFill>
              </a:rPr>
              <a:t>Разжигаева   Клавдия    Михайловна</a:t>
            </a:r>
            <a:endParaRPr lang="ru-RU" sz="1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http://kallorii.info/uploads/rulet/recept-recept-rulet-iz-kuricy-v-sloenom-teste-pod_828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5486400"/>
            <a:ext cx="1905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52400" y="3276600"/>
            <a:ext cx="89916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b="1" dirty="0" smtClean="0"/>
              <a:t>Цель урока:</a:t>
            </a:r>
          </a:p>
          <a:p>
            <a:pPr defTabSz="912813"/>
            <a:r>
              <a:rPr lang="ru-RU" dirty="0" smtClean="0"/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Образовательная: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изучить  общие правила, ассортимент, технологию приготовления и правила подачи блюд</a:t>
            </a:r>
            <a:r>
              <a:rPr lang="en-US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жареной рыбы </a:t>
            </a:r>
          </a:p>
          <a:p>
            <a:pPr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Развивающая: </a:t>
            </a: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интерес к изучаемому материалу, творческое мышление, использование профессиональной терминологии в речи  </a:t>
            </a:r>
          </a:p>
          <a:p>
            <a:pPr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Воспитательная:</a:t>
            </a: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воспитывать уверенность в себе, самостоятельность при выполнении задания, любовь к своей специальности  </a:t>
            </a:r>
          </a:p>
          <a:p>
            <a:pPr defTabSz="912813"/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2813"/>
            <a:r>
              <a:rPr lang="ru-RU" sz="1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Межпредметные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связи: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ОПД .01.Микробиология, санитария и гигиена в пищевом производстве</a:t>
            </a:r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2813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ОПД.02.Физиология питания; ОПД.03. Организация хранения и контроль запасов и сырья</a:t>
            </a:r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2813"/>
            <a:endParaRPr lang="ru-RU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2813"/>
            <a:endParaRPr lang="ru-RU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2813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305800" cy="799306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Ассортимент блюд из жареной рыбы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540408"/>
          </a:xfrm>
        </p:spPr>
        <p:txBody>
          <a:bodyPr/>
          <a:lstStyle/>
          <a:p>
            <a:pPr marL="609600" indent="-609600">
              <a:buNone/>
            </a:pPr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FFC000"/>
                </a:solidFill>
              </a:rPr>
              <a:t>1. Рыба жареная основным способом</a:t>
            </a:r>
          </a:p>
          <a:p>
            <a:pPr marL="609600" indent="-609600">
              <a:buFontTx/>
              <a:buNone/>
            </a:pPr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 Рыба жареная с луком по- </a:t>
            </a:r>
            <a:r>
              <a:rPr lang="ru-RU" sz="28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ленинградски</a:t>
            </a:r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marL="609600" indent="-609600">
              <a:buFontTx/>
              <a:buNone/>
            </a:pPr>
            <a:r>
              <a:rPr lang="ru-RU" sz="2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Рыба жареная на открытом огне</a:t>
            </a:r>
          </a:p>
          <a:p>
            <a:pPr marL="609600" indent="-609600">
              <a:buFontTx/>
              <a:buNone/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 Рыба жареная в жарочном шкафу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g59_29984" descr="i?id=147015943-35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429000"/>
            <a:ext cx="28003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g4_29984" descr="i?id=372564101-57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810000"/>
            <a:ext cx="3352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Первичная обработка чешуйчатой рыбы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762000"/>
            <a:ext cx="8763000" cy="5943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Оттаивание на воздухе (при комнатной температуре) </a:t>
            </a:r>
          </a:p>
          <a:p>
            <a:r>
              <a:rPr lang="ru-RU" sz="2400" b="1" dirty="0" smtClean="0"/>
              <a:t>Очищение от чешуи </a:t>
            </a:r>
          </a:p>
          <a:p>
            <a:r>
              <a:rPr lang="ru-RU" sz="2400" b="1" dirty="0" smtClean="0"/>
              <a:t>Удаление  плавников </a:t>
            </a:r>
          </a:p>
          <a:p>
            <a:r>
              <a:rPr lang="ru-RU" sz="2400" b="1" dirty="0" smtClean="0"/>
              <a:t>Потрошение, удаление головы </a:t>
            </a:r>
          </a:p>
          <a:p>
            <a:r>
              <a:rPr lang="ru-RU" sz="2400" b="1" dirty="0" smtClean="0"/>
              <a:t>Промывание </a:t>
            </a:r>
          </a:p>
          <a:p>
            <a:r>
              <a:rPr lang="ru-RU" sz="2400" b="1" dirty="0" smtClean="0"/>
              <a:t>Пластование </a:t>
            </a:r>
          </a:p>
          <a:p>
            <a:r>
              <a:rPr lang="ru-RU" sz="2400" b="1" dirty="0" smtClean="0"/>
              <a:t>Удаление реберных и позвоночных костей </a:t>
            </a:r>
          </a:p>
          <a:p>
            <a:r>
              <a:rPr lang="ru-RU" sz="2400" b="1" dirty="0" smtClean="0"/>
              <a:t>Нарезка на порционные куски</a:t>
            </a:r>
            <a:endParaRPr lang="ru-RU" sz="2400" dirty="0"/>
          </a:p>
        </p:txBody>
      </p:sp>
      <p:pic>
        <p:nvPicPr>
          <p:cNvPr id="5" name="Picture 4" descr="&amp;Rcy;&amp;acy;&amp;zcy;&amp;dcy;&amp;iecy;&amp;lcy;&amp;kcy;&amp;acy; &amp;rcy;&amp;ycy;&amp;bcy;&amp;ycy; &amp;ncy;&amp;acy; &amp;fcy;&amp;icy;&amp;lcy;&amp;iecy;. &amp;SHcy;&amp;acy;&amp;gcy;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800600"/>
            <a:ext cx="1905000" cy="1828800"/>
          </a:xfrm>
          <a:prstGeom prst="rect">
            <a:avLst/>
          </a:prstGeom>
          <a:noFill/>
        </p:spPr>
      </p:pic>
      <p:pic>
        <p:nvPicPr>
          <p:cNvPr id="6" name="Picture 8" descr="&amp;Rcy;&amp;acy;&amp;zcy;&amp;dcy;&amp;iecy;&amp;lcy;&amp;kcy;&amp;acy; &amp;rcy;&amp;ycy;&amp;bcy;&amp;ycy; &amp;ncy;&amp;acy; &amp;fcy;&amp;icy;&amp;lcy;&amp;iecy;. &amp;SHcy;&amp;acy;&amp;gcy;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724400"/>
            <a:ext cx="1905000" cy="1752600"/>
          </a:xfrm>
          <a:prstGeom prst="rect">
            <a:avLst/>
          </a:prstGeom>
          <a:noFill/>
        </p:spPr>
      </p:pic>
      <p:pic>
        <p:nvPicPr>
          <p:cNvPr id="7" name="img45_48333" descr="i?id=60912191-31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800600"/>
            <a:ext cx="24003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nashaucheba.ru/docs/55/54464/conv_1/file1_html_m5ed79b5a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23938" y="4267200"/>
            <a:ext cx="20200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g43_48333" descr="i?id=260388447-62-72&amp;n=2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9000" y="685800"/>
            <a:ext cx="1752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&amp;Rcy;&amp;acy;&amp;zcy;&amp;dcy;&amp;iecy;&amp;lcy;&amp;kcy;&amp;acy; &amp;rcy;&amp;ycy;&amp;bcy;&amp;ycy; &amp;ncy;&amp;acy; &amp;fcy;&amp;icy;&amp;lcy;&amp;iecy;. &amp;SHcy;&amp;acy;&amp;gcy;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15200" y="2590800"/>
            <a:ext cx="1524000" cy="1295400"/>
          </a:xfrm>
          <a:prstGeom prst="rect">
            <a:avLst/>
          </a:prstGeom>
          <a:noFill/>
        </p:spPr>
      </p:pic>
      <p:pic>
        <p:nvPicPr>
          <p:cNvPr id="11" name="Picture 2" descr="&amp;Rcy;&amp;acy;&amp;zcy;&amp;dcy;&amp;iecy;&amp;lcy;&amp;kcy;&amp;acy; &amp;rcy;&amp;ycy;&amp;bcy;&amp;ycy; &amp;ncy;&amp;acy; &amp;fcy;&amp;icy;&amp;lcy;&amp;iecy;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38800" y="1600200"/>
            <a:ext cx="1752600" cy="14097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6096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Полуфабрикаты для рыбы жареной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http://re-cept.com/uploads/recipe/2014/11/zharenaya-ryiba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4114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biskvitik.com/wp-content/uploads/2012/05/ryba-zharenaja-3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4000500"/>
            <a:ext cx="61722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5fan.ru/files/8/5fan_ru_44474_817a4a6f18a37400a2d6959f2746fe6e.html_files/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762000"/>
            <a:ext cx="3505200" cy="339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5fan.ru/files/8/5fan_ru_44474_817a4a6f18a37400a2d6959f2746fe6e.html_files/10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343400"/>
            <a:ext cx="29432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67494"/>
            <a:ext cx="8686800" cy="49450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1. Рыба жареная основным способом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914400"/>
            <a:ext cx="8458200" cy="5715000"/>
          </a:xfrm>
        </p:spPr>
        <p:txBody>
          <a:bodyPr>
            <a:normAutofit/>
          </a:bodyPr>
          <a:lstStyle/>
          <a:p>
            <a:pPr marL="533400" indent="-533400">
              <a:lnSpc>
                <a:spcPct val="80000"/>
              </a:lnSpc>
            </a:pP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Подготовленный </a:t>
            </a:r>
            <a:r>
              <a:rPr lang="ru-RU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sz="20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</a:t>
            </a:r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рыбы посыпают солью и перцем, панируют в муке, укладывают на хорошо разогретую с жиром сковороду кожей вниз и жарят с двух сторон до образования поджаристой золотистой корочки в течении 5-10мин при температуре140 -160°С. Обжаренную рыбу доводят до готовности в жарочном шкафу при температуре 250°С</a:t>
            </a:r>
            <a:r>
              <a:rPr lang="ru-RU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</a:t>
            </a:r>
          </a:p>
          <a:p>
            <a:pPr marL="533400" indent="-533400">
              <a:lnSpc>
                <a:spcPct val="80000"/>
              </a:lnSpc>
            </a:pPr>
            <a:r>
              <a:rPr lang="ru-RU" sz="2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Готовность рыбы определяют по наличию на её поверхности мелких воздушных пузырьков или проколом поварской иглы. </a:t>
            </a:r>
          </a:p>
          <a:p>
            <a:pPr marL="533400" indent="-533400">
              <a:lnSpc>
                <a:spcPct val="80000"/>
              </a:lnSpc>
            </a:pPr>
            <a:r>
              <a:rPr lang="ru-RU" sz="2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Отпуск: На подогретую тарелку укладывают гарнир в виде картофеля жареного, отварного или картофельного пюре. Рядом помещают жареную рыбу, поливают растопленным сливочным маслом. Отдельно подают соусы томатный, красный, сметанный или майонез с корнишонами.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Ассортимент: </a:t>
            </a:r>
          </a:p>
          <a:p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Рыба жареная основным способом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Рыба жареная с луком  по – </a:t>
            </a:r>
            <a:r>
              <a:rPr lang="ru-RU" sz="2000" b="1" dirty="0" err="1" smtClean="0">
                <a:solidFill>
                  <a:srgbClr val="C00000"/>
                </a:solidFill>
              </a:rPr>
              <a:t>ленинградски</a:t>
            </a:r>
            <a:r>
              <a:rPr lang="ru-RU" sz="2000" b="1" dirty="0" smtClean="0">
                <a:solidFill>
                  <a:srgbClr val="C00000"/>
                </a:solidFill>
              </a:rPr>
              <a:t> </a:t>
            </a:r>
          </a:p>
          <a:p>
            <a:endParaRPr lang="ru-RU" sz="2000" dirty="0"/>
          </a:p>
        </p:txBody>
      </p:sp>
      <p:pic>
        <p:nvPicPr>
          <p:cNvPr id="4" name="Рисунок 3" descr="http://img-fotki.yandex.ru/get/6304/114403663.17/0_7378d_220f6c0_XL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724400"/>
            <a:ext cx="2590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fs00.infourok.ru/images/doc/183/210073/img1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458200" cy="632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bobisto.ru/wp-content/uploads/2012-09-03/prigotovlenie-zharenoj-ryby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962400"/>
            <a:ext cx="2895600" cy="232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9930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АССОРТИМЕНТ  ГАРНИРОВ ДЛЯ БЛЮДА РЫБА ЖАРЕНАЯ</a:t>
            </a:r>
            <a:endParaRPr lang="ru-RU" sz="2000" b="1" dirty="0"/>
          </a:p>
        </p:txBody>
      </p:sp>
      <p:pic>
        <p:nvPicPr>
          <p:cNvPr id="5" name="img32_29984" descr="i?id=384516402-36-72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1600"/>
            <a:ext cx="3048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g31_29984" descr="i?id=34007271-66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143000"/>
            <a:ext cx="2286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g30_29984" descr="i?id=181042178-27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1905000"/>
            <a:ext cx="2286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g36_29984" descr="i?id=339449049-49-72&amp;n=2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038600"/>
            <a:ext cx="2743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g33_29984" descr="i?id=343757665-57-72&amp;n=2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4600" y="4495800"/>
            <a:ext cx="2819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g29_29984" descr="i?id=529406583-44-72&amp;n=21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0000" y="3276600"/>
            <a:ext cx="211455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&amp;Tcy;&amp;ucy;&amp;shcy;&amp;iecy;&amp;ncy;&amp;acy;&amp;yacy; &amp;kcy;&amp;acy;&amp;pcy;&amp;ucy;&amp;scy;&amp;tcy;&amp;acy; - &amp;rcy;&amp;iecy;&amp;tscy;&amp;iecy;&amp;pcy;&amp;tcy;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62400" y="5181600"/>
            <a:ext cx="23431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2310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Ассортимент и способы подачи соусов </a:t>
            </a:r>
            <a:endParaRPr lang="ru-RU" sz="2400" b="1" dirty="0"/>
          </a:p>
        </p:txBody>
      </p:sp>
      <p:pic>
        <p:nvPicPr>
          <p:cNvPr id="4" name="img40_29984" descr="i?id=134796249-64-72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2895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g39_29984" descr="i?id=255657676-34-72&amp;n=21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914400"/>
            <a:ext cx="3352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g41_29984" descr="i?id=206283011-25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295400"/>
            <a:ext cx="2819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g38_29984" descr="i?id=101436505-01-72&amp;n=2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4114800"/>
            <a:ext cx="3657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mir-sousov.ru-sous-tartar-2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3962400"/>
            <a:ext cx="3124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Рыба жареная с луком, </a:t>
            </a:r>
            <a:r>
              <a:rPr lang="ru-RU" sz="2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по-ленинградски</a:t>
            </a:r>
            <a:endParaRPr lang="ru-RU" sz="2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715000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1.Картофель варят в кожице, охлаждают, очищают, нарезают кружочками и обжаривают с обеих сторон</a:t>
            </a:r>
          </a:p>
          <a:p>
            <a:pPr defTabSz="912813"/>
            <a:r>
              <a:rPr lang="ru-RU" sz="2200" b="1" dirty="0" smtClean="0">
                <a:solidFill>
                  <a:srgbClr val="FFC000"/>
                </a:solidFill>
              </a:rPr>
              <a:t>2. Репчатый лук нарезают кольцами, панируют в муке  и жарят во фритюре до золотистого цвета</a:t>
            </a:r>
          </a:p>
          <a:p>
            <a:pPr defTabSz="912813"/>
            <a:r>
              <a:rPr lang="ru-RU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3. Порционный кусок рыбы солят, перчат, панируют в муке,  жарят основным способом и доводят до готовности в жарочном шкафу.</a:t>
            </a:r>
          </a:p>
          <a:p>
            <a:pPr defTabSz="912813"/>
            <a:r>
              <a:rPr lang="ru-RU" sz="2000" b="1" dirty="0" smtClean="0"/>
              <a:t>4. Жареную рыбу укладывают на середину порционной сковородки, вокруг – жареный картофель, а сверху на рыбу кладут кольца жареного лука.</a:t>
            </a:r>
          </a:p>
          <a:p>
            <a:endParaRPr lang="ru-RU" b="1" dirty="0" smtClean="0"/>
          </a:p>
          <a:p>
            <a:endParaRPr lang="ru-RU" dirty="0"/>
          </a:p>
        </p:txBody>
      </p:sp>
      <p:pic>
        <p:nvPicPr>
          <p:cNvPr id="4" name="Picture 9" descr="roma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00600"/>
            <a:ext cx="2438399" cy="182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20" descr="Nar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286000" y="4724400"/>
            <a:ext cx="2234816" cy="1905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" name="Picture 7" descr="alvina_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724400"/>
            <a:ext cx="17526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Picture 16" descr="139-3"/>
          <p:cNvPicPr>
            <a:picLocks noChangeAspect="1" noChangeArrowheads="1"/>
          </p:cNvPicPr>
          <p:nvPr/>
        </p:nvPicPr>
        <p:blipFill>
          <a:blip r:embed="rId5" cstate="print"/>
          <a:srcRect t="33534"/>
          <a:stretch>
            <a:fillRect/>
          </a:stretch>
        </p:blipFill>
        <p:spPr bwMode="auto">
          <a:xfrm>
            <a:off x="6400800" y="4648200"/>
            <a:ext cx="2334986" cy="198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8970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pic>
        <p:nvPicPr>
          <p:cNvPr id="4" name="Содержимое 3" descr="&amp;Scy;&amp;khcy;&amp;iecy;&amp;mcy;&amp;acy; &amp;pcy;&amp;rcy;&amp;icy;&amp;gcy;&amp;ocy;&amp;tcy;&amp;ocy;&amp;vcy;&amp;lcy;&amp;iecy;&amp;ncy;&amp;icy;&amp;yacy; &amp;bcy;&amp;lcy;&amp;yucy;&amp;dcy;&amp;acy;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4582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"/>
          </a:xfrm>
        </p:spPr>
        <p:txBody>
          <a:bodyPr>
            <a:noAutofit/>
          </a:bodyPr>
          <a:lstStyle/>
          <a:p>
            <a:pPr defTabSz="912813"/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Picture 4" descr="Рыба-1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583" t="32678" r="53426" b="6039"/>
          <a:stretch>
            <a:fillRect/>
          </a:stretch>
        </p:blipFill>
        <p:spPr bwMode="auto">
          <a:xfrm>
            <a:off x="228600" y="3352800"/>
            <a:ext cx="3124200" cy="3178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img57_29984" descr="P1030713 (640x480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810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Rcy;&amp;ycy;&amp;bcy;&amp;acy; &amp;zhcy;&amp;acy;&amp;rcy;&amp;iecy;&amp;ncy;&amp;acy;&amp;yacy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228600"/>
            <a:ext cx="5867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9930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Актуализация опорных знаний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63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</a:t>
            </a:r>
            <a:r>
              <a:rPr lang="ru-RU" sz="2000" b="1" dirty="0" smtClean="0"/>
              <a:t>1. Значение рыбных блюд в питании человека?</a:t>
            </a:r>
          </a:p>
          <a:p>
            <a:pPr>
              <a:buNone/>
            </a:pPr>
            <a:r>
              <a:rPr lang="ru-RU" sz="2000" b="1" dirty="0" smtClean="0"/>
              <a:t>  2. Дайте определение виду тепловой обработке-жарению?</a:t>
            </a:r>
          </a:p>
          <a:p>
            <a:pPr>
              <a:buNone/>
            </a:pPr>
            <a:r>
              <a:rPr lang="ru-RU" sz="2000" b="1" dirty="0" smtClean="0"/>
              <a:t>  3. Дайте определение способу тепловой обработки: </a:t>
            </a:r>
          </a:p>
          <a:p>
            <a:pPr>
              <a:buNone/>
            </a:pPr>
            <a:r>
              <a:rPr lang="ru-RU" sz="2000" b="1" dirty="0" smtClean="0"/>
              <a:t>      а) жарка во фритюре? </a:t>
            </a:r>
          </a:p>
          <a:p>
            <a:pPr>
              <a:buNone/>
            </a:pPr>
            <a:r>
              <a:rPr lang="ru-RU" sz="2000" b="1" dirty="0" smtClean="0"/>
              <a:t>      б) жарка в жарочном шкафу? </a:t>
            </a:r>
          </a:p>
          <a:p>
            <a:pPr>
              <a:buNone/>
            </a:pPr>
            <a:r>
              <a:rPr lang="ru-RU" sz="2000" b="1" dirty="0" smtClean="0"/>
              <a:t>      в) жарка на открытом огне? </a:t>
            </a:r>
          </a:p>
          <a:p>
            <a:pPr>
              <a:buNone/>
            </a:pPr>
            <a:r>
              <a:rPr lang="ru-RU" sz="2000" b="1" dirty="0" smtClean="0"/>
              <a:t>   4. Назовите:                                                                                               а) перечислите полуфабрикаты для жарки основным способом?  </a:t>
            </a:r>
          </a:p>
          <a:p>
            <a:pPr>
              <a:buNone/>
            </a:pPr>
            <a:r>
              <a:rPr lang="ru-RU" sz="2000" b="1" dirty="0" smtClean="0"/>
              <a:t>     б) для блюда «рыба в тесте» ?</a:t>
            </a:r>
          </a:p>
          <a:p>
            <a:pPr>
              <a:buNone/>
            </a:pPr>
            <a:r>
              <a:rPr lang="ru-RU" sz="2000" b="1" dirty="0" smtClean="0"/>
              <a:t>   5.   Дайте определение термина «</a:t>
            </a:r>
            <a:r>
              <a:rPr lang="ru-RU" sz="2000" b="1" dirty="0" err="1" smtClean="0"/>
              <a:t>панирование</a:t>
            </a:r>
            <a:r>
              <a:rPr lang="ru-RU" sz="2000" b="1" dirty="0" smtClean="0"/>
              <a:t>»?</a:t>
            </a:r>
          </a:p>
          <a:p>
            <a:pPr>
              <a:buNone/>
            </a:pPr>
            <a:r>
              <a:rPr lang="ru-RU" sz="2000" b="1" dirty="0" smtClean="0"/>
              <a:t>   6. Для чего рыбу панируют?</a:t>
            </a:r>
          </a:p>
          <a:p>
            <a:pPr>
              <a:buNone/>
            </a:pPr>
            <a:r>
              <a:rPr lang="ru-RU" sz="2000" b="1" dirty="0" smtClean="0"/>
              <a:t>   7. Виды панировки используемые для  жарки </a:t>
            </a:r>
            <a:r>
              <a:rPr lang="ru-RU" sz="2000" b="1" dirty="0" err="1" smtClean="0"/>
              <a:t>п</a:t>
            </a:r>
            <a:r>
              <a:rPr lang="ru-RU" sz="2000" b="1" dirty="0" smtClean="0"/>
              <a:t>/</a:t>
            </a:r>
            <a:r>
              <a:rPr lang="ru-RU" sz="2000" b="1" dirty="0" err="1" smtClean="0"/>
              <a:t>ф</a:t>
            </a:r>
            <a:r>
              <a:rPr lang="ru-RU" sz="2000" b="1" dirty="0" smtClean="0"/>
              <a:t>: </a:t>
            </a:r>
          </a:p>
          <a:p>
            <a:pPr>
              <a:buNone/>
            </a:pPr>
            <a:r>
              <a:rPr lang="ru-RU" sz="2000" b="1" dirty="0" smtClean="0"/>
              <a:t>       а) основным способом;   </a:t>
            </a:r>
          </a:p>
          <a:p>
            <a:pPr>
              <a:buNone/>
            </a:pPr>
            <a:r>
              <a:rPr lang="ru-RU" sz="2000" b="1" dirty="0" smtClean="0"/>
              <a:t>       б) во фритюре</a:t>
            </a:r>
          </a:p>
          <a:p>
            <a:endParaRPr lang="ru-RU" sz="24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0"/>
            <a:ext cx="6477000" cy="6096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 Рыба жареная на открытом огне</a:t>
            </a:r>
            <a:endParaRPr lang="ru-RU" sz="2800" dirty="0">
              <a:solidFill>
                <a:schemeClr val="accent1"/>
              </a:solidFill>
            </a:endParaRPr>
          </a:p>
        </p:txBody>
      </p:sp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3452" y="1524000"/>
            <a:ext cx="3140547" cy="2124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086600" y="2362200"/>
            <a:ext cx="2057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Шашлык из осетрин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ы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10" descr="grilled_salm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208274"/>
            <a:ext cx="3761413" cy="26497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18" descr="Рыба-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018935"/>
            <a:ext cx="4191000" cy="28390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57200" y="3886200"/>
            <a:ext cx="1905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>
              <a:spcBef>
                <a:spcPct val="50000"/>
              </a:spcBef>
            </a:pPr>
            <a:endParaRPr lang="ru-RU" sz="2400" b="1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2813">
              <a:spcBef>
                <a:spcPct val="50000"/>
              </a:spcBef>
            </a:pP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решётке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53000" y="4267200"/>
            <a:ext cx="4191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Рыба с фаршированным сладким перцем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533400"/>
            <a:ext cx="57912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1313" indent="-341313" defTabSz="912813"/>
            <a:r>
              <a:rPr lang="ru-RU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Судака, сигу и др. смачивают в </a:t>
            </a:r>
            <a:r>
              <a:rPr lang="ru-RU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сли</a:t>
            </a:r>
            <a:r>
              <a:rPr lang="ru-RU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</a:t>
            </a:r>
            <a:r>
              <a:rPr lang="ru-RU" sz="20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вочном</a:t>
            </a:r>
            <a:r>
              <a:rPr lang="ru-RU" sz="2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растопленном  масле и панируют в белой панировке</a:t>
            </a:r>
            <a:r>
              <a:rPr lang="ru-RU" sz="2000" b="1" dirty="0" smtClean="0">
                <a:solidFill>
                  <a:schemeClr val="accent2"/>
                </a:solidFill>
              </a:rPr>
              <a:t>.   </a:t>
            </a:r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Сельдь, лосося и др. нарезают на порционные куски и маринуют, затем жарят не панируя. Рыбу кладут на решетку над горящими углями смазанную шпиком Жарят </a:t>
            </a:r>
            <a:r>
              <a:rPr lang="ru-RU" sz="2000" b="1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sz="2000" b="1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</a:t>
            </a:r>
            <a:r>
              <a:rPr lang="ru-RU" sz="2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2-х сторон. </a:t>
            </a:r>
            <a:r>
              <a:rPr lang="ru-RU" sz="20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Непанированные</a:t>
            </a:r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изделия поливают сливочным маслом, к панированным подают соус майонез </a:t>
            </a:r>
            <a:r>
              <a:rPr lang="ru-RU" sz="20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корнишонами</a:t>
            </a:r>
          </a:p>
          <a:p>
            <a:pPr marL="341313" indent="-341313" defTabSz="912813"/>
            <a:endPara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1313" indent="-341313" defTabSz="912813"/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Рыба жареная в жарочном шкафу</a:t>
            </a:r>
            <a:endParaRPr lang="ru-RU" sz="2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81600" y="762000"/>
            <a:ext cx="3124201" cy="2667000"/>
          </a:xfrm>
          <a:noFill/>
          <a:ln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876800" y="2895600"/>
            <a:ext cx="4267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Рыба жареная порционными кусками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85800"/>
            <a:ext cx="4500562" cy="3376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12" descr="Рыба жареная  Стерлядь по-царс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6050" y="4038600"/>
            <a:ext cx="4130749" cy="28194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52401" y="3505200"/>
            <a:ext cx="2895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Угорь жареный 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00600" y="6027003"/>
            <a:ext cx="1981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Рыба по-царски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419600"/>
            <a:ext cx="3810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912813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1.Для жарки в жарочном шкафу используют целую рыбу и порционными кусками. </a:t>
            </a:r>
          </a:p>
          <a:p>
            <a:pPr marL="342900" indent="-342900" defTabSz="912813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342900" indent="-342900" defTabSz="912813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2.Не панируют. 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690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Требования к качеству блюд из жареной рыбы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1660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1.Жареную рыбу подают одним куском </a:t>
            </a:r>
          </a:p>
          <a:p>
            <a:pPr>
              <a:buFontTx/>
              <a:buChar char="-"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кожей костями; </a:t>
            </a:r>
          </a:p>
          <a:p>
            <a:pPr>
              <a:buFontTx/>
              <a:buChar char="-"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кожей без костей; </a:t>
            </a:r>
          </a:p>
          <a:p>
            <a:pPr>
              <a:buFontTx/>
              <a:buChar char="-"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кожи и костей; </a:t>
            </a:r>
          </a:p>
          <a:p>
            <a:pPr>
              <a:buFontTx/>
              <a:buChar char="-"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Мелкую рыбу- в целом виде с хорошо вычищенной брюшной полостью. </a:t>
            </a:r>
          </a:p>
          <a:p>
            <a:pPr>
              <a:buNone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Рыба должна сохранить свою форму, поверхность покрыта ровной поджаристой корочкой; </a:t>
            </a:r>
          </a:p>
          <a:p>
            <a:pPr>
              <a:buNone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Цвет от золотистого до светло – коричневого; </a:t>
            </a:r>
          </a:p>
          <a:p>
            <a:pPr>
              <a:buNone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Консистенция мягкая, сочная, мясо легко, отделяется вилкой, но не дряблое; </a:t>
            </a:r>
          </a:p>
          <a:p>
            <a:pPr>
              <a:buNone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5.Вкус рыбы – специфический, без посторонних привкусов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</a:t>
            </a:r>
          </a:p>
          <a:p>
            <a:pPr>
              <a:buNone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Запах свойственный жареной рыбы.  </a:t>
            </a:r>
          </a:p>
          <a:p>
            <a:pPr>
              <a:buNone/>
            </a:pPr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Не допустим вкус и запах пережаренного масла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Условия и сроки хранения жареной рыбы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458200" cy="576900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Жаренную основным способом рыбу хранят на мармите не более 2-х часов, затем охлаждают до 6-8°С и хранят при этой же температуре не более12 часов. Перед подачей рыбу прогревают в жарочном шкафу при температуре до 90°С и реализуют в течение 1 часа. </a:t>
            </a:r>
          </a:p>
          <a:p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Рыба жареная другими способами, как правило, хранению не подлежат и готовятся порционно по мере спроса.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www.django-istra.com/images/stories/meny/kafe/kar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200400"/>
            <a:ext cx="4114800" cy="3352800"/>
          </a:xfrm>
          <a:prstGeom prst="rect">
            <a:avLst/>
          </a:prstGeom>
          <a:noFill/>
        </p:spPr>
      </p:pic>
      <p:pic>
        <p:nvPicPr>
          <p:cNvPr id="5" name="Рисунок 4" descr="http://www.qfspa.com/assets/images/fish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276600"/>
            <a:ext cx="3429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Контроль знаний: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3400"/>
            <a:ext cx="8991600" cy="6019800"/>
          </a:xfrm>
        </p:spPr>
        <p:txBody>
          <a:bodyPr>
            <a:noAutofit/>
          </a:bodyPr>
          <a:lstStyle/>
          <a:p>
            <a:pPr defTabSz="912813"/>
            <a:r>
              <a:rPr lang="ru-RU" sz="1400" b="1" dirty="0" smtClean="0"/>
              <a:t>1. Для жарки во фритюре жира берут в 2 раза больше, чем продукта.	</a:t>
            </a:r>
          </a:p>
          <a:p>
            <a:pPr defTabSz="912813"/>
            <a:r>
              <a:rPr lang="ru-RU" sz="1400" b="1" dirty="0" smtClean="0"/>
              <a:t>2. При жарке основным способом жира должно быть 10-15%.		</a:t>
            </a:r>
          </a:p>
          <a:p>
            <a:pPr defTabSz="912813"/>
            <a:r>
              <a:rPr lang="ru-RU" sz="1400" b="1" dirty="0" smtClean="0"/>
              <a:t>3. Перед обработкой овощи нужно мыть.				</a:t>
            </a:r>
          </a:p>
          <a:p>
            <a:pPr defTabSz="912813"/>
            <a:r>
              <a:rPr lang="ru-RU" sz="1400" b="1" dirty="0" smtClean="0"/>
              <a:t>4. При очистке овощей нужно соблюдать процент отходов.		</a:t>
            </a:r>
          </a:p>
          <a:p>
            <a:pPr defTabSz="912813"/>
            <a:r>
              <a:rPr lang="ru-RU" sz="1400" b="1" dirty="0" smtClean="0"/>
              <a:t>5. Потрошеную рыбу оттаивают в воде.				</a:t>
            </a:r>
          </a:p>
          <a:p>
            <a:pPr defTabSz="912813"/>
            <a:r>
              <a:rPr lang="ru-RU" sz="1400" b="1" dirty="0" smtClean="0"/>
              <a:t>6. </a:t>
            </a:r>
            <a:r>
              <a:rPr lang="ru-RU" sz="1400" b="1" dirty="0" err="1" smtClean="0"/>
              <a:t>Льезон-это</a:t>
            </a:r>
            <a:r>
              <a:rPr lang="ru-RU" sz="1400" b="1" dirty="0" smtClean="0"/>
              <a:t> смесь жидкости, яиц, муки и соли.			</a:t>
            </a:r>
          </a:p>
          <a:p>
            <a:pPr defTabSz="912813"/>
            <a:r>
              <a:rPr lang="ru-RU" sz="1400" b="1" dirty="0" smtClean="0"/>
              <a:t>7. .</a:t>
            </a:r>
            <a:r>
              <a:rPr lang="ru-RU" sz="1400" b="1" dirty="0" err="1" smtClean="0"/>
              <a:t>Мука-льезон-сухари</a:t>
            </a:r>
            <a:r>
              <a:rPr lang="ru-RU" sz="1400" b="1" dirty="0" smtClean="0"/>
              <a:t> – это двойная панировка.			</a:t>
            </a:r>
          </a:p>
          <a:p>
            <a:pPr defTabSz="912813"/>
            <a:r>
              <a:rPr lang="ru-RU" sz="1400" b="1" dirty="0" smtClean="0"/>
              <a:t>8. Чистое филе – это мякоть без костей и кожи.			</a:t>
            </a:r>
          </a:p>
          <a:p>
            <a:pPr defTabSz="912813"/>
            <a:r>
              <a:rPr lang="ru-RU" sz="1400" b="1" dirty="0" smtClean="0"/>
              <a:t>9. Рыбу для жарки во фритюре разделывают на филе с кожей и костями </a:t>
            </a:r>
          </a:p>
          <a:p>
            <a:pPr defTabSz="912813"/>
            <a:r>
              <a:rPr lang="ru-RU" sz="1400" b="1" dirty="0" smtClean="0"/>
              <a:t>10. Чтобы рыба при жарке не деформировалась на её поверхности</a:t>
            </a:r>
          </a:p>
          <a:p>
            <a:pPr defTabSz="912813"/>
            <a:r>
              <a:rPr lang="ru-RU" sz="1400" b="1" dirty="0" smtClean="0"/>
              <a:t>  делают надрезы кожи.						</a:t>
            </a:r>
          </a:p>
          <a:p>
            <a:pPr defTabSz="912813"/>
            <a:r>
              <a:rPr lang="ru-RU" sz="1400" b="1" dirty="0" smtClean="0"/>
              <a:t>11. Рыбу </a:t>
            </a:r>
            <a:r>
              <a:rPr lang="ru-RU" sz="1400" b="1" dirty="0" err="1" smtClean="0"/>
              <a:t>по-ленинградски</a:t>
            </a:r>
            <a:r>
              <a:rPr lang="ru-RU" sz="1400" b="1" dirty="0" smtClean="0"/>
              <a:t> подают на закусочной тарелке		</a:t>
            </a:r>
          </a:p>
          <a:p>
            <a:pPr defTabSz="912813"/>
            <a:r>
              <a:rPr lang="ru-RU" sz="1400" b="1" dirty="0" smtClean="0"/>
              <a:t>12. Рыбу </a:t>
            </a:r>
            <a:r>
              <a:rPr lang="ru-RU" sz="1400" b="1" dirty="0" err="1" smtClean="0"/>
              <a:t>по-ленинградски</a:t>
            </a:r>
            <a:r>
              <a:rPr lang="ru-RU" sz="1400" b="1" dirty="0" smtClean="0"/>
              <a:t> гарнируют макаронами  и зелёным </a:t>
            </a:r>
            <a:r>
              <a:rPr lang="ru-RU" sz="1400" b="1" dirty="0" err="1" smtClean="0"/>
              <a:t>горошк</a:t>
            </a:r>
            <a:r>
              <a:rPr lang="ru-RU" sz="1400" b="1" dirty="0" smtClean="0"/>
              <a:t>	</a:t>
            </a:r>
          </a:p>
          <a:p>
            <a:pPr defTabSz="912813"/>
            <a:r>
              <a:rPr lang="ru-RU" sz="1400" b="1" dirty="0" smtClean="0"/>
              <a:t>13. Для блюда «Рыба в кляре» рыбу нужно панировать в двойной панировке</a:t>
            </a:r>
          </a:p>
          <a:p>
            <a:pPr defTabSz="912813"/>
            <a:r>
              <a:rPr lang="ru-RU" sz="1400" b="1" dirty="0" smtClean="0"/>
              <a:t>14. Для блюда «Рыба жареная с зелёным маслом» рыбу нарезают на пластины</a:t>
            </a:r>
          </a:p>
          <a:p>
            <a:pPr defTabSz="912813"/>
            <a:r>
              <a:rPr lang="ru-RU" sz="1400" b="1" dirty="0" smtClean="0"/>
              <a:t>15. Для блюда «Рыба жареная с зелёным маслом» рыбу панируют в тесте кляр	</a:t>
            </a:r>
          </a:p>
          <a:p>
            <a:pPr defTabSz="912813"/>
            <a:r>
              <a:rPr lang="ru-RU" sz="1400" b="1" dirty="0" smtClean="0"/>
              <a:t>16. Зелёное масло – это смесь укропа и сливочного масла 		</a:t>
            </a:r>
          </a:p>
          <a:p>
            <a:pPr defTabSz="912813"/>
            <a:r>
              <a:rPr lang="ru-RU" sz="1400" b="1" dirty="0" smtClean="0"/>
              <a:t>17. Соус </a:t>
            </a:r>
            <a:r>
              <a:rPr lang="ru-RU" sz="1400" b="1" dirty="0" err="1" smtClean="0"/>
              <a:t>тар-тар</a:t>
            </a:r>
            <a:r>
              <a:rPr lang="ru-RU" sz="1400" b="1" dirty="0" smtClean="0"/>
              <a:t> – это кетчуп «Татарский»				</a:t>
            </a:r>
          </a:p>
          <a:p>
            <a:pPr defTabSz="912813"/>
            <a:r>
              <a:rPr lang="ru-RU" sz="1400" b="1" dirty="0" smtClean="0"/>
              <a:t>18. Рыбу после жарки обязательно доводят до готовности в жарочном шкафу	</a:t>
            </a:r>
          </a:p>
          <a:p>
            <a:pPr defTabSz="912813"/>
            <a:r>
              <a:rPr lang="ru-RU" sz="1400" b="1" dirty="0" smtClean="0"/>
              <a:t>19. Готовность рыбы определяют по наличию пузырьков на её поверхности</a:t>
            </a:r>
          </a:p>
          <a:p>
            <a:pPr defTabSz="912813"/>
            <a:r>
              <a:rPr lang="ru-RU" sz="1400" b="1" dirty="0" smtClean="0"/>
              <a:t>20. Картофель «пай» - это картофель, запеченный с майонезом</a:t>
            </a:r>
            <a:endParaRPr lang="ru-RU" sz="14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423422"/>
                </a:solidFill>
                <a:latin typeface="Times New Roman" pitchFamily="18" charset="0"/>
              </a:rPr>
              <a:t>Проверка результатов контроля знаний:</a:t>
            </a:r>
            <a:br>
              <a:rPr lang="ru-RU" sz="2800" b="1" dirty="0" smtClean="0">
                <a:solidFill>
                  <a:srgbClr val="423422"/>
                </a:solidFill>
                <a:latin typeface="Times New Roman" pitchFamily="18" charset="0"/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99760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     </a:t>
            </a:r>
            <a:r>
              <a:rPr lang="en-US" sz="3200" b="1" dirty="0" smtClean="0"/>
              <a:t>1</a:t>
            </a:r>
            <a:r>
              <a:rPr lang="ru-RU" sz="3200" b="1" dirty="0" smtClean="0"/>
              <a:t>. 	Нет.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2.	Да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3. 	Да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4.	Да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5. 	Нет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6.	Нет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7. 	Да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8. 	Да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9. 	Нет 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10.   Да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11.   Нет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12.   Нет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13.   Нет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14.   Да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15.   Нет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16.	  Да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17.   Нет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18.   Да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19.   Да</a:t>
            </a:r>
          </a:p>
          <a:p>
            <a:pPr>
              <a:lnSpc>
                <a:spcPct val="80000"/>
              </a:lnSpc>
              <a:buNone/>
            </a:pPr>
            <a:r>
              <a:rPr lang="ru-RU" sz="3200" b="1" dirty="0" smtClean="0"/>
              <a:t>	20.   Нет</a:t>
            </a:r>
          </a:p>
          <a:p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276600" y="838200"/>
            <a:ext cx="5486400" cy="2667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19-20 баллов - оценка 5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15–18 баллов – оценка 4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  12-14 баллов -    оценка 3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Меньше12 баллов –оценка 2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img78_29984" descr="i?id=86814412-12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810000"/>
            <a:ext cx="3581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25650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                               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473608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Учебник – КУЛИНАРИЯ Н.А.Анфимова </a:t>
            </a:r>
          </a:p>
          <a:p>
            <a:pPr>
              <a:buNone/>
            </a:pPr>
            <a:r>
              <a:rPr lang="ru-RU" dirty="0" smtClean="0"/>
              <a:t>страница 196 – 198. </a:t>
            </a:r>
            <a:r>
              <a:rPr lang="ru-RU" smtClean="0"/>
              <a:t>Опорный конспект.</a:t>
            </a:r>
            <a:endParaRPr lang="ru-RU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Решить задачу: Найти массу нетто порции белуги, разделанной на порционные куски для жарения во фритюре. Белуга поступила без головы. Масса порции брутто190г.   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( Ответ  масса нетто порции белуги = 85,7г)</a:t>
            </a:r>
          </a:p>
          <a:p>
            <a:pPr>
              <a:buNone/>
            </a:pPr>
            <a:r>
              <a:rPr lang="ru-RU" sz="2800" dirty="0" smtClean="0"/>
              <a:t>         </a:t>
            </a:r>
          </a:p>
          <a:p>
            <a:pPr>
              <a:buNone/>
            </a:pPr>
            <a:r>
              <a:rPr lang="ru-RU" sz="2000" dirty="0" smtClean="0"/>
              <a:t>                       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</a:t>
            </a:r>
            <a:endParaRPr lang="ru-RU" sz="24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6866" name="Picture 2" descr="http://www.mariele.by/files/uploads/pov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0"/>
            <a:ext cx="1905000" cy="2057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Эталон  ответов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609600"/>
            <a:ext cx="8991600" cy="6019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600" b="1" dirty="0" smtClean="0"/>
              <a:t>1. В рыбе содержатся полноценные белки (альбумины, глобулины, нуклеопротеиды), жиры которые по степени  усвояемости превосходит мясо, витамины А, </a:t>
            </a:r>
            <a:r>
              <a:rPr lang="en-US" sz="1600" b="1" dirty="0" smtClean="0"/>
              <a:t>D</a:t>
            </a:r>
            <a:r>
              <a:rPr lang="ru-RU" sz="1600" b="1" dirty="0" smtClean="0"/>
              <a:t>, Е, В</a:t>
            </a:r>
            <a:r>
              <a:rPr lang="ru-RU" sz="1000" b="1" dirty="0" smtClean="0"/>
              <a:t>2, </a:t>
            </a:r>
            <a:r>
              <a:rPr lang="ru-RU" sz="1500" b="1" dirty="0" smtClean="0"/>
              <a:t>В</a:t>
            </a:r>
            <a:r>
              <a:rPr lang="ru-RU" sz="1000" b="1" dirty="0" smtClean="0"/>
              <a:t>12</a:t>
            </a:r>
            <a:r>
              <a:rPr lang="ru-RU" sz="1500" b="1" dirty="0" smtClean="0"/>
              <a:t>, РР, С, минеральные вещества, экстрактивные вещества</a:t>
            </a: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2. Жарение – тепловая кулинарная обработка продуктов в целях доведения их до кулинарной готовности при температуре, обеспечивающей образования на их поверхности специфической корочки. </a:t>
            </a:r>
          </a:p>
          <a:p>
            <a:pPr>
              <a:buNone/>
            </a:pPr>
            <a:r>
              <a:rPr lang="ru-RU" sz="1600" b="1" dirty="0" smtClean="0"/>
              <a:t>3. а) Жарку  во фритюре производят плавающим  и погруженным  способами. Жарка в большом количестве жира его берут в 4-6раз больше, чем  одновременно загружаемого продукта. </a:t>
            </a:r>
          </a:p>
          <a:p>
            <a:pPr>
              <a:buNone/>
            </a:pPr>
            <a:r>
              <a:rPr lang="ru-RU" sz="1600" b="1" dirty="0" smtClean="0"/>
              <a:t>3. б)  В жарочном шкафу продукт снизу прогревается равномерно за счет теплопередачи, а сверху - за счет инфракрасной радиации нагретых стенок  шкафа и движения горячего воздуха. Используют неглубокую посуду, смазанную жиром. </a:t>
            </a:r>
          </a:p>
          <a:p>
            <a:pPr>
              <a:buNone/>
            </a:pPr>
            <a:r>
              <a:rPr lang="ru-RU" sz="1600" b="1" dirty="0" smtClean="0"/>
              <a:t>3. в) Продукт жарят в </a:t>
            </a:r>
            <a:r>
              <a:rPr lang="ru-RU" sz="1600" b="1" dirty="0" err="1" smtClean="0"/>
              <a:t>электрогриле</a:t>
            </a:r>
            <a:r>
              <a:rPr lang="ru-RU" sz="1600" b="1" dirty="0" smtClean="0"/>
              <a:t>, над раскаленными углями, на смазанной решетке, на металлических шпажках за счет излучения тепла  от спиралей, горелок, древесного угля.  </a:t>
            </a:r>
          </a:p>
          <a:p>
            <a:pPr>
              <a:buNone/>
            </a:pP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4. а) С кожей костями,  кожей без костей, без кожи и костей, звеньями, порционные куски кругляши мелкую рыбу- в целом виде с хорошо вычищенной брюшной полостью.  </a:t>
            </a:r>
          </a:p>
          <a:p>
            <a:pPr>
              <a:buNone/>
            </a:pP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</a:rPr>
              <a:t>    </a:t>
            </a: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филе без кожи и костей нарезают брусочками длиной 8-10см, толщиной 1см.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sz="1600" b="1" dirty="0" smtClean="0"/>
              <a:t>5.    - это нанесение панировки на поверхность полуфабриката</a:t>
            </a:r>
          </a:p>
          <a:p>
            <a:pPr>
              <a:buNone/>
            </a:pP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6.    - чтобы на поверхности образовалась поджаристая корочка, уменьшилось вытекание сока и испарение влаги</a:t>
            </a:r>
          </a:p>
          <a:p>
            <a:pPr>
              <a:buNone/>
            </a:pP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7. А) в муке ; в сухарях; в смеси муки и сухарей.</a:t>
            </a:r>
          </a:p>
          <a:p>
            <a:pPr>
              <a:buNone/>
            </a:pP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Б)  в муке, </a:t>
            </a:r>
            <a:r>
              <a:rPr lang="ru-RU" sz="16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льезоне</a:t>
            </a: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красной или белой панировке (двойная панировка); </a:t>
            </a:r>
          </a:p>
          <a:p>
            <a:pPr>
              <a:buNone/>
            </a:pPr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в тесте кляр</a:t>
            </a: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14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690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Способы тепловой обработки блюд из ры</a:t>
            </a:r>
            <a:r>
              <a:rPr lang="ru-RU" sz="2400" b="1" dirty="0" smtClean="0">
                <a:effectLst/>
              </a:rPr>
              <a:t>бы</a:t>
            </a:r>
            <a:endParaRPr lang="ru-RU" sz="2400" b="1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16608"/>
          </a:xfrm>
        </p:spPr>
        <p:txBody>
          <a:bodyPr>
            <a:normAutofit/>
          </a:bodyPr>
          <a:lstStyle/>
          <a:p>
            <a:endParaRPr lang="ru-RU" sz="1600" dirty="0"/>
          </a:p>
        </p:txBody>
      </p:sp>
      <p:pic>
        <p:nvPicPr>
          <p:cNvPr id="4" name="Рисунок 3" descr="http://writer5.ru/word/images/img1-336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14400"/>
            <a:ext cx="8153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382000" cy="6858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Цеха для приготовления горячих блюд из рыбы</a:t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4" name="img9_29984" descr="i?id=457728612-45-72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3962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4800" y="3581400"/>
            <a:ext cx="335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</a:rPr>
              <a:t>Рыбный цех 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pic>
        <p:nvPicPr>
          <p:cNvPr id="6" name="img11_29984" descr="i?id=5531070-17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90600"/>
            <a:ext cx="4191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800600" y="3429000"/>
            <a:ext cx="40910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Овощной цех</a:t>
            </a:r>
            <a:endParaRPr lang="ru-RU" sz="2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img10_29984" descr="i?id=255353173-46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3962400"/>
            <a:ext cx="44386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066800" y="5181600"/>
            <a:ext cx="1676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Горячий цех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/>
              </a:rPr>
              <a:t>Организация рабочего места в горячем цехе</a:t>
            </a:r>
            <a:endParaRPr lang="ru-RU" sz="2400" b="1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609600"/>
            <a:ext cx="8763000" cy="5845208"/>
          </a:xfrm>
        </p:spPr>
        <p:txBody>
          <a:bodyPr>
            <a:noAutofit/>
          </a:bodyPr>
          <a:lstStyle/>
          <a:p>
            <a:endParaRPr lang="ru-RU" sz="2000" b="1" dirty="0" smtClean="0"/>
          </a:p>
          <a:p>
            <a:r>
              <a:rPr lang="ru-RU" sz="1400" b="1" dirty="0" smtClean="0">
                <a:solidFill>
                  <a:schemeClr val="accent3"/>
                </a:solidFill>
              </a:rPr>
              <a:t>Блюда из жареной рыбы приготавливают в соусном отделении горячего цеха.   </a:t>
            </a:r>
          </a:p>
          <a:p>
            <a:r>
              <a:rPr lang="ru-RU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Основным оборудованием этого отделения является: кухонные плиты, жарочные шкафы, </a:t>
            </a:r>
            <a:r>
              <a:rPr lang="ru-RU" sz="14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электросковороды</a:t>
            </a:r>
            <a:r>
              <a:rPr lang="ru-RU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для жарки продуктов основным способом, </a:t>
            </a:r>
            <a:r>
              <a:rPr lang="ru-RU" sz="14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электрофритюрницы</a:t>
            </a:r>
            <a:r>
              <a:rPr lang="ru-RU" sz="1400" b="1" dirty="0" smtClean="0"/>
              <a:t>.  </a:t>
            </a:r>
          </a:p>
          <a:p>
            <a:r>
              <a:rPr lang="ru-RU" sz="1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приготовления блюд в небольших количествах используют </a:t>
            </a:r>
            <a:r>
              <a:rPr lang="ru-RU" sz="1400" b="1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наплитную</a:t>
            </a:r>
            <a:r>
              <a:rPr lang="ru-RU" sz="1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посуду различной вместимости.          ( Кастрюли различной ёмкости, сотейники, чугунные сковороды)</a:t>
            </a:r>
          </a:p>
          <a:p>
            <a:r>
              <a:rPr lang="ru-RU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рабочем месте должен находиться инвентарь. (сита, шумовки, лопатки, </a:t>
            </a:r>
            <a:r>
              <a:rPr lang="ru-RU" sz="1400" b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поварская игла</a:t>
            </a:r>
            <a:r>
              <a:rPr lang="ru-RU" sz="2000" b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</a:t>
            </a:r>
          </a:p>
          <a:p>
            <a:endParaRPr lang="ru-RU" sz="2000" b="1" dirty="0" smtClean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5" name="Picture 1" descr="C:\Users\Комп\Desktop\88c148_60edc8e23f6f1216d947fe322a7a27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352800"/>
            <a:ext cx="3657600" cy="3505200"/>
          </a:xfrm>
          <a:prstGeom prst="rect">
            <a:avLst/>
          </a:prstGeom>
          <a:noFill/>
        </p:spPr>
      </p:pic>
      <p:pic>
        <p:nvPicPr>
          <p:cNvPr id="21506" name="Picture 2" descr="C:\Users\Комп\Desktop\DSC_2610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971800"/>
            <a:ext cx="3829050" cy="3886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8970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04800"/>
            <a:ext cx="8610600" cy="6150008"/>
          </a:xfrm>
        </p:spPr>
        <p:txBody>
          <a:bodyPr/>
          <a:lstStyle/>
          <a:p>
            <a:r>
              <a:rPr lang="ru-RU" b="1" dirty="0" smtClean="0"/>
              <a:t>р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143000" y="0"/>
            <a:ext cx="72390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813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Способы жарения рыбы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0" y="2895600"/>
            <a:ext cx="2362200" cy="396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Жаренье основным способом - жир 5... 10% от массы продукта, температура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140-160°С, односторонний нагрев изделий, необходимо переворачивание продукта в процессе обработки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53200" y="2362200"/>
            <a:ext cx="2743200" cy="449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Продукты надевают на шпажку или укладывают на металлическую решетку, предварительно смазанную жиром которые помещают над раскаленными углями или </a:t>
            </a:r>
            <a:r>
              <a:rPr lang="ru-RU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электрогрилях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 жарят Для равномерного обжаривания стержень вращают, а продукт  на решетке, переворачивают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352800"/>
            <a:ext cx="2057400" cy="3505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Жаренье во фритюре -  продукт полностью погружен в жир, температура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160-180°С, для гарантии санитарной безопасности изделия после жаренья помешают на некоторое время в жарочный шкаф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-152400" y="304800"/>
            <a:ext cx="1905000" cy="1905000"/>
          </a:xfrm>
          <a:prstGeom prst="triangle">
            <a:avLst>
              <a:gd name="adj" fmla="val 492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813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1828800" y="1219200"/>
            <a:ext cx="2133600" cy="1676400"/>
          </a:xfrm>
          <a:prstGeom prst="triangle">
            <a:avLst>
              <a:gd name="adj" fmla="val 55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</a:t>
            </a:r>
          </a:p>
          <a:p>
            <a:pPr algn="ctr"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фритюре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505200" y="1066800"/>
            <a:ext cx="3581400" cy="1524000"/>
          </a:xfrm>
          <a:prstGeom prst="triangle">
            <a:avLst>
              <a:gd name="adj" fmla="val 303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Жарочном шкафу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324600" y="533400"/>
            <a:ext cx="2819400" cy="1752600"/>
          </a:xfrm>
          <a:prstGeom prst="triangle">
            <a:avLst>
              <a:gd name="adj" fmla="val 883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</a:p>
          <a:p>
            <a:pPr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открытом огне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1295400" y="685800"/>
            <a:ext cx="12954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2" idx="5"/>
          </p:cNvCxnSpPr>
          <p:nvPr/>
        </p:nvCxnSpPr>
        <p:spPr>
          <a:xfrm rot="5400000">
            <a:off x="2697431" y="1400441"/>
            <a:ext cx="914399" cy="3995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4343400" y="1219200"/>
            <a:ext cx="9144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6096000" y="838200"/>
            <a:ext cx="18288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H="1">
            <a:off x="5334000" y="26670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H="1">
            <a:off x="2781300" y="2933700"/>
            <a:ext cx="914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6200000" flipH="1">
            <a:off x="38100" y="2476500"/>
            <a:ext cx="1447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8191500" y="2247900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4419600" y="3352800"/>
            <a:ext cx="2057400" cy="3505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Продукты прогреваются равномерно при температуре 160-270°С при помощи теплопередачи снизу  и движения горячего воздуха или инфракрасной радиации от стенок шкафа сверху. Жарку изделий из теста называют выпеканием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486400"/>
          </a:xfrm>
        </p:spPr>
        <p:txBody>
          <a:bodyPr>
            <a:normAutofit/>
          </a:bodyPr>
          <a:lstStyle/>
          <a:p>
            <a:pPr algn="ctr" defTabSz="912813"/>
            <a:endParaRPr lang="ru-RU" sz="800" dirty="0"/>
          </a:p>
        </p:txBody>
      </p:sp>
      <p:sp>
        <p:nvSpPr>
          <p:cNvPr id="4" name="Овал 3"/>
          <p:cNvSpPr/>
          <p:nvPr/>
        </p:nvSpPr>
        <p:spPr>
          <a:xfrm>
            <a:off x="3886200" y="2209800"/>
            <a:ext cx="45719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04800" y="1447800"/>
            <a:ext cx="2895600" cy="518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Жареная рыба приобретает ярко выраженный</a:t>
            </a:r>
          </a:p>
          <a:p>
            <a:pPr algn="ctr"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вкус за счет образования на поверхности </a:t>
            </a:r>
          </a:p>
          <a:p>
            <a:pPr algn="ctr"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поджаренной корочки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352800" y="1905000"/>
            <a:ext cx="2895600" cy="381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Жареная  рыба  содержит большое количество ценных пищевых веществ, так как при жарке они почти не теряются</a:t>
            </a:r>
            <a:r>
              <a:rPr lang="ru-RU" dirty="0" smtClean="0"/>
              <a:t>.</a:t>
            </a:r>
          </a:p>
        </p:txBody>
      </p:sp>
      <p:sp>
        <p:nvSpPr>
          <p:cNvPr id="7" name="Овал 6"/>
          <p:cNvSpPr/>
          <p:nvPr/>
        </p:nvSpPr>
        <p:spPr>
          <a:xfrm>
            <a:off x="6553200" y="1371600"/>
            <a:ext cx="2362200" cy="4648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процессе жарки рыба поглощает  определенное количество жира, </a:t>
            </a:r>
          </a:p>
          <a:p>
            <a:pPr algn="ctr"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повышает </a:t>
            </a:r>
          </a:p>
          <a:p>
            <a:pPr algn="ctr"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её калорийность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28600" y="267494"/>
            <a:ext cx="8686800" cy="723106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Изменения происходящие при тепловой обработке</a:t>
            </a:r>
            <a:endParaRPr lang="ru-RU" sz="22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350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9600" y="152400"/>
            <a:ext cx="7924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813"/>
            <a:r>
              <a:rPr lang="ru-RU" sz="3200" b="1" dirty="0" smtClean="0">
                <a:solidFill>
                  <a:srgbClr val="C00000"/>
                </a:solidFill>
              </a:rPr>
              <a:t>Рыбу жарят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3810000"/>
            <a:ext cx="91440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813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Для жарения используют растительные </a:t>
            </a:r>
          </a:p>
          <a:p>
            <a:pPr algn="ctr" defTabSz="912813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масла или кулинарный жир, который нагреваясь до высокой температуры, мало изменяется и не подвержен  </a:t>
            </a:r>
            <a:r>
              <a:rPr lang="ru-RU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дымообразованию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, он придает рыбе лучший вкус и красивый внешний вид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5867400"/>
            <a:ext cx="76200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813"/>
            <a:r>
              <a:rPr lang="ru-RU" b="1" dirty="0" smtClean="0">
                <a:solidFill>
                  <a:srgbClr val="C00000"/>
                </a:solidFill>
              </a:rPr>
              <a:t>Для фритюра жира берут в 4 раза больше, чем продукта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 algn="ctr" defTabSz="912813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Для жарки основным способом жира должно быть 10 -15% 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" y="3276600"/>
            <a:ext cx="2514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2813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 целом виде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76600" y="3200400"/>
            <a:ext cx="25146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2813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порционными </a:t>
            </a:r>
          </a:p>
          <a:p>
            <a:pPr defTabSz="912813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кусками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705600" y="2971800"/>
            <a:ext cx="2209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Мелкими кусками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7" name="Содержимое 16" descr="http://static.irk.ru/media/img/site/forum/21/0cdcc819-7c45-4dac-8c53-eb1c7604230e_jpg_800x600_q8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144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6" descr="Жареная нельм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838200"/>
            <a:ext cx="2806700" cy="23224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" name="m_recipeCard_Image1" descr="Лосось с креветками и укропо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762000"/>
            <a:ext cx="25908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2446</TotalTime>
  <Words>1495</Words>
  <Application>Microsoft Office PowerPoint</Application>
  <PresentationFormat>Экран (4:3)</PresentationFormat>
  <Paragraphs>205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Яркая</vt:lpstr>
      <vt:lpstr>Выполнил:   преподаватель          Разжигаева   Клавдия    Михайловна</vt:lpstr>
      <vt:lpstr>Актуализация опорных знаний</vt:lpstr>
      <vt:lpstr>Эталон  ответов</vt:lpstr>
      <vt:lpstr>Способы тепловой обработки блюд из рыбы</vt:lpstr>
      <vt:lpstr>Цеха для приготовления горячих блюд из рыбы </vt:lpstr>
      <vt:lpstr>Организация рабочего места в горячем цехе</vt:lpstr>
      <vt:lpstr>Слайд 7</vt:lpstr>
      <vt:lpstr>Изменения происходящие при тепловой обработке</vt:lpstr>
      <vt:lpstr>Слайд 9</vt:lpstr>
      <vt:lpstr>Ассортимент блюд из жареной рыбы:</vt:lpstr>
      <vt:lpstr>Первичная обработка чешуйчатой рыбы</vt:lpstr>
      <vt:lpstr>Полуфабрикаты для рыбы жареной </vt:lpstr>
      <vt:lpstr>1. Рыба жареная основным способом</vt:lpstr>
      <vt:lpstr>Слайд 14</vt:lpstr>
      <vt:lpstr>АССОРТИМЕНТ  ГАРНИРОВ ДЛЯ БЛЮДА РЫБА ЖАРЕНАЯ</vt:lpstr>
      <vt:lpstr>Ассортимент и способы подачи соусов </vt:lpstr>
      <vt:lpstr>Рыба жареная с луком, по-ленинградски</vt:lpstr>
      <vt:lpstr>Слайд 18</vt:lpstr>
      <vt:lpstr> </vt:lpstr>
      <vt:lpstr> Рыба жареная на открытом огне</vt:lpstr>
      <vt:lpstr>Рыба жареная в жарочном шкафу</vt:lpstr>
      <vt:lpstr>Требования к качеству блюд из жареной рыбы </vt:lpstr>
      <vt:lpstr>Условия и сроки хранения жареной рыбы</vt:lpstr>
      <vt:lpstr>Контроль знаний: </vt:lpstr>
      <vt:lpstr>Проверка результатов контроля знаний: </vt:lpstr>
      <vt:lpstr>                                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РАССТЕГАИ</dc:title>
  <dc:creator>Оленька</dc:creator>
  <cp:lastModifiedBy>Разжигаева</cp:lastModifiedBy>
  <cp:revision>240</cp:revision>
  <dcterms:created xsi:type="dcterms:W3CDTF">2013-04-14T15:46:43Z</dcterms:created>
  <dcterms:modified xsi:type="dcterms:W3CDTF">2018-02-07T08:42:57Z</dcterms:modified>
</cp:coreProperties>
</file>