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90F32-D1E2-8D47-8F53-2C119E0FA1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/>
              <a:t>Кровотечения.</a:t>
            </a:r>
            <a:br>
              <a:rPr lang="ru-RU" sz="3600"/>
            </a:br>
            <a:br>
              <a:rPr lang="ru-RU" sz="3600"/>
            </a:br>
            <a:endParaRPr lang="ru-RU" sz="36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54AE53-FCC8-BC4D-8D21-A7D3D904FA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Виды и первая помощь. </a:t>
            </a:r>
          </a:p>
        </p:txBody>
      </p:sp>
    </p:spTree>
    <p:extLst>
      <p:ext uri="{BB962C8B-B14F-4D97-AF65-F5344CB8AC3E}">
        <p14:creationId xmlns:p14="http://schemas.microsoft.com/office/powerpoint/2010/main" val="16809711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71CF26-A391-1044-8C2A-675FC1236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831498"/>
          </a:xfrm>
        </p:spPr>
        <p:txBody>
          <a:bodyPr anchor="ctr">
            <a:normAutofit/>
          </a:bodyPr>
          <a:lstStyle/>
          <a:p>
            <a:r>
              <a:rPr lang="ru-RU" sz="3600"/>
              <a:t>4. Максимальное сгибание конечности :</a:t>
            </a:r>
            <a:br>
              <a:rPr lang="ru-RU" sz="3600"/>
            </a:br>
            <a:r>
              <a:rPr lang="ru-RU" sz="3600"/>
              <a:t>Вложение валика из бинта или ткани в область сустава.</a:t>
            </a:r>
            <a:br>
              <a:rPr lang="ru-RU" sz="3600"/>
            </a:br>
            <a:r>
              <a:rPr lang="ru-RU" sz="3600"/>
              <a:t>Согнуть конечность в суставе.</a:t>
            </a:r>
            <a:br>
              <a:rPr lang="ru-RU" sz="3600"/>
            </a:br>
            <a:r>
              <a:rPr lang="ru-RU" sz="3600"/>
              <a:t>Зафиксировать бинтом или подручными средствами согнутую конечность. </a:t>
            </a:r>
            <a:br>
              <a:rPr lang="ru-RU" sz="3600"/>
            </a:br>
            <a:br>
              <a:rPr lang="ru-RU" sz="3600"/>
            </a:br>
            <a:r>
              <a:rPr lang="ru-RU" sz="360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6043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BC9A0-8379-1A4C-A53F-E2ACD4522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6073287"/>
          </a:xfrm>
        </p:spPr>
        <p:txBody>
          <a:bodyPr>
            <a:normAutofit fontScale="90000"/>
          </a:bodyPr>
          <a:lstStyle/>
          <a:p>
            <a:r>
              <a:rPr lang="ru-RU" sz="3600"/>
              <a:t>5.Наложение жгута:</a:t>
            </a:r>
            <a:br>
              <a:rPr lang="ru-RU" sz="3600"/>
            </a:br>
            <a:r>
              <a:rPr lang="ru-RU" sz="3600"/>
              <a:t>Накладывается на плечо или на бедро.</a:t>
            </a:r>
            <a:br>
              <a:rPr lang="ru-RU" sz="3600"/>
            </a:br>
            <a:r>
              <a:rPr lang="ru-RU" sz="3600"/>
              <a:t>Накладывается между сердцем и раной, ближе к ране.</a:t>
            </a:r>
            <a:br>
              <a:rPr lang="ru-RU" sz="3600"/>
            </a:br>
            <a:r>
              <a:rPr lang="ru-RU" sz="3600"/>
              <a:t>Нельзя накладывать на голое тело.</a:t>
            </a:r>
            <a:br>
              <a:rPr lang="ru-RU" sz="3600"/>
            </a:br>
            <a:r>
              <a:rPr lang="ru-RU" sz="3600"/>
              <a:t>Растянуть жгут и наложить первый тур. Каждый последующий тур должен на половину перекрывать предыдущий.</a:t>
            </a:r>
            <a:br>
              <a:rPr lang="ru-RU" sz="3600"/>
            </a:br>
            <a:r>
              <a:rPr lang="ru-RU" sz="3600"/>
              <a:t>Обязательно указать время наложения.</a:t>
            </a:r>
            <a:br>
              <a:rPr lang="ru-RU" sz="3600"/>
            </a:br>
            <a:r>
              <a:rPr lang="ru-RU" sz="3600"/>
              <a:t>Время использования: 60 мин в тёплое время, 30 мин в холодное. </a:t>
            </a:r>
            <a:br>
              <a:rPr lang="ru-RU" sz="3600"/>
            </a:br>
            <a:br>
              <a:rPr lang="ru-RU" sz="3600"/>
            </a:br>
            <a:br>
              <a:rPr lang="ru-RU" sz="3600"/>
            </a:br>
            <a:br>
              <a:rPr lang="ru-RU" sz="3600"/>
            </a:b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2180502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06F6D84-8690-A348-B094-1DCCDA6795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897440"/>
          </a:xfrm>
        </p:spPr>
        <p:txBody>
          <a:bodyPr anchor="ctr">
            <a:normAutofit/>
          </a:bodyPr>
          <a:lstStyle/>
          <a:p>
            <a:r>
              <a:rPr lang="ru-RU" sz="4800"/>
              <a:t>Кровотечение – истечение крови из поврежденного сосуда. </a:t>
            </a:r>
          </a:p>
        </p:txBody>
      </p:sp>
    </p:spTree>
    <p:extLst>
      <p:ext uri="{BB962C8B-B14F-4D97-AF65-F5344CB8AC3E}">
        <p14:creationId xmlns:p14="http://schemas.microsoft.com/office/powerpoint/2010/main" val="3274023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59A777-A7B6-C743-AD8D-2022D656D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985363"/>
          </a:xfrm>
        </p:spPr>
        <p:txBody>
          <a:bodyPr/>
          <a:lstStyle/>
          <a:p>
            <a:r>
              <a:rPr lang="ru-RU"/>
              <a:t>Виды кровотечений:</a:t>
            </a:r>
            <a:br>
              <a:rPr lang="ru-RU"/>
            </a:br>
            <a:r>
              <a:rPr lang="ru-RU"/>
              <a:t>1. Артериальное :</a:t>
            </a:r>
            <a:br>
              <a:rPr lang="ru-RU"/>
            </a:br>
            <a:r>
              <a:rPr lang="ru-RU"/>
              <a:t> Истечение пульсирующей алой струи крови. </a:t>
            </a:r>
            <a:br>
              <a:rPr lang="ru-RU"/>
            </a:br>
            <a:r>
              <a:rPr lang="ru-RU"/>
              <a:t>Быстро расплывающаяся алая лужа крови.</a:t>
            </a:r>
            <a:br>
              <a:rPr lang="ru-RU"/>
            </a:br>
            <a:r>
              <a:rPr lang="ru-RU"/>
              <a:t>Одежда пострадавшего быстро пропитывается алой кровью. </a:t>
            </a:r>
            <a:br>
              <a:rPr lang="ru-RU"/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0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24CB04-ACBE-7042-8020-7CC5F9DA2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930412"/>
          </a:xfrm>
        </p:spPr>
        <p:txBody>
          <a:bodyPr/>
          <a:lstStyle/>
          <a:p>
            <a:r>
              <a:rPr lang="ru-RU"/>
              <a:t>2. Венозное:</a:t>
            </a:r>
            <a:br>
              <a:rPr lang="ru-RU"/>
            </a:br>
            <a:r>
              <a:rPr lang="ru-RU"/>
              <a:t>Кровотечение меньшей интенсивности.</a:t>
            </a:r>
            <a:br>
              <a:rPr lang="ru-RU"/>
            </a:br>
            <a:r>
              <a:rPr lang="ru-RU"/>
              <a:t>Кровь темно-вишнева. </a:t>
            </a:r>
            <a:br>
              <a:rPr lang="ru-RU"/>
            </a:br>
            <a:r>
              <a:rPr lang="ru-RU"/>
              <a:t>Истекает ручьём. </a:t>
            </a:r>
            <a:br>
              <a:rPr lang="ru-RU"/>
            </a:b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258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BDCF2A-696C-B843-BEF0-D22E963E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919421"/>
          </a:xfrm>
        </p:spPr>
        <p:txBody>
          <a:bodyPr/>
          <a:lstStyle/>
          <a:p>
            <a:r>
              <a:rPr lang="ru-RU"/>
              <a:t>3. Капиллярное</a:t>
            </a:r>
            <a:br>
              <a:rPr lang="ru-RU"/>
            </a:br>
            <a:r>
              <a:rPr lang="ru-RU"/>
              <a:t>Не сильно сочится («потеет») по поверхности неглубоких ран</a:t>
            </a:r>
          </a:p>
        </p:txBody>
      </p:sp>
    </p:spTree>
    <p:extLst>
      <p:ext uri="{BB962C8B-B14F-4D97-AF65-F5344CB8AC3E}">
        <p14:creationId xmlns:p14="http://schemas.microsoft.com/office/powerpoint/2010/main" val="309845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98C9A-1D3B-3848-A517-45A0C5656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6172201"/>
          </a:xfrm>
        </p:spPr>
        <p:txBody>
          <a:bodyPr anchor="ctr"/>
          <a:lstStyle/>
          <a:p>
            <a:pPr algn="ctr"/>
            <a:r>
              <a:rPr lang="ru-RU"/>
              <a:t>Способы временной остановки </a:t>
            </a:r>
          </a:p>
        </p:txBody>
      </p:sp>
    </p:spTree>
    <p:extLst>
      <p:ext uri="{BB962C8B-B14F-4D97-AF65-F5344CB8AC3E}">
        <p14:creationId xmlns:p14="http://schemas.microsoft.com/office/powerpoint/2010/main" val="492521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FF47E-F0C7-AA4B-8473-8FF3C1E1D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908431"/>
          </a:xfrm>
        </p:spPr>
        <p:txBody>
          <a:bodyPr anchor="ctr">
            <a:normAutofit/>
          </a:bodyPr>
          <a:lstStyle/>
          <a:p>
            <a:pPr algn="ctr"/>
            <a:r>
              <a:rPr lang="ru-RU" sz="3600"/>
              <a:t>1. Прямое давление на рану:</a:t>
            </a:r>
            <a:br>
              <a:rPr lang="ru-RU" sz="3600"/>
            </a:br>
            <a:r>
              <a:rPr lang="ru-RU" sz="3600"/>
              <a:t>Рану закрыть стерильной или любой подручной тканью.</a:t>
            </a:r>
            <a:br>
              <a:rPr lang="ru-RU" sz="3600"/>
            </a:br>
            <a:r>
              <a:rPr lang="ru-RU" sz="3600"/>
              <a:t>Надавить рукой с силой, достаточной для остановки кровотечения.</a:t>
            </a:r>
            <a:br>
              <a:rPr lang="ru-RU" sz="3600"/>
            </a:br>
            <a:r>
              <a:rPr lang="ru-RU" sz="3600"/>
              <a:t>Не забывать о необходимости использования медицинских перчаток. </a:t>
            </a:r>
          </a:p>
        </p:txBody>
      </p:sp>
    </p:spTree>
    <p:extLst>
      <p:ext uri="{BB962C8B-B14F-4D97-AF65-F5344CB8AC3E}">
        <p14:creationId xmlns:p14="http://schemas.microsoft.com/office/powerpoint/2010/main" val="385313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012CF-0540-0D4F-9917-75D733AB3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941402"/>
          </a:xfrm>
        </p:spPr>
        <p:txBody>
          <a:bodyPr anchor="ctr">
            <a:normAutofit/>
          </a:bodyPr>
          <a:lstStyle/>
          <a:p>
            <a:pPr algn="ctr"/>
            <a:r>
              <a:rPr lang="ru-RU" sz="3600"/>
              <a:t>2. Давящая повязка </a:t>
            </a:r>
            <a:br>
              <a:rPr lang="ru-RU" sz="3600"/>
            </a:br>
            <a:r>
              <a:rPr lang="ru-RU" sz="3600"/>
              <a:t>На рану наложить стерильные салфетки.</a:t>
            </a:r>
            <a:br>
              <a:rPr lang="ru-RU" sz="3600"/>
            </a:br>
            <a:r>
              <a:rPr lang="ru-RU" sz="3600"/>
              <a:t>Сверху наложить повязку с использованием давления. </a:t>
            </a:r>
            <a:br>
              <a:rPr lang="ru-RU" sz="3600"/>
            </a:b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3112813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8B99F4-EAB6-1A46-B50E-EB71CD088A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5974373"/>
          </a:xfrm>
        </p:spPr>
        <p:txBody>
          <a:bodyPr anchor="ctr">
            <a:normAutofit/>
          </a:bodyPr>
          <a:lstStyle/>
          <a:p>
            <a:pPr algn="ctr"/>
            <a:r>
              <a:rPr lang="ru-RU" sz="3600"/>
              <a:t>3. Пальцевое прижатие артерии:</a:t>
            </a:r>
            <a:br>
              <a:rPr lang="ru-RU" sz="3600"/>
            </a:br>
            <a:r>
              <a:rPr lang="ru-RU" sz="3600"/>
              <a:t>Прижатие производится в точках между раной и сердцем.</a:t>
            </a:r>
            <a:br>
              <a:rPr lang="ru-RU" sz="3600"/>
            </a:br>
            <a:r>
              <a:rPr lang="ru-RU" sz="3600"/>
              <a:t>Выбор места прижатия – прижатие артерии к кости. </a:t>
            </a:r>
            <a:br>
              <a:rPr lang="ru-RU" sz="3600"/>
            </a:br>
            <a:endParaRPr lang="ru-RU" sz="3600"/>
          </a:p>
        </p:txBody>
      </p:sp>
    </p:spTree>
    <p:extLst>
      <p:ext uri="{BB962C8B-B14F-4D97-AF65-F5344CB8AC3E}">
        <p14:creationId xmlns:p14="http://schemas.microsoft.com/office/powerpoint/2010/main" val="2474610234"/>
      </p:ext>
    </p:extLst>
  </p:cSld>
  <p:clrMapOvr>
    <a:masterClrMapping/>
  </p:clrMapOvr>
</p:sld>
</file>

<file path=ppt/theme/theme1.xml><?xml version="1.0" encoding="utf-8"?>
<a:theme xmlns:a="http://schemas.openxmlformats.org/drawingml/2006/main" name="TF10001025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025" id="{F9915BBD-9749-466F-995C-8C8D6A938EC0}" vid="{CF1D1A65-FC75-42D2-B7EF-D2991382DC6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TF10001025</vt:lpstr>
      <vt:lpstr>Кровотечения.  </vt:lpstr>
      <vt:lpstr>Кровотечение – истечение крови из поврежденного сосуда. </vt:lpstr>
      <vt:lpstr>Виды кровотечений: 1. Артериальное :  Истечение пульсирующей алой струи крови.  Быстро расплывающаяся алая лужа крови. Одежда пострадавшего быстро пропитывается алой кровью.  </vt:lpstr>
      <vt:lpstr>2. Венозное: Кровотечение меньшей интенсивности. Кровь темно-вишнева.  Истекает ручьём.  </vt:lpstr>
      <vt:lpstr>3. Капиллярное Не сильно сочится («потеет») по поверхности неглубоких ран</vt:lpstr>
      <vt:lpstr>Способы временной остановки </vt:lpstr>
      <vt:lpstr>1. Прямое давление на рану: Рану закрыть стерильной или любой подручной тканью. Надавить рукой с силой, достаточной для остановки кровотечения. Не забывать о необходимости использования медицинских перчаток. </vt:lpstr>
      <vt:lpstr>2. Давящая повязка  На рану наложить стерильные салфетки. Сверху наложить повязку с использованием давления.  </vt:lpstr>
      <vt:lpstr>3. Пальцевое прижатие артерии: Прижатие производится в точках между раной и сердцем. Выбор места прижатия – прижатие артерии к кости.  </vt:lpstr>
      <vt:lpstr>4. Максимальное сгибание конечности : Вложение валика из бинта или ткани в область сустава. Согнуть конечность в суставе. Зафиксировать бинтом или подручными средствами согнутую конечность.    </vt:lpstr>
      <vt:lpstr>5.Наложение жгута: Накладывается на плечо или на бедро. Накладывается между сердцем и раной, ближе к ране. Нельзя накладывать на голое тело. Растянуть жгут и наложить первый тур. Каждый последующий тур должен на половину перекрывать предыдущий. Обязательно указать время наложения. Время использования: 60 мин в тёплое время, 30 мин в холодное.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Кровотечения.  </dc:title>
  <dc:creator>Неизвестный пользователь</dc:creator>
  <cp:lastModifiedBy>Неизвестный пользователь</cp:lastModifiedBy>
  <cp:revision>1</cp:revision>
  <dcterms:created xsi:type="dcterms:W3CDTF">2023-02-06T11:47:13Z</dcterms:created>
  <dcterms:modified xsi:type="dcterms:W3CDTF">2023-02-06T12:38:11Z</dcterms:modified>
</cp:coreProperties>
</file>