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1" r:id="rId3"/>
    <p:sldId id="257" r:id="rId4"/>
    <p:sldId id="256" r:id="rId5"/>
    <p:sldId id="278" r:id="rId6"/>
    <p:sldId id="258" r:id="rId7"/>
    <p:sldId id="264" r:id="rId8"/>
    <p:sldId id="263" r:id="rId9"/>
    <p:sldId id="265" r:id="rId10"/>
    <p:sldId id="259" r:id="rId11"/>
    <p:sldId id="266" r:id="rId12"/>
    <p:sldId id="267" r:id="rId13"/>
    <p:sldId id="268" r:id="rId14"/>
    <p:sldId id="272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9" r:id="rId24"/>
    <p:sldId id="280" r:id="rId2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288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3" y="2857501"/>
            <a:ext cx="3733819" cy="6831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1" y="2922758"/>
            <a:ext cx="3733801" cy="14401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1" y="3086375"/>
            <a:ext cx="3733801" cy="6858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3123302"/>
            <a:ext cx="1965960" cy="13716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3149679"/>
            <a:ext cx="1965960" cy="6858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2971800"/>
            <a:ext cx="3063240" cy="2057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3045737"/>
            <a:ext cx="160020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2737246"/>
            <a:ext cx="9144000" cy="18312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" y="2756646"/>
            <a:ext cx="9144001" cy="10550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2732318"/>
            <a:ext cx="2729950" cy="1863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2776275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801416"/>
            <a:ext cx="8458200" cy="1102519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2924953"/>
            <a:ext cx="4953000" cy="131445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3154680"/>
            <a:ext cx="960120" cy="342900"/>
          </a:xfrm>
        </p:spPr>
        <p:txBody>
          <a:bodyPr/>
          <a:lstStyle/>
          <a:p>
            <a:fld id="{58F756A0-C902-4432-951F-4EFEAC80088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3153966"/>
            <a:ext cx="1295400" cy="3429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852"/>
            <a:ext cx="747712" cy="27432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D9CC0597-D131-4925-8846-69E3E47271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756A0-C902-4432-951F-4EFEAC80088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C0597-D131-4925-8846-69E3E47271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857250"/>
            <a:ext cx="1905000" cy="41148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857250"/>
            <a:ext cx="6248400" cy="41148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756A0-C902-4432-951F-4EFEAC80088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C0597-D131-4925-8846-69E3E47271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756A0-C902-4432-951F-4EFEAC80088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C0597-D131-4925-8846-69E3E47271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485901"/>
            <a:ext cx="7772400" cy="1021556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25316"/>
            <a:ext cx="7772400" cy="1132284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756A0-C902-4432-951F-4EFEAC80088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C0597-D131-4925-8846-69E3E47271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87069"/>
            <a:ext cx="4038600" cy="3394472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87069"/>
            <a:ext cx="4038600" cy="3394472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756A0-C902-4432-951F-4EFEAC80088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C0597-D131-4925-8846-69E3E47271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857250"/>
            <a:ext cx="8382000" cy="802386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83728"/>
            <a:ext cx="4041648" cy="3429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6" y="1683728"/>
            <a:ext cx="4041775" cy="3429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031389"/>
            <a:ext cx="4041648" cy="29146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5" y="2031389"/>
            <a:ext cx="4041775" cy="29146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8F756A0-C902-4432-951F-4EFEAC80088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9CC0597-D131-4925-8846-69E3E47271B1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802386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459486"/>
            <a:ext cx="957264" cy="342900"/>
          </a:xfrm>
        </p:spPr>
        <p:txBody>
          <a:bodyPr/>
          <a:lstStyle/>
          <a:p>
            <a:fld id="{58F756A0-C902-4432-951F-4EFEAC80088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459486"/>
            <a:ext cx="1325880" cy="3429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1704"/>
            <a:ext cx="762000" cy="274320"/>
          </a:xfrm>
        </p:spPr>
        <p:txBody>
          <a:bodyPr/>
          <a:lstStyle/>
          <a:p>
            <a:fld id="{D9CC0597-D131-4925-8846-69E3E47271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756A0-C902-4432-951F-4EFEAC80088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C0597-D131-4925-8846-69E3E47271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826478"/>
            <a:ext cx="3383280" cy="658368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1508045"/>
            <a:ext cx="3383280" cy="346329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582215"/>
            <a:ext cx="5102352" cy="438912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756A0-C902-4432-951F-4EFEAC80088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C0597-D131-4925-8846-69E3E47271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5" y="831870"/>
            <a:ext cx="586803" cy="3511228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857250"/>
            <a:ext cx="4572000" cy="3429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2455731"/>
            <a:ext cx="2590800" cy="1887367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756A0-C902-4432-951F-4EFEAC80088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C0597-D131-4925-8846-69E3E47271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275114"/>
            <a:ext cx="9144000" cy="6330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232997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1" y="231207"/>
            <a:ext cx="9144001" cy="6858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3" y="270185"/>
            <a:ext cx="3733819" cy="6831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1" y="330085"/>
            <a:ext cx="3733801" cy="135026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373128"/>
            <a:ext cx="3063240" cy="2057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441707"/>
            <a:ext cx="160020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1501"/>
            <a:ext cx="57626" cy="466344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1501"/>
            <a:ext cx="27432" cy="466344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1501"/>
            <a:ext cx="9144" cy="466344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1501"/>
            <a:ext cx="27432" cy="466344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285"/>
            <a:ext cx="54864" cy="438912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285"/>
            <a:ext cx="9144" cy="438912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8001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87068"/>
            <a:ext cx="8229600" cy="324383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459486"/>
            <a:ext cx="957264" cy="3429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8F756A0-C902-4432-951F-4EFEAC80088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459486"/>
            <a:ext cx="1325880" cy="3429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1704"/>
            <a:ext cx="762000" cy="27432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D9CC0597-D131-4925-8846-69E3E47271B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2332"/>
            <a:ext cx="3186816" cy="416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38336" y="193471"/>
            <a:ext cx="545414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«Его стихов пленительная сладость»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3291830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9 февраля – 240 лет со Дня рождения </a:t>
            </a:r>
          </a:p>
          <a:p>
            <a:pPr algn="ctr"/>
            <a:r>
              <a:rPr lang="ru-RU" dirty="0" smtClean="0"/>
              <a:t>В.А. Жуковского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1844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5032"/>
            <a:ext cx="3672408" cy="4673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4722023"/>
            <a:ext cx="2448272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Карл </a:t>
            </a:r>
            <a:r>
              <a:rPr lang="ru-RU" dirty="0" smtClean="0"/>
              <a:t>Брюллов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29657" y="296019"/>
            <a:ext cx="3744416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     </a:t>
            </a:r>
            <a:r>
              <a:rPr lang="ru-RU" sz="1100" dirty="0"/>
              <a:t>Девушки гадали:</a:t>
            </a:r>
          </a:p>
          <a:p>
            <a:r>
              <a:rPr lang="ru-RU" sz="1100" dirty="0"/>
              <a:t>За ворота башмачок,</a:t>
            </a:r>
          </a:p>
          <a:p>
            <a:r>
              <a:rPr lang="ru-RU" sz="1100" dirty="0"/>
              <a:t>     Сняв с ноги, бросали;</a:t>
            </a:r>
          </a:p>
          <a:p>
            <a:r>
              <a:rPr lang="ru-RU" sz="1100" dirty="0"/>
              <a:t>Снег пололи; под окном</a:t>
            </a:r>
          </a:p>
          <a:p>
            <a:r>
              <a:rPr lang="ru-RU" sz="1100" dirty="0"/>
              <a:t>     Слушали; кормили</a:t>
            </a:r>
          </a:p>
          <a:p>
            <a:r>
              <a:rPr lang="ru-RU" sz="1100" dirty="0"/>
              <a:t>Счетным курицу зерном;</a:t>
            </a:r>
          </a:p>
          <a:p>
            <a:r>
              <a:rPr lang="ru-RU" sz="1100" dirty="0"/>
              <a:t>     Ярый воск топили;</a:t>
            </a:r>
          </a:p>
          <a:p>
            <a:r>
              <a:rPr lang="ru-RU" sz="1100" dirty="0"/>
              <a:t>В чашу с чистою водой</a:t>
            </a:r>
          </a:p>
          <a:p>
            <a:r>
              <a:rPr lang="ru-RU" sz="1100" dirty="0"/>
              <a:t>Клали перстень золотой,</a:t>
            </a:r>
          </a:p>
          <a:p>
            <a:r>
              <a:rPr lang="ru-RU" sz="1100" dirty="0"/>
              <a:t>     Серьги изумрудны;</a:t>
            </a:r>
          </a:p>
          <a:p>
            <a:r>
              <a:rPr lang="ru-RU" sz="1100" dirty="0"/>
              <a:t>Расстилали белый плат</a:t>
            </a:r>
          </a:p>
          <a:p>
            <a:r>
              <a:rPr lang="ru-RU" sz="1100" dirty="0"/>
              <a:t>И над чашей пели в лад</a:t>
            </a:r>
          </a:p>
          <a:p>
            <a:r>
              <a:rPr lang="ru-RU" sz="1100" dirty="0"/>
              <a:t>     Песенки </a:t>
            </a:r>
            <a:r>
              <a:rPr lang="ru-RU" sz="1100" dirty="0" err="1"/>
              <a:t>подблюдны</a:t>
            </a:r>
            <a:r>
              <a:rPr lang="ru-RU" sz="1100" dirty="0" smtClean="0"/>
              <a:t>.</a:t>
            </a:r>
          </a:p>
          <a:p>
            <a:r>
              <a:rPr lang="ru-RU" sz="1100" dirty="0" smtClean="0"/>
              <a:t>………………………………</a:t>
            </a:r>
          </a:p>
          <a:p>
            <a:r>
              <a:rPr lang="ru-RU" sz="1100" dirty="0"/>
              <a:t>Вот красавица одна;</a:t>
            </a:r>
          </a:p>
          <a:p>
            <a:r>
              <a:rPr lang="ru-RU" sz="1100" dirty="0"/>
              <a:t>     К зеркалу садится;</a:t>
            </a:r>
          </a:p>
          <a:p>
            <a:r>
              <a:rPr lang="ru-RU" sz="1100" dirty="0"/>
              <a:t>С тайной робостью она</a:t>
            </a:r>
          </a:p>
          <a:p>
            <a:r>
              <a:rPr lang="ru-RU" sz="1100" dirty="0"/>
              <a:t>     В зеркало глядится;</a:t>
            </a:r>
          </a:p>
          <a:p>
            <a:r>
              <a:rPr lang="ru-RU" sz="1100" dirty="0"/>
              <a:t>Темно в зеркале; кругом</a:t>
            </a:r>
          </a:p>
          <a:p>
            <a:r>
              <a:rPr lang="ru-RU" sz="1100" dirty="0"/>
              <a:t>     Мертвое молчанье;</a:t>
            </a:r>
          </a:p>
          <a:p>
            <a:r>
              <a:rPr lang="ru-RU" sz="1100" dirty="0"/>
              <a:t>Свечка трепетным огнем</a:t>
            </a:r>
          </a:p>
          <a:p>
            <a:r>
              <a:rPr lang="ru-RU" sz="1100" dirty="0"/>
              <a:t>     Чуть </a:t>
            </a:r>
            <a:r>
              <a:rPr lang="ru-RU" sz="1100" dirty="0" err="1"/>
              <a:t>лиет</a:t>
            </a:r>
            <a:r>
              <a:rPr lang="ru-RU" sz="1100" dirty="0"/>
              <a:t> сиянье...</a:t>
            </a:r>
          </a:p>
          <a:p>
            <a:r>
              <a:rPr lang="ru-RU" sz="1100" dirty="0"/>
              <a:t>Робость в ней волнует грудь,</a:t>
            </a:r>
          </a:p>
          <a:p>
            <a:r>
              <a:rPr lang="ru-RU" sz="1100" dirty="0"/>
              <a:t>Страшно ей назад взглянуть,</a:t>
            </a:r>
          </a:p>
          <a:p>
            <a:r>
              <a:rPr lang="ru-RU" sz="1100" dirty="0"/>
              <a:t>     Страх туманит очи...</a:t>
            </a:r>
          </a:p>
          <a:p>
            <a:r>
              <a:rPr lang="ru-RU" sz="1100" dirty="0"/>
              <a:t>С треском пыхнул огонек,</a:t>
            </a:r>
          </a:p>
          <a:p>
            <a:r>
              <a:rPr lang="ru-RU" sz="1100" dirty="0"/>
              <a:t>Крикнул жалобно сверчок,</a:t>
            </a:r>
          </a:p>
          <a:p>
            <a:r>
              <a:rPr lang="ru-RU" sz="1100" dirty="0"/>
              <a:t>     Вестник полуночи.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228184" y="483518"/>
            <a:ext cx="25740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Необыкновенно хороши баллады </a:t>
            </a:r>
            <a:r>
              <a:rPr lang="ru-RU" dirty="0" err="1"/>
              <a:t>В.А.Жуковского</a:t>
            </a:r>
            <a:r>
              <a:rPr lang="ru-RU" dirty="0"/>
              <a:t>: они рисуют картины русской жизни. Одна из лучших – «Светлана». В ней автор дал поэтическое описание старинных русских народных обрядов.</a:t>
            </a:r>
          </a:p>
        </p:txBody>
      </p:sp>
    </p:spTree>
    <p:extLst>
      <p:ext uri="{BB962C8B-B14F-4D97-AF65-F5344CB8AC3E}">
        <p14:creationId xmlns:p14="http://schemas.microsoft.com/office/powerpoint/2010/main" val="1404244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9502"/>
            <a:ext cx="3754016" cy="37540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51580" y="915566"/>
            <a:ext cx="4572000" cy="3416320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/>
              <a:t>В октябре 1812 г. Жуковский пишет одно из самых известных своих произведений «Певец во стане русских воинов». Это и одно из самых ярких стихотворений, посвященных войне 1812 г. </a:t>
            </a:r>
            <a:r>
              <a:rPr lang="ru-RU" dirty="0" smtClean="0"/>
              <a:t>Жанр </a:t>
            </a:r>
            <a:r>
              <a:rPr lang="ru-RU" dirty="0"/>
              <a:t>произведения очень разнообразен. Это героическая песнь, кантата, но в нее автором включены и высокое послание, и застольная песнь, и элегические размышления.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3834857"/>
            <a:ext cx="4572000" cy="1200329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ru-RU" dirty="0"/>
              <a:t>Сей кубок мщению! </a:t>
            </a:r>
            <a:r>
              <a:rPr lang="ru-RU" dirty="0" err="1"/>
              <a:t>други</a:t>
            </a:r>
            <a:r>
              <a:rPr lang="ru-RU" dirty="0"/>
              <a:t>, в строй!</a:t>
            </a:r>
          </a:p>
          <a:p>
            <a:r>
              <a:rPr lang="ru-RU" dirty="0"/>
              <a:t>И к небу грозны длани!</a:t>
            </a:r>
          </a:p>
          <a:p>
            <a:r>
              <a:rPr lang="ru-RU" dirty="0"/>
              <a:t>Сразить иль пасть! наш роковой</a:t>
            </a:r>
          </a:p>
          <a:p>
            <a:r>
              <a:rPr lang="ru-RU" dirty="0"/>
              <a:t>Обет пред богом брани.</a:t>
            </a:r>
          </a:p>
        </p:txBody>
      </p:sp>
    </p:spTree>
    <p:extLst>
      <p:ext uri="{BB962C8B-B14F-4D97-AF65-F5344CB8AC3E}">
        <p14:creationId xmlns:p14="http://schemas.microsoft.com/office/powerpoint/2010/main" val="1317509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7" y="360592"/>
            <a:ext cx="6413302" cy="400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36890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Великий князь Александр Николаевич и Василий Андреевич Жуковский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88223" y="699542"/>
            <a:ext cx="250450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1817—1841 годах учитель русского языка великой княгини, а затем императрицы Александры Фёдоровны и наставник цесаревича Александра Николаевича.</a:t>
            </a:r>
          </a:p>
        </p:txBody>
      </p:sp>
    </p:spTree>
    <p:extLst>
      <p:ext uri="{BB962C8B-B14F-4D97-AF65-F5344CB8AC3E}">
        <p14:creationId xmlns:p14="http://schemas.microsoft.com/office/powerpoint/2010/main" val="379774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9376"/>
            <a:ext cx="3600400" cy="4456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99992" y="699542"/>
            <a:ext cx="410445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В 1825 году Василий Жуковский назначен воспитателем будущего императора Александра II. Биографы поэта считают, что именно он сыграл наибольшую роль в формировании взглядов царя-освободителя. Имея весомое влияние при дворе, Жуковский пытался помочь опальным поэтам своего времени. Именно он помог выкупить из крепостных Тараса Шевченко, не раз просил за Пушкина и пытался смягчить участь декабристов.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1354786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3968" y="725090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/>
              <a:t>Жуковский поставил перед собой задачу заставить 3000-летнюю поэму заговорить на русском языке. И добился художественного качества своей работы, не уступающего оригиналу.</a:t>
            </a:r>
          </a:p>
          <a:p>
            <a:endParaRPr lang="ru-RU" sz="1400" dirty="0"/>
          </a:p>
          <a:p>
            <a:r>
              <a:rPr lang="ru-RU" sz="1400" dirty="0"/>
              <a:t>Работа принесла немало забот, отняла немало дней жизни. Очень помог поэту профессор </a:t>
            </a:r>
            <a:r>
              <a:rPr lang="ru-RU" sz="1400" dirty="0" err="1"/>
              <a:t>Грасгоф</a:t>
            </a:r>
            <a:r>
              <a:rPr lang="ru-RU" sz="1400" dirty="0"/>
              <a:t>, который переписал поэму по-немецки: поставил под греческими словами немецкие. И Жуковскому оставалось лишь придать тексту поэтическую ценность</a:t>
            </a:r>
            <a:r>
              <a:rPr lang="ru-RU" sz="1400" dirty="0" smtClean="0"/>
              <a:t>.</a:t>
            </a:r>
          </a:p>
          <a:p>
            <a:r>
              <a:rPr lang="ru-RU" sz="1400" dirty="0"/>
              <a:t>“Одиссея” Жуковского всегда будет блистать на поэтическом небосклоне и многие годы приносить людям радость встречи с совершеннейшим творением Жуковского и Гомера.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83518"/>
            <a:ext cx="3177923" cy="4379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26670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9306"/>
            <a:ext cx="8640960" cy="4687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2082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90" y="339502"/>
            <a:ext cx="8640960" cy="480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7728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478"/>
            <a:ext cx="9144000" cy="5055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96803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Викторина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87068"/>
            <a:ext cx="5256584" cy="3243834"/>
          </a:xfrm>
        </p:spPr>
        <p:txBody>
          <a:bodyPr/>
          <a:lstStyle/>
          <a:p>
            <a:r>
              <a:rPr lang="ru-RU" dirty="0" smtClean="0"/>
              <a:t>Какой сказке В. Жуковского соответствует сюжет картины В. Васнецова?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89570"/>
            <a:ext cx="3614737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20896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5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1131590"/>
            <a:ext cx="684076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Какое животное предсказало царице рождение дочери </a:t>
            </a:r>
          </a:p>
          <a:p>
            <a:r>
              <a:rPr lang="ru-RU" dirty="0" smtClean="0"/>
              <a:t>в сказке В. Жуковского «Спящая царевна»?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3583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44008" y="2931789"/>
            <a:ext cx="40324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«Себя, как в зеркале я вижу, но это зеркало мне льстит», написал в благодарность за работу художнику Оресту Кипренскому поэт Александр Пушкин.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4749"/>
            <a:ext cx="4303708" cy="24124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0571"/>
            <a:ext cx="3007563" cy="22067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3" y="2542517"/>
            <a:ext cx="42652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Пушкин, Жуковский, Брюллов</a:t>
            </a:r>
            <a:endParaRPr lang="ru-RU" sz="1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931790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/>
              <a:t>К ПОРТРЕТУ ЖУКОВСКОГО</a:t>
            </a:r>
          </a:p>
          <a:p>
            <a:endParaRPr lang="ru-RU" sz="1400" dirty="0" smtClean="0"/>
          </a:p>
          <a:p>
            <a:r>
              <a:rPr lang="ru-RU" sz="1400" dirty="0" smtClean="0"/>
              <a:t>Его стихов пленительная сладость</a:t>
            </a:r>
          </a:p>
          <a:p>
            <a:r>
              <a:rPr lang="ru-RU" sz="1400" dirty="0" smtClean="0"/>
              <a:t>Пройдет веков завистливую даль,</a:t>
            </a:r>
          </a:p>
          <a:p>
            <a:r>
              <a:rPr lang="ru-RU" sz="1400" dirty="0" smtClean="0"/>
              <a:t>И, внемля им, вздохнет о славе младость,</a:t>
            </a:r>
          </a:p>
          <a:p>
            <a:r>
              <a:rPr lang="ru-RU" sz="1400" dirty="0" smtClean="0"/>
              <a:t>Утешится безмолвная печаль</a:t>
            </a:r>
          </a:p>
          <a:p>
            <a:r>
              <a:rPr lang="ru-RU" sz="1400" dirty="0" smtClean="0"/>
              <a:t>И резвая задумается радость.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510255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915566"/>
            <a:ext cx="37444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Кто такая ундина из старинной повести В. Жуковского и какую подобную сказку вы знаете?</a:t>
            </a:r>
            <a:endParaRPr lang="ru-RU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83518"/>
            <a:ext cx="3777651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17495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843558"/>
            <a:ext cx="44644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Какой обряд совершает Светлана, сидя у зеркала, в балладе «Светлана»? В какой день это происходит?</a:t>
            </a:r>
            <a:endParaRPr lang="ru-RU" sz="3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11510"/>
            <a:ext cx="3832532" cy="4683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90554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627534"/>
            <a:ext cx="20585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Что оставил мельник в наследство сыновьям в сказке «Кот в сапогах»?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2626"/>
            <a:ext cx="6977970" cy="4801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10052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267494"/>
            <a:ext cx="9108505" cy="4876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Загадки Жуковского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87068"/>
            <a:ext cx="4402832" cy="3243834"/>
          </a:xfrm>
          <a:solidFill>
            <a:schemeClr val="bg1">
              <a:alpha val="52000"/>
            </a:schemeClr>
          </a:solidFill>
        </p:spPr>
        <p:txBody>
          <a:bodyPr>
            <a:normAutofit fontScale="55000" lnSpcReduction="20000"/>
          </a:bodyPr>
          <a:lstStyle/>
          <a:p>
            <a:endParaRPr lang="ru-RU" dirty="0"/>
          </a:p>
          <a:p>
            <a:pPr marL="109728" indent="0">
              <a:buNone/>
            </a:pPr>
            <a:r>
              <a:rPr lang="ru-RU" dirty="0"/>
              <a:t>Не человечьими руками</a:t>
            </a:r>
          </a:p>
          <a:p>
            <a:pPr marL="109728" indent="0">
              <a:buNone/>
            </a:pPr>
            <a:r>
              <a:rPr lang="ru-RU" dirty="0"/>
              <a:t>Жемчужный разноцветный мост</a:t>
            </a:r>
          </a:p>
          <a:p>
            <a:pPr marL="109728" indent="0">
              <a:buNone/>
            </a:pPr>
            <a:r>
              <a:rPr lang="ru-RU" dirty="0"/>
              <a:t>Из вод построен над водами.</a:t>
            </a:r>
          </a:p>
          <a:p>
            <a:pPr marL="109728" indent="0">
              <a:buNone/>
            </a:pPr>
            <a:r>
              <a:rPr lang="ru-RU" dirty="0"/>
              <a:t>Чудесный вид! огромный рост!</a:t>
            </a:r>
          </a:p>
          <a:p>
            <a:pPr marL="109728" indent="0">
              <a:buNone/>
            </a:pPr>
            <a:r>
              <a:rPr lang="ru-RU" dirty="0"/>
              <a:t>Раскинув паруса </a:t>
            </a:r>
            <a:r>
              <a:rPr lang="ru-RU" dirty="0" err="1"/>
              <a:t>шумящи</a:t>
            </a:r>
            <a:r>
              <a:rPr lang="ru-RU" dirty="0"/>
              <a:t>,</a:t>
            </a:r>
          </a:p>
          <a:p>
            <a:pPr marL="109728" indent="0">
              <a:buNone/>
            </a:pPr>
            <a:r>
              <a:rPr lang="ru-RU" dirty="0"/>
              <a:t>Не раз корабль под ним проплыл;</a:t>
            </a:r>
          </a:p>
          <a:p>
            <a:pPr marL="109728" indent="0">
              <a:buNone/>
            </a:pPr>
            <a:r>
              <a:rPr lang="ru-RU" dirty="0"/>
              <a:t>Но на хребет его блестящий</a:t>
            </a:r>
          </a:p>
          <a:p>
            <a:pPr marL="109728" indent="0">
              <a:buNone/>
            </a:pPr>
            <a:r>
              <a:rPr lang="ru-RU" dirty="0"/>
              <a:t>Еще никто не восходил!</a:t>
            </a:r>
          </a:p>
          <a:p>
            <a:pPr marL="109728" indent="0">
              <a:buNone/>
            </a:pPr>
            <a:r>
              <a:rPr lang="ru-RU" dirty="0"/>
              <a:t>Идешь к нему — он прочь стремится</a:t>
            </a:r>
          </a:p>
          <a:p>
            <a:pPr marL="109728" indent="0">
              <a:buNone/>
            </a:pPr>
            <a:r>
              <a:rPr lang="ru-RU" dirty="0"/>
              <a:t>И в то же время недвижим;</a:t>
            </a:r>
          </a:p>
          <a:p>
            <a:pPr marL="109728" indent="0">
              <a:buNone/>
            </a:pPr>
            <a:r>
              <a:rPr lang="ru-RU" dirty="0"/>
              <a:t>С своим потоком он родится</a:t>
            </a:r>
          </a:p>
          <a:p>
            <a:pPr marL="109728" indent="0">
              <a:buNone/>
            </a:pPr>
            <a:r>
              <a:rPr lang="ru-RU" dirty="0"/>
              <a:t>И вместе исчезает с ним.</a:t>
            </a:r>
          </a:p>
          <a:p>
            <a:pPr marL="10972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61753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7" y="256745"/>
            <a:ext cx="9164411" cy="4870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627534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</a:rPr>
              <a:t>На пажити необозримой,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Не убавляясь никогда,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Скитаются неисчислимо</a:t>
            </a:r>
          </a:p>
          <a:p>
            <a:r>
              <a:rPr lang="ru-RU" sz="1200" b="1" dirty="0" err="1">
                <a:solidFill>
                  <a:schemeClr val="bg1"/>
                </a:solidFill>
              </a:rPr>
              <a:t>Сереброрунные</a:t>
            </a:r>
            <a:r>
              <a:rPr lang="ru-RU" sz="1200" b="1" dirty="0">
                <a:solidFill>
                  <a:schemeClr val="bg1"/>
                </a:solidFill>
              </a:rPr>
              <a:t> стада.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В рожок серебряный играет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Пастух, приставленный к стадам: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Он их в златую дверь впускает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И счет ведет им по ночам.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И, недочета им не зная,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Пасет он их давно, давно,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Стада поит вода живая,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И умирать им не дано.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Они одной дорогой бродят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Под стражей пастырской руки,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И юноши их там находят,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Где находили старики;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У них есть вождь — Овен прекрасный,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Их сторожит огромный Пес,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Есть Лев меж ними неопасный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И Дева — чудо из чудес.</a:t>
            </a:r>
          </a:p>
        </p:txBody>
      </p:sp>
    </p:spTree>
    <p:extLst>
      <p:ext uri="{BB962C8B-B14F-4D97-AF65-F5344CB8AC3E}">
        <p14:creationId xmlns:p14="http://schemas.microsoft.com/office/powerpoint/2010/main" val="2513391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67494"/>
            <a:ext cx="5495595" cy="4121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555526"/>
            <a:ext cx="324036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err="1"/>
              <a:t>В.А.Жуковский</a:t>
            </a:r>
            <a:r>
              <a:rPr lang="ru-RU" sz="1200" dirty="0"/>
              <a:t> родился 9 февраля 1783 года в селе </a:t>
            </a:r>
            <a:r>
              <a:rPr lang="ru-RU" sz="1200" dirty="0" err="1"/>
              <a:t>Мишеское</a:t>
            </a:r>
            <a:r>
              <a:rPr lang="ru-RU" sz="1200" dirty="0"/>
              <a:t> Белевского уезда тульской губернии. Сын помещика Бунина и плененной турчанки, привезенной его крестным с русско-турецкой войны. Свое детство он провел в родном </a:t>
            </a:r>
            <a:r>
              <a:rPr lang="ru-RU" sz="1200" dirty="0" err="1"/>
              <a:t>Мишеском</a:t>
            </a:r>
            <a:r>
              <a:rPr lang="ru-RU" sz="1200" dirty="0"/>
              <a:t>, о котором позже напишет</a:t>
            </a:r>
            <a:r>
              <a:rPr lang="ru-RU" sz="1200" dirty="0" smtClean="0"/>
              <a:t>:</a:t>
            </a:r>
          </a:p>
          <a:p>
            <a:endParaRPr lang="ru-RU" sz="1200" dirty="0"/>
          </a:p>
          <a:p>
            <a:endParaRPr lang="ru-RU" sz="1200" dirty="0" smtClean="0"/>
          </a:p>
          <a:p>
            <a:r>
              <a:rPr lang="ru-RU" sz="1200" dirty="0">
                <a:latin typeface="Segoe UI" pitchFamily="34" charset="0"/>
                <a:ea typeface="Segoe UI" pitchFamily="34" charset="0"/>
                <a:cs typeface="Segoe UI" pitchFamily="34" charset="0"/>
              </a:rPr>
              <a:t>Родного неба милый свет,</a:t>
            </a:r>
          </a:p>
          <a:p>
            <a:r>
              <a:rPr lang="ru-RU" sz="1200" dirty="0">
                <a:latin typeface="Segoe UI" pitchFamily="34" charset="0"/>
                <a:ea typeface="Segoe UI" pitchFamily="34" charset="0"/>
                <a:cs typeface="Segoe UI" pitchFamily="34" charset="0"/>
              </a:rPr>
              <a:t>Знакомые потоки,</a:t>
            </a:r>
          </a:p>
          <a:p>
            <a:r>
              <a:rPr lang="ru-RU" sz="1200" dirty="0">
                <a:latin typeface="Segoe UI" pitchFamily="34" charset="0"/>
                <a:ea typeface="Segoe UI" pitchFamily="34" charset="0"/>
                <a:cs typeface="Segoe UI" pitchFamily="34" charset="0"/>
              </a:rPr>
              <a:t>Златые игры первых лет</a:t>
            </a:r>
          </a:p>
          <a:p>
            <a:r>
              <a:rPr lang="ru-RU" sz="1200" dirty="0">
                <a:latin typeface="Segoe UI" pitchFamily="34" charset="0"/>
                <a:ea typeface="Segoe UI" pitchFamily="34" charset="0"/>
                <a:cs typeface="Segoe UI" pitchFamily="34" charset="0"/>
              </a:rPr>
              <a:t>И первых лет уроки,</a:t>
            </a:r>
          </a:p>
          <a:p>
            <a:r>
              <a:rPr lang="ru-RU" sz="1200" dirty="0">
                <a:latin typeface="Segoe UI" pitchFamily="34" charset="0"/>
                <a:ea typeface="Segoe UI" pitchFamily="34" charset="0"/>
                <a:cs typeface="Segoe UI" pitchFamily="34" charset="0"/>
              </a:rPr>
              <a:t>Что вашу прелесть заменит?</a:t>
            </a:r>
          </a:p>
          <a:p>
            <a:r>
              <a:rPr lang="ru-RU" sz="1200" dirty="0">
                <a:latin typeface="Segoe UI" pitchFamily="34" charset="0"/>
                <a:ea typeface="Segoe UI" pitchFamily="34" charset="0"/>
                <a:cs typeface="Segoe UI" pitchFamily="34" charset="0"/>
              </a:rPr>
              <a:t>О, родина святая,</a:t>
            </a:r>
          </a:p>
          <a:p>
            <a:r>
              <a:rPr lang="ru-RU" sz="1200" dirty="0">
                <a:latin typeface="Segoe UI" pitchFamily="34" charset="0"/>
                <a:ea typeface="Segoe UI" pitchFamily="34" charset="0"/>
                <a:cs typeface="Segoe UI" pitchFamily="34" charset="0"/>
              </a:rPr>
              <a:t>Какое сердце не дрожит,</a:t>
            </a:r>
          </a:p>
          <a:p>
            <a:r>
              <a:rPr lang="ru-RU" sz="1200" dirty="0">
                <a:latin typeface="Segoe UI" pitchFamily="34" charset="0"/>
                <a:ea typeface="Segoe UI" pitchFamily="34" charset="0"/>
                <a:cs typeface="Segoe UI" pitchFamily="34" charset="0"/>
              </a:rPr>
              <a:t>Тебя благословляя?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526085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3118"/>
            <a:ext cx="4956845" cy="403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80112" y="373552"/>
            <a:ext cx="3449078" cy="39703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err="1" smtClean="0"/>
              <a:t>Перводержавную</a:t>
            </a:r>
            <a:endParaRPr lang="ru-RU" dirty="0" smtClean="0"/>
          </a:p>
          <a:p>
            <a:r>
              <a:rPr lang="ru-RU" dirty="0" smtClean="0"/>
              <a:t>Русь православную</a:t>
            </a:r>
          </a:p>
          <a:p>
            <a:r>
              <a:rPr lang="ru-RU" dirty="0" smtClean="0"/>
              <a:t>Боже</a:t>
            </a:r>
            <a:r>
              <a:rPr lang="ru-RU" dirty="0"/>
              <a:t>, храни</a:t>
            </a:r>
            <a:r>
              <a:rPr lang="ru-RU" dirty="0" smtClean="0"/>
              <a:t>!</a:t>
            </a:r>
          </a:p>
          <a:p>
            <a:r>
              <a:rPr lang="ru-RU" dirty="0" smtClean="0"/>
              <a:t>Царство </a:t>
            </a:r>
            <a:r>
              <a:rPr lang="ru-RU" dirty="0"/>
              <a:t>ей стройное</a:t>
            </a:r>
            <a:r>
              <a:rPr lang="ru-RU" dirty="0" smtClean="0"/>
              <a:t>!</a:t>
            </a:r>
          </a:p>
          <a:p>
            <a:r>
              <a:rPr lang="ru-RU" dirty="0" smtClean="0"/>
              <a:t>В </a:t>
            </a:r>
            <a:r>
              <a:rPr lang="ru-RU" dirty="0"/>
              <a:t>силе спокойное</a:t>
            </a:r>
            <a:r>
              <a:rPr lang="ru-RU" dirty="0" smtClean="0"/>
              <a:t>!</a:t>
            </a:r>
          </a:p>
          <a:p>
            <a:r>
              <a:rPr lang="ru-RU" dirty="0" smtClean="0"/>
              <a:t>Всё </a:t>
            </a:r>
            <a:r>
              <a:rPr lang="ru-RU" dirty="0"/>
              <a:t>ж </a:t>
            </a:r>
            <a:r>
              <a:rPr lang="ru-RU" dirty="0" smtClean="0"/>
              <a:t>недостойное</a:t>
            </a:r>
          </a:p>
          <a:p>
            <a:r>
              <a:rPr lang="ru-RU" dirty="0" smtClean="0"/>
              <a:t>Прочь </a:t>
            </a:r>
            <a:r>
              <a:rPr lang="ru-RU" dirty="0" err="1"/>
              <a:t>отжени</a:t>
            </a:r>
            <a:r>
              <a:rPr lang="ru-RU" dirty="0" smtClean="0"/>
              <a:t>!</a:t>
            </a:r>
          </a:p>
          <a:p>
            <a:r>
              <a:rPr lang="ru-RU" dirty="0" err="1" smtClean="0"/>
              <a:t>О,Провидение</a:t>
            </a:r>
            <a:r>
              <a:rPr lang="ru-RU" dirty="0" smtClean="0"/>
              <a:t>!</a:t>
            </a:r>
          </a:p>
          <a:p>
            <a:r>
              <a:rPr lang="ru-RU" dirty="0" smtClean="0"/>
              <a:t>Благословение</a:t>
            </a:r>
          </a:p>
          <a:p>
            <a:r>
              <a:rPr lang="ru-RU" dirty="0" smtClean="0"/>
              <a:t>Нам </a:t>
            </a:r>
            <a:r>
              <a:rPr lang="ru-RU" dirty="0"/>
              <a:t>ниспошли</a:t>
            </a:r>
            <a:r>
              <a:rPr lang="ru-RU" dirty="0" smtClean="0"/>
              <a:t>!</a:t>
            </a:r>
          </a:p>
          <a:p>
            <a:r>
              <a:rPr lang="ru-RU" dirty="0" smtClean="0"/>
              <a:t>К </a:t>
            </a:r>
            <a:r>
              <a:rPr lang="ru-RU" dirty="0"/>
              <a:t>благу стремление</a:t>
            </a:r>
            <a:r>
              <a:rPr lang="ru-RU" dirty="0" smtClean="0"/>
              <a:t>,</a:t>
            </a:r>
          </a:p>
          <a:p>
            <a:r>
              <a:rPr lang="ru-RU" dirty="0" smtClean="0"/>
              <a:t>В </a:t>
            </a:r>
            <a:r>
              <a:rPr lang="ru-RU" dirty="0"/>
              <a:t>счастье смирение</a:t>
            </a:r>
            <a:r>
              <a:rPr lang="ru-RU" dirty="0" smtClean="0"/>
              <a:t>,</a:t>
            </a:r>
          </a:p>
          <a:p>
            <a:r>
              <a:rPr lang="ru-RU" dirty="0" smtClean="0"/>
              <a:t>В </a:t>
            </a:r>
            <a:r>
              <a:rPr lang="ru-RU" dirty="0"/>
              <a:t>скорби </a:t>
            </a:r>
            <a:r>
              <a:rPr lang="ru-RU" dirty="0" smtClean="0"/>
              <a:t>терпение</a:t>
            </a:r>
          </a:p>
          <a:p>
            <a:r>
              <a:rPr lang="ru-RU" dirty="0" smtClean="0"/>
              <a:t>Дай </a:t>
            </a:r>
            <a:r>
              <a:rPr lang="ru-RU" dirty="0"/>
              <a:t>на земли!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3829" y="123478"/>
            <a:ext cx="4752528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Слова </a:t>
            </a:r>
            <a:r>
              <a:rPr lang="ru-RU" sz="1400" dirty="0"/>
              <a:t>гимна Российской </a:t>
            </a:r>
            <a:r>
              <a:rPr lang="ru-RU" sz="1400" dirty="0" smtClean="0"/>
              <a:t>империи</a:t>
            </a:r>
          </a:p>
          <a:p>
            <a:r>
              <a:rPr lang="ru-RU" sz="1400" dirty="0" smtClean="0"/>
              <a:t> </a:t>
            </a:r>
            <a:r>
              <a:rPr lang="ru-RU" sz="1400" dirty="0"/>
              <a:t>«Боже, царя храни…» - это вольный перевод </a:t>
            </a:r>
            <a:r>
              <a:rPr lang="ru-RU" sz="1400" dirty="0" smtClean="0"/>
              <a:t>английского гимна</a:t>
            </a:r>
          </a:p>
          <a:p>
            <a:r>
              <a:rPr lang="ru-RU" sz="1400" dirty="0" smtClean="0"/>
              <a:t>плод </a:t>
            </a:r>
            <a:r>
              <a:rPr lang="ru-RU" sz="1400" dirty="0"/>
              <a:t>совместного творчества Жуковского и Пушкина.</a:t>
            </a:r>
          </a:p>
        </p:txBody>
      </p:sp>
    </p:spTree>
    <p:extLst>
      <p:ext uri="{BB962C8B-B14F-4D97-AF65-F5344CB8AC3E}">
        <p14:creationId xmlns:p14="http://schemas.microsoft.com/office/powerpoint/2010/main" val="2338010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483518"/>
            <a:ext cx="38164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Лето 1831 года Жуковский и Пушкин проводили в Царском Селе. Пушкин предложил посостязаться на лучший стихотворный пересказ русских сказок. Жуковским были написаны «Сказка об Иване-царевиче и сером волке» и «Сказка про царя Берендея», а Пушкиным – «Сказка о царе </a:t>
            </a:r>
            <a:r>
              <a:rPr lang="ru-RU" dirty="0" err="1"/>
              <a:t>Салтане</a:t>
            </a:r>
            <a:r>
              <a:rPr lang="ru-RU" dirty="0"/>
              <a:t>». Перу Жуковского принадлежат и другие сказки: «Спящая царевна», «Кот в </a:t>
            </a:r>
            <a:r>
              <a:rPr lang="ru-RU" dirty="0" err="1"/>
              <a:t>сапогах»»Мальчик</a:t>
            </a:r>
            <a:r>
              <a:rPr lang="ru-RU" dirty="0"/>
              <a:t> с пальчик», «Война мышей и лягушек» и другие.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224" y="843558"/>
            <a:ext cx="4576916" cy="2610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0470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55526"/>
            <a:ext cx="2857500" cy="356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411510"/>
            <a:ext cx="49685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СКАЗКА ЖУКОВСКОГО «СПЯЩАЯ ЦАРЕВНА» С ИЛЛЮСТРАЦИЯМИ В. </a:t>
            </a:r>
            <a:r>
              <a:rPr lang="ru-RU" dirty="0" smtClean="0"/>
              <a:t>КУРДЮМОВА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42628"/>
            <a:ext cx="4896544" cy="3297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4550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1510"/>
            <a:ext cx="3612544" cy="2950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112" y="428154"/>
            <a:ext cx="3528576" cy="2916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711926"/>
            <a:ext cx="2788696" cy="2323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416" y="2632057"/>
            <a:ext cx="2356648" cy="2403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6436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67944" y="26749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«КОТ В САПОГАХ» ЖУКОВСКОГО С ИЛЛЮСТРАЦИЯМИ ТИПО-ЛИТ. ТОРГ. ДОМА Е. КОНОВАЛОВА И К°, 1911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7534"/>
            <a:ext cx="28575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419622"/>
            <a:ext cx="2218318" cy="3039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298570"/>
            <a:ext cx="2233306" cy="3186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2616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4" cy="5128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23928" y="699542"/>
            <a:ext cx="4536504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Иван Царевич на Сером Волке</a:t>
            </a:r>
          </a:p>
          <a:p>
            <a:r>
              <a:rPr lang="ru-RU" dirty="0" smtClean="0"/>
              <a:t>Мрачный темный лес. И вполне ожидаемый для такой чащи серый волк. Только вместо злобного оскала у хищника человеческие глаза, а на нем — два седока. </a:t>
            </a:r>
            <a:r>
              <a:rPr lang="ru-RU" dirty="0" smtClean="0"/>
              <a:t>Сюжет картины подходит </a:t>
            </a:r>
            <a:r>
              <a:rPr lang="ru-RU" dirty="0"/>
              <a:t>к «СКАЗКА О ИВАНЕ-ЦАРЕВИЧЕ</a:t>
            </a:r>
          </a:p>
          <a:p>
            <a:r>
              <a:rPr lang="ru-RU" dirty="0"/>
              <a:t>И СЕРОМ </a:t>
            </a:r>
            <a:r>
              <a:rPr lang="ru-RU" dirty="0" smtClean="0"/>
              <a:t>ВОЛКЕ» В. Жуковского.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5564"/>
            <a:ext cx="3233635" cy="4365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181" y="4654777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В. Васнецов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3304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596</TotalTime>
  <Words>1045</Words>
  <Application>Microsoft Office PowerPoint</Application>
  <PresentationFormat>Экран (16:9)</PresentationFormat>
  <Paragraphs>130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Городская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Викторина</vt:lpstr>
      <vt:lpstr>Презентация PowerPoint</vt:lpstr>
      <vt:lpstr>Презентация PowerPoint</vt:lpstr>
      <vt:lpstr>Презентация PowerPoint</vt:lpstr>
      <vt:lpstr>Презентация PowerPoint</vt:lpstr>
      <vt:lpstr>Загадки Жуковского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Гость</dc:creator>
  <cp:lastModifiedBy>Гость</cp:lastModifiedBy>
  <cp:revision>28</cp:revision>
  <dcterms:created xsi:type="dcterms:W3CDTF">2023-02-04T07:38:19Z</dcterms:created>
  <dcterms:modified xsi:type="dcterms:W3CDTF">2023-02-06T13:03:10Z</dcterms:modified>
</cp:coreProperties>
</file>