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7" r:id="rId5"/>
    <p:sldId id="265" r:id="rId6"/>
    <p:sldId id="266" r:id="rId7"/>
    <p:sldId id="260" r:id="rId8"/>
    <p:sldId id="258" r:id="rId9"/>
    <p:sldId id="263" r:id="rId10"/>
    <p:sldId id="262" r:id="rId11"/>
    <p:sldId id="259" r:id="rId12"/>
    <p:sldId id="26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8A956D-A1C7-40FC-93FE-5D8BE87DF849}" v="371" dt="2023-02-06T13:10:29.7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текст, игрушка, кукла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A460B028-26C8-1DAC-0BA4-CF22C0F003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1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37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ru-RU" sz="4000">
                <a:ea typeface="Calibri Light"/>
                <a:cs typeface="Calibri Light"/>
              </a:rPr>
              <a:t>Хор </a:t>
            </a:r>
            <a:endParaRPr lang="ru-RU" sz="400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endParaRPr lang="ru-RU" sz="2000"/>
          </a:p>
        </p:txBody>
      </p:sp>
      <p:cxnSp>
        <p:nvCxnSpPr>
          <p:cNvPr id="38" name="Straight Connector 1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!!BGRectangle">
            <a:extLst>
              <a:ext uri="{FF2B5EF4-FFF2-40B4-BE49-F238E27FC236}">
                <a16:creationId xmlns:a16="http://schemas.microsoft.com/office/drawing/2014/main" id="{44B42A97-2187-442B-BB48-39526296DA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7" descr="Изображение выглядит как спорт, танцор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6D3A4459-BE32-B062-FC96-3D28DE28C7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5809" b="13977"/>
          <a:stretch/>
        </p:blipFill>
        <p:spPr>
          <a:xfrm>
            <a:off x="20" y="10"/>
            <a:ext cx="12191980" cy="4571990"/>
          </a:xfrm>
          <a:prstGeom prst="rect">
            <a:avLst/>
          </a:prstGeom>
        </p:spPr>
      </p:pic>
      <p:sp>
        <p:nvSpPr>
          <p:cNvPr id="17" name="!!Rectangle">
            <a:extLst>
              <a:ext uri="{FF2B5EF4-FFF2-40B4-BE49-F238E27FC236}">
                <a16:creationId xmlns:a16="http://schemas.microsoft.com/office/drawing/2014/main" id="{F40CA114-B78B-4E3B-A785-96745276B6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457"/>
            <a:ext cx="12192000" cy="22855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F7F66-D325-0913-6AEC-731FEB6DB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6" y="5091762"/>
            <a:ext cx="7834193" cy="12645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200" b="1"/>
              <a:t>Северный русский народный хор</a:t>
            </a:r>
            <a:endParaRPr lang="en-US" sz="4200"/>
          </a:p>
          <a:p>
            <a:pPr algn="r"/>
            <a:r>
              <a:rPr lang="en-US" sz="4200"/>
              <a:t>г. Архангельск</a:t>
            </a:r>
          </a:p>
          <a:p>
            <a:pPr algn="r"/>
            <a:endParaRPr lang="en-US" sz="4200"/>
          </a:p>
        </p:txBody>
      </p:sp>
      <p:sp>
        <p:nvSpPr>
          <p:cNvPr id="16" name="!!Line">
            <a:extLst>
              <a:ext uri="{FF2B5EF4-FFF2-40B4-BE49-F238E27FC236}">
                <a16:creationId xmlns:a16="http://schemas.microsoft.com/office/drawing/2014/main" id="{1B1D834C-2707-49B0-A3CE-334D83DFF0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5048" y="5266944"/>
            <a:ext cx="9144" cy="914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7531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группа, в позе&#10;&#10;Автоматически созданное описание">
            <a:extLst>
              <a:ext uri="{FF2B5EF4-FFF2-40B4-BE49-F238E27FC236}">
                <a16:creationId xmlns:a16="http://schemas.microsoft.com/office/drawing/2014/main" id="{A3BF9D3F-C712-5BEB-4038-D6AA48EFF1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408" r="903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090533-EE52-9A7B-3463-9F12D6AB6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257" y="5294828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Академический хор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095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в позе, стена, стоит&#10;&#10;Автоматически созданное описание">
            <a:extLst>
              <a:ext uri="{FF2B5EF4-FFF2-40B4-BE49-F238E27FC236}">
                <a16:creationId xmlns:a16="http://schemas.microsoft.com/office/drawing/2014/main" id="{6A4DA79F-3331-D4F0-0F6A-F849C88E8C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10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03FC3E-3ECC-5BB2-D63F-501CE8050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493" y="5395681"/>
            <a:ext cx="11210925" cy="7448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27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Хор</a:t>
            </a:r>
            <a:r>
              <a:rPr lang="en-US" sz="2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Турецкого</a:t>
            </a:r>
            <a:r>
              <a:rPr lang="en-US" sz="2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br>
              <a:rPr lang="en-US" sz="2700" b="1" dirty="0"/>
            </a:br>
            <a:r>
              <a:rPr lang="en-US" sz="27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Мужской</a:t>
            </a:r>
            <a:r>
              <a:rPr lang="en-US" sz="2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хор</a:t>
            </a:r>
            <a:r>
              <a:rPr lang="en-US" sz="2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под</a:t>
            </a:r>
            <a:r>
              <a:rPr lang="en-US" sz="2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руководством</a:t>
            </a:r>
            <a:r>
              <a:rPr lang="en-US" sz="2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Михаила</a:t>
            </a:r>
            <a:r>
              <a:rPr lang="en-US" sz="27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7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Турецкого</a:t>
            </a:r>
            <a:endParaRPr lang="en-US" sz="2700" err="1">
              <a:solidFill>
                <a:schemeClr val="tx1">
                  <a:lumMod val="85000"/>
                  <a:lumOff val="15000"/>
                </a:schemeClr>
              </a:solidFill>
              <a:ea typeface="Calibri Light"/>
              <a:cs typeface="Calibri Light"/>
            </a:endParaRPr>
          </a:p>
          <a:p>
            <a:pPr algn="ctr"/>
            <a:br>
              <a:rPr lang="en-US" sz="900" dirty="0"/>
            </a:br>
            <a:endParaRPr lang="en-US" sz="9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333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внутренний, одет, галстук&#10;&#10;Автоматически созданное описание">
            <a:extLst>
              <a:ext uri="{FF2B5EF4-FFF2-40B4-BE49-F238E27FC236}">
                <a16:creationId xmlns:a16="http://schemas.microsoft.com/office/drawing/2014/main" id="{4B255B9B-1E48-01AA-CC49-D87DBF814D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541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66605-63FF-14BC-7DF1-C1D23084B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Хор - это </a:t>
            </a:r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</a:rPr>
              <a:t>совместное звучание человеческих голосов</a:t>
            </a:r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7057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9616E483-2D74-A752-0661-36BABADF82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84" r="-1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C1AD17-5C3A-E749-2A3D-59FF16851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5402" y="743447"/>
            <a:ext cx="3445765" cy="3692028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Хором руководит хормейстер</a:t>
            </a:r>
          </a:p>
        </p:txBody>
      </p:sp>
    </p:spTree>
    <p:extLst>
      <p:ext uri="{BB962C8B-B14F-4D97-AF65-F5344CB8AC3E}">
        <p14:creationId xmlns:p14="http://schemas.microsoft.com/office/powerpoint/2010/main" val="187471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0E34F5FC-FD8D-B793-A2BF-8DE372A5524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7580615"/>
              </p:ext>
            </p:extLst>
          </p:nvPr>
        </p:nvGraphicFramePr>
        <p:xfrm>
          <a:off x="280147" y="145676"/>
          <a:ext cx="11734180" cy="6530562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908355">
                  <a:extLst>
                    <a:ext uri="{9D8B030D-6E8A-4147-A177-3AD203B41FA5}">
                      <a16:colId xmlns:a16="http://schemas.microsoft.com/office/drawing/2014/main" val="2757369523"/>
                    </a:ext>
                  </a:extLst>
                </a:gridCol>
                <a:gridCol w="3546652">
                  <a:extLst>
                    <a:ext uri="{9D8B030D-6E8A-4147-A177-3AD203B41FA5}">
                      <a16:colId xmlns:a16="http://schemas.microsoft.com/office/drawing/2014/main" val="790923926"/>
                    </a:ext>
                  </a:extLst>
                </a:gridCol>
                <a:gridCol w="5279173">
                  <a:extLst>
                    <a:ext uri="{9D8B030D-6E8A-4147-A177-3AD203B41FA5}">
                      <a16:colId xmlns:a16="http://schemas.microsoft.com/office/drawing/2014/main" val="4027964351"/>
                    </a:ext>
                  </a:extLst>
                </a:gridCol>
              </a:tblGrid>
              <a:tr h="1875612">
                <a:tc>
                  <a:txBody>
                    <a:bodyPr/>
                    <a:lstStyle/>
                    <a:p>
                      <a:r>
                        <a:rPr lang="ru-RU" sz="3900" cap="none" spc="0" dirty="0"/>
                        <a:t>голос</a:t>
                      </a:r>
                    </a:p>
                  </a:txBody>
                  <a:tcPr marL="176022" marR="125730" marT="251460" marB="251460" anchor="ctr"/>
                </a:tc>
                <a:tc>
                  <a:txBody>
                    <a:bodyPr/>
                    <a:lstStyle/>
                    <a:p>
                      <a:r>
                        <a:rPr lang="ru-RU" sz="3900" cap="none" spc="0" dirty="0"/>
                        <a:t>мужской</a:t>
                      </a:r>
                    </a:p>
                  </a:txBody>
                  <a:tcPr marL="176022" marR="125730" marT="251460" marB="251460" anchor="ctr"/>
                </a:tc>
                <a:tc>
                  <a:txBody>
                    <a:bodyPr/>
                    <a:lstStyle/>
                    <a:p>
                      <a:r>
                        <a:rPr lang="ru-RU" sz="3900" cap="none" spc="0" dirty="0"/>
                        <a:t>женский</a:t>
                      </a:r>
                    </a:p>
                  </a:txBody>
                  <a:tcPr marL="176022" marR="125730" marT="251460" marB="251460" anchor="ctr"/>
                </a:tc>
                <a:extLst>
                  <a:ext uri="{0D108BD9-81ED-4DB2-BD59-A6C34878D82A}">
                    <a16:rowId xmlns:a16="http://schemas.microsoft.com/office/drawing/2014/main" val="1164786235"/>
                  </a:ext>
                </a:extLst>
              </a:tr>
              <a:tr h="1551650">
                <a:tc>
                  <a:txBody>
                    <a:bodyPr/>
                    <a:lstStyle/>
                    <a:p>
                      <a:r>
                        <a:rPr lang="ru-RU" sz="3300" cap="none" spc="0" dirty="0"/>
                        <a:t>высокий</a:t>
                      </a:r>
                    </a:p>
                  </a:txBody>
                  <a:tcPr marL="176022" marR="125730" marT="125730" marB="251460"/>
                </a:tc>
                <a:tc>
                  <a:txBody>
                    <a:bodyPr/>
                    <a:lstStyle/>
                    <a:p>
                      <a:r>
                        <a:rPr lang="ru-RU" sz="3300" cap="none" spc="0" dirty="0"/>
                        <a:t>тенор</a:t>
                      </a:r>
                    </a:p>
                  </a:txBody>
                  <a:tcPr marL="176022" marR="125730" marT="125730" marB="251460"/>
                </a:tc>
                <a:tc>
                  <a:txBody>
                    <a:bodyPr/>
                    <a:lstStyle/>
                    <a:p>
                      <a:r>
                        <a:rPr lang="ru-RU" sz="3300" cap="none" spc="0" dirty="0"/>
                        <a:t>сопрано</a:t>
                      </a:r>
                    </a:p>
                  </a:txBody>
                  <a:tcPr marL="176022" marR="125730" marT="125730" marB="251460"/>
                </a:tc>
                <a:extLst>
                  <a:ext uri="{0D108BD9-81ED-4DB2-BD59-A6C34878D82A}">
                    <a16:rowId xmlns:a16="http://schemas.microsoft.com/office/drawing/2014/main" val="3726105792"/>
                  </a:ext>
                </a:extLst>
              </a:tr>
              <a:tr h="1551650">
                <a:tc>
                  <a:txBody>
                    <a:bodyPr/>
                    <a:lstStyle/>
                    <a:p>
                      <a:r>
                        <a:rPr lang="ru-RU" sz="3300" cap="none" spc="0" dirty="0"/>
                        <a:t>средний</a:t>
                      </a:r>
                    </a:p>
                  </a:txBody>
                  <a:tcPr marL="176022" marR="125730" marT="125730" marB="251460"/>
                </a:tc>
                <a:tc>
                  <a:txBody>
                    <a:bodyPr/>
                    <a:lstStyle/>
                    <a:p>
                      <a:r>
                        <a:rPr lang="ru-RU" sz="3300" cap="none" spc="0" dirty="0"/>
                        <a:t>баритон</a:t>
                      </a:r>
                    </a:p>
                  </a:txBody>
                  <a:tcPr marL="176022" marR="125730" marT="125730" marB="251460"/>
                </a:tc>
                <a:tc>
                  <a:txBody>
                    <a:bodyPr/>
                    <a:lstStyle/>
                    <a:p>
                      <a:r>
                        <a:rPr lang="ru-RU" sz="3300" cap="none" spc="0" dirty="0"/>
                        <a:t>Сопрано 2/Альт 1</a:t>
                      </a:r>
                    </a:p>
                  </a:txBody>
                  <a:tcPr marL="176022" marR="125730" marT="125730" marB="251460"/>
                </a:tc>
                <a:extLst>
                  <a:ext uri="{0D108BD9-81ED-4DB2-BD59-A6C34878D82A}">
                    <a16:rowId xmlns:a16="http://schemas.microsoft.com/office/drawing/2014/main" val="3384218725"/>
                  </a:ext>
                </a:extLst>
              </a:tr>
              <a:tr h="1551650">
                <a:tc>
                  <a:txBody>
                    <a:bodyPr/>
                    <a:lstStyle/>
                    <a:p>
                      <a:r>
                        <a:rPr lang="ru-RU" sz="3300" cap="none" spc="0" dirty="0"/>
                        <a:t>низкий</a:t>
                      </a:r>
                    </a:p>
                  </a:txBody>
                  <a:tcPr marL="176022" marR="125730" marT="125730" marB="251460"/>
                </a:tc>
                <a:tc>
                  <a:txBody>
                    <a:bodyPr/>
                    <a:lstStyle/>
                    <a:p>
                      <a:r>
                        <a:rPr lang="ru-RU" sz="3300" cap="none" spc="0" dirty="0"/>
                        <a:t>бас</a:t>
                      </a:r>
                    </a:p>
                  </a:txBody>
                  <a:tcPr marL="176022" marR="125730" marT="125730" marB="251460"/>
                </a:tc>
                <a:tc>
                  <a:txBody>
                    <a:bodyPr/>
                    <a:lstStyle/>
                    <a:p>
                      <a:r>
                        <a:rPr lang="ru-RU" sz="3300" cap="none" spc="0" dirty="0"/>
                        <a:t>Альт 2</a:t>
                      </a:r>
                    </a:p>
                  </a:txBody>
                  <a:tcPr marL="176022" marR="125730" marT="125730" marB="251460"/>
                </a:tc>
                <a:extLst>
                  <a:ext uri="{0D108BD9-81ED-4DB2-BD59-A6C34878D82A}">
                    <a16:rowId xmlns:a16="http://schemas.microsoft.com/office/drawing/2014/main" val="161750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842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военная форма, в позе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41EBBFA5-DC23-6C3C-DBD5-A60E5C3A14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746" r="6365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E99200-EBBE-0933-11F8-DC8666DC5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ea typeface="Calibri Light"/>
              <a:cs typeface="Calibri Light"/>
            </a:endParaRPr>
          </a:p>
          <a:p>
            <a:pPr algn="ctr"/>
            <a:r>
              <a:rPr lang="en-US" sz="3600" b="1" err="1">
                <a:solidFill>
                  <a:schemeClr val="tx1">
                    <a:lumMod val="85000"/>
                    <a:lumOff val="15000"/>
                  </a:schemeClr>
                </a:solidFill>
              </a:rPr>
              <a:t>Военный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600" b="1" err="1">
                <a:solidFill>
                  <a:schemeClr val="tx1">
                    <a:lumMod val="85000"/>
                    <a:lumOff val="15000"/>
                  </a:schemeClr>
                </a:solidFill>
              </a:rPr>
              <a:t>хор</a:t>
            </a:r>
            <a:endParaRPr lang="en-US" sz="3600" err="1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br>
              <a:rPr lang="en-US" sz="900" dirty="0"/>
            </a:br>
            <a:endParaRPr lang="en-US" sz="9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477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группа, люди, в позе&#10;&#10;Автоматически созданное описание">
            <a:extLst>
              <a:ext uri="{FF2B5EF4-FFF2-40B4-BE49-F238E27FC236}">
                <a16:creationId xmlns:a16="http://schemas.microsoft.com/office/drawing/2014/main" id="{37A3BA89-1493-4605-F165-2A16D25D16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41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584CAA-528D-7525-E909-4134EC767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257" y="5451711"/>
            <a:ext cx="11210925" cy="7448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900" b="1" err="1">
                <a:solidFill>
                  <a:schemeClr val="tx1">
                    <a:lumMod val="85000"/>
                    <a:lumOff val="15000"/>
                  </a:schemeClr>
                </a:solidFill>
              </a:rPr>
              <a:t>Церковный</a:t>
            </a:r>
            <a:r>
              <a:rPr lang="en-US" sz="4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4900" b="1" err="1">
                <a:solidFill>
                  <a:schemeClr val="tx1">
                    <a:lumMod val="85000"/>
                    <a:lumOff val="15000"/>
                  </a:schemeClr>
                </a:solidFill>
              </a:rPr>
              <a:t>хор</a:t>
            </a:r>
            <a:endParaRPr lang="en-US" sz="4900">
              <a:solidFill>
                <a:schemeClr val="tx1">
                  <a:lumMod val="85000"/>
                  <a:lumOff val="15000"/>
                </a:schemeClr>
              </a:solidFill>
              <a:ea typeface="Calibri Light"/>
              <a:cs typeface="Calibri Light"/>
            </a:endParaRPr>
          </a:p>
          <a:p>
            <a:pPr algn="ctr"/>
            <a:br>
              <a:rPr lang="en-US" sz="1400" dirty="0"/>
            </a:br>
            <a:endParaRPr lang="en-US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740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в позе, линия&#10;&#10;Автоматически созданное описание">
            <a:extLst>
              <a:ext uri="{FF2B5EF4-FFF2-40B4-BE49-F238E27FC236}">
                <a16:creationId xmlns:a16="http://schemas.microsoft.com/office/drawing/2014/main" id="{68705EBA-22C7-1BE2-AA9B-471E610281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592" t="23391" r="449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7B51B11D-BBCD-47C7-A599-1EDA2F22FE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3308" y="4549726"/>
            <a:ext cx="11438793" cy="1844256"/>
          </a:xfrm>
          <a:prstGeom prst="rect">
            <a:avLst/>
          </a:prstGeom>
          <a:solidFill>
            <a:srgbClr val="404040">
              <a:alpha val="93000"/>
            </a:srgbClr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EC32D7-5D9B-1E21-476F-C47751192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544" y="4754880"/>
            <a:ext cx="11137392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>
                <a:solidFill>
                  <a:schemeClr val="bg1"/>
                </a:solidFill>
              </a:rPr>
              <a:t>Эстрадный хор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A810F53-4CAC-492E-A2F9-C147AA509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09800" y="574243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7145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2FD47D9C-8811-B1D8-9E67-70CFDBBA8B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23E290-F356-2373-57C3-96936DA85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Народный хор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632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FFCDD23B-75C8-427B-BD08-53C8156CD7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небо, здание, внешний, обочина&#10;&#10;Автоматически созданное описание">
            <a:extLst>
              <a:ext uri="{FF2B5EF4-FFF2-40B4-BE49-F238E27FC236}">
                <a16:creationId xmlns:a16="http://schemas.microsoft.com/office/drawing/2014/main" id="{1C324CCF-58B4-A408-AE88-29C3210A40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8" r="-1" b="2406"/>
          <a:stretch/>
        </p:blipFill>
        <p:spPr>
          <a:xfrm>
            <a:off x="-1" y="190"/>
            <a:ext cx="8128855" cy="5291194"/>
          </a:xfrm>
          <a:prstGeom prst="rect">
            <a:avLst/>
          </a:prstGeom>
        </p:spPr>
      </p:pic>
      <p:sp>
        <p:nvSpPr>
          <p:cNvPr id="17" name="Rectangle 11">
            <a:extLst>
              <a:ext uri="{FF2B5EF4-FFF2-40B4-BE49-F238E27FC236}">
                <a16:creationId xmlns:a16="http://schemas.microsoft.com/office/drawing/2014/main" id="{AFFC87AC-C919-4FE5-BAC3-39509E001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264" y="5282206"/>
            <a:ext cx="12192264" cy="1163844"/>
          </a:xfrm>
          <a:prstGeom prst="rect">
            <a:avLst/>
          </a:prstGeom>
          <a:gradFill>
            <a:gsLst>
              <a:gs pos="28000">
                <a:schemeClr val="accent1">
                  <a:lumMod val="75000"/>
                  <a:alpha val="11000"/>
                </a:schemeClr>
              </a:gs>
              <a:gs pos="100000">
                <a:srgbClr val="000000">
                  <a:alpha val="77000"/>
                </a:srgbClr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B5E08C4-8CDD-4623-A5B8-E998C6DEE3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5282206"/>
            <a:ext cx="12191998" cy="158648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57BBB3-DB0A-2959-09AF-A2640A807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9715" y="5635366"/>
            <a:ext cx="7091299" cy="898581"/>
          </a:xfrm>
        </p:spPr>
        <p:txBody>
          <a:bodyPr vert="horz" lIns="91440" tIns="45720" rIns="91440" bIns="45720" rtlCol="0" anchor="ctr">
            <a:normAutofit/>
          </a:bodyPr>
          <a:lstStyle/>
          <a:p>
            <a:endParaRPr lang="en-US" sz="4000" kern="120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5F33878-D502-4FFA-8ACE-F2AECDB2A2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5282206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5" descr="Изображение выглядит как текст, в линейку, линия, продажа&#10;&#10;Автоматически созданное описание">
            <a:extLst>
              <a:ext uri="{FF2B5EF4-FFF2-40B4-BE49-F238E27FC236}">
                <a16:creationId xmlns:a16="http://schemas.microsoft.com/office/drawing/2014/main" id="{68F8665C-EC25-DAB7-F805-5809DE351F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999" r="19410"/>
          <a:stretch/>
        </p:blipFill>
        <p:spPr>
          <a:xfrm>
            <a:off x="6739327" y="1"/>
            <a:ext cx="5452672" cy="5291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879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Хор </vt:lpstr>
      <vt:lpstr>Хор - это совместное звучание человеческих голосов.</vt:lpstr>
      <vt:lpstr>Хором руководит хормейстер</vt:lpstr>
      <vt:lpstr>Презентация PowerPoint</vt:lpstr>
      <vt:lpstr> Военный хор  </vt:lpstr>
      <vt:lpstr>Церковный хор  </vt:lpstr>
      <vt:lpstr>Эстрадный хор</vt:lpstr>
      <vt:lpstr>Народный хор</vt:lpstr>
      <vt:lpstr>Презентация PowerPoint</vt:lpstr>
      <vt:lpstr>Северный русский народный хор г. Архангельск </vt:lpstr>
      <vt:lpstr>Академический хор</vt:lpstr>
      <vt:lpstr>Хор Турецкого. Мужской хор под руководством Михаила Турецкого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86</cp:revision>
  <dcterms:created xsi:type="dcterms:W3CDTF">2023-02-06T12:45:25Z</dcterms:created>
  <dcterms:modified xsi:type="dcterms:W3CDTF">2023-02-06T13:24:50Z</dcterms:modified>
</cp:coreProperties>
</file>