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7" r:id="rId17"/>
    <p:sldId id="280" r:id="rId18"/>
    <p:sldId id="274" r:id="rId19"/>
    <p:sldId id="275" r:id="rId20"/>
    <p:sldId id="276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8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8FB79-DAE6-4CCD-A76C-BEB2447E2D99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C3CE35-4620-4A09-BE5C-919BE238DD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C3CE35-4620-4A09-BE5C-919BE238DD23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3EF6-5A72-4999-835F-C0EE8B72180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BDA0-95C2-40C2-A812-ED715445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3EF6-5A72-4999-835F-C0EE8B72180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BDA0-95C2-40C2-A812-ED715445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3EF6-5A72-4999-835F-C0EE8B72180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BDA0-95C2-40C2-A812-ED715445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3EF6-5A72-4999-835F-C0EE8B72180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BDA0-95C2-40C2-A812-ED715445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3EF6-5A72-4999-835F-C0EE8B72180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BDA0-95C2-40C2-A812-ED715445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3EF6-5A72-4999-835F-C0EE8B72180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BDA0-95C2-40C2-A812-ED715445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3EF6-5A72-4999-835F-C0EE8B72180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BDA0-95C2-40C2-A812-ED715445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3EF6-5A72-4999-835F-C0EE8B72180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BDA0-95C2-40C2-A812-ED715445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3EF6-5A72-4999-835F-C0EE8B72180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BDA0-95C2-40C2-A812-ED715445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3EF6-5A72-4999-835F-C0EE8B72180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BDA0-95C2-40C2-A812-ED715445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3EF6-5A72-4999-835F-C0EE8B72180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2BDA0-95C2-40C2-A812-ED715445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33EF6-5A72-4999-835F-C0EE8B721808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2BDA0-95C2-40C2-A812-ED715445E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МОУ «Гавриловская средняя школа»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800" dirty="0" smtClean="0"/>
              <a:t>Районная краеведческая конференция школьников</a:t>
            </a:r>
          </a:p>
          <a:p>
            <a:pPr algn="ctr"/>
            <a:r>
              <a:rPr lang="ru-RU" sz="2800" dirty="0" smtClean="0"/>
              <a:t>« Знаем прошлое, живем настоящим, </a:t>
            </a:r>
          </a:p>
          <a:p>
            <a:pPr algn="ctr"/>
            <a:r>
              <a:rPr lang="ru-RU" sz="2800" dirty="0" smtClean="0"/>
              <a:t>верим в будущее</a:t>
            </a:r>
          </a:p>
          <a:p>
            <a:pPr algn="ctr"/>
            <a:r>
              <a:rPr lang="ru-RU" sz="2800" dirty="0" smtClean="0"/>
              <a:t> ( к 800-летию образования Нижнего Новгорода)»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Номинация: « Смута и Нижний Новгород»</a:t>
            </a:r>
          </a:p>
          <a:p>
            <a:pPr algn="ctr"/>
            <a:endParaRPr lang="ru-RU" dirty="0" smtClean="0"/>
          </a:p>
          <a:p>
            <a:pPr algn="r"/>
            <a:r>
              <a:rPr lang="ru-RU" sz="2400" dirty="0" smtClean="0"/>
              <a:t>Выполнила:</a:t>
            </a:r>
          </a:p>
          <a:p>
            <a:pPr algn="r"/>
            <a:r>
              <a:rPr lang="ru-RU" sz="2400" dirty="0" smtClean="0"/>
              <a:t>ученица 10 класса</a:t>
            </a:r>
          </a:p>
          <a:p>
            <a:pPr algn="r"/>
            <a:r>
              <a:rPr lang="ru-RU" sz="2400" dirty="0" smtClean="0"/>
              <a:t>Бобыкина Татьяна</a:t>
            </a:r>
          </a:p>
          <a:p>
            <a:pPr algn="r"/>
            <a:r>
              <a:rPr lang="ru-RU" sz="2400" dirty="0" smtClean="0"/>
              <a:t>Руководитель: </a:t>
            </a:r>
          </a:p>
          <a:p>
            <a:pPr algn="r"/>
            <a:r>
              <a:rPr lang="ru-RU" sz="2400" dirty="0" smtClean="0"/>
              <a:t>учитель истории: </a:t>
            </a:r>
            <a:r>
              <a:rPr lang="ru-RU" sz="2400" dirty="0" err="1" smtClean="0"/>
              <a:t>Богаткова</a:t>
            </a:r>
            <a:r>
              <a:rPr lang="ru-RU" sz="2400" dirty="0" smtClean="0"/>
              <a:t> И.А.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д.Гавриловка 2021 год</a:t>
            </a:r>
          </a:p>
          <a:p>
            <a:pPr algn="r"/>
            <a:endParaRPr lang="ru-RU" dirty="0" smtClean="0"/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27 января  1611 года в Нижнем Новгороде была получена грамота патриарха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Гермогена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с призывом собрать ополчение для  освобождения Москвы.  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Вскоре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Нижний Новгород первым начал отправку военных отрядов в состав формируемого ополчения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pic>
        <p:nvPicPr>
          <p:cNvPr id="6146" name="Picture 2" descr="C:\Users\Admin\Desktop\120355_1519571323-850x550_width_50.jpg"/>
          <p:cNvPicPr>
            <a:picLocks noChangeAspect="1" noChangeArrowheads="1"/>
          </p:cNvPicPr>
          <p:nvPr/>
        </p:nvPicPr>
        <p:blipFill>
          <a:blip r:embed="rId3"/>
          <a:srcRect l="3235" t="2065" r="5882" b="4277"/>
          <a:stretch>
            <a:fillRect/>
          </a:stretch>
        </p:blipFill>
        <p:spPr bwMode="auto">
          <a:xfrm>
            <a:off x="5786446" y="2428868"/>
            <a:ext cx="3071834" cy="3786214"/>
          </a:xfrm>
          <a:prstGeom prst="rect">
            <a:avLst/>
          </a:prstGeom>
          <a:noFill/>
        </p:spPr>
      </p:pic>
      <p:pic>
        <p:nvPicPr>
          <p:cNvPr id="6147" name="Picture 3" descr="F:\конференция-2021\патриарх Гермоге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357430"/>
            <a:ext cx="5429288" cy="42862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929322" y="6215082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Патриарх </a:t>
            </a:r>
            <a:r>
              <a:rPr lang="ru-RU" b="1" dirty="0" err="1" smtClean="0"/>
              <a:t>Гермоген</a:t>
            </a:r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Зачинателем нового ополчения стал представитель посадского населения Нижнего Новгорода 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Кузьма Минин</a:t>
            </a:r>
            <a:r>
              <a:rPr kumimoji="0" lang="ru-RU" sz="2800" b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/>
              <a:t>  1 сентября 1611 года он был избран </a:t>
            </a:r>
            <a:r>
              <a:rPr lang="ru-RU" sz="2800" b="1" dirty="0" smtClean="0"/>
              <a:t>земским старостой</a:t>
            </a:r>
            <a:r>
              <a:rPr lang="ru-RU" sz="2800" dirty="0" smtClean="0"/>
              <a:t>. </a:t>
            </a:r>
            <a:endParaRPr kumimoji="0" lang="ru-RU" sz="2800" b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pic>
        <p:nvPicPr>
          <p:cNvPr id="5122" name="Picture 2" descr="F:\конференция-2021\картинки к Смути и НН\Кузьма Минин.jpg"/>
          <p:cNvPicPr>
            <a:picLocks noChangeAspect="1" noChangeArrowheads="1"/>
          </p:cNvPicPr>
          <p:nvPr/>
        </p:nvPicPr>
        <p:blipFill>
          <a:blip r:embed="rId3"/>
          <a:srcRect r="7812"/>
          <a:stretch>
            <a:fillRect/>
          </a:stretch>
        </p:blipFill>
        <p:spPr bwMode="auto">
          <a:xfrm>
            <a:off x="357158" y="1643050"/>
            <a:ext cx="4214842" cy="4286280"/>
          </a:xfrm>
          <a:prstGeom prst="rect">
            <a:avLst/>
          </a:prstGeom>
          <a:noFill/>
        </p:spPr>
      </p:pic>
      <p:pic>
        <p:nvPicPr>
          <p:cNvPr id="5123" name="Picture 3" descr="C:\Users\Admin\Desktop\2019-09-18-23-52-06.jpg"/>
          <p:cNvPicPr>
            <a:picLocks noChangeAspect="1" noChangeArrowheads="1"/>
          </p:cNvPicPr>
          <p:nvPr/>
        </p:nvPicPr>
        <p:blipFill>
          <a:blip r:embed="rId4"/>
          <a:srcRect l="13554" t="7947" r="8136"/>
          <a:stretch>
            <a:fillRect/>
          </a:stretch>
        </p:blipFill>
        <p:spPr bwMode="auto">
          <a:xfrm>
            <a:off x="4857752" y="1643050"/>
            <a:ext cx="4071966" cy="42862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2910" y="6072206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Кузьма Минин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643570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Дмитрий Пожарский</a:t>
            </a:r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endParaRPr lang="ru-RU" sz="2000" dirty="0" smtClean="0"/>
          </a:p>
          <a:p>
            <a:pPr algn="ctr"/>
            <a:r>
              <a:rPr lang="ru-RU" sz="2800" dirty="0" smtClean="0"/>
              <a:t>Для организации Нижегородского (второго) ополчения жители города собрали </a:t>
            </a:r>
            <a:r>
              <a:rPr lang="ru-RU" sz="2800" b="1" dirty="0" smtClean="0"/>
              <a:t>45 000 рублей</a:t>
            </a:r>
            <a:r>
              <a:rPr lang="ru-RU" sz="2800" dirty="0" smtClean="0"/>
              <a:t>. Это были добровольные сборы, обычный военный налог, так называемая «пятая деньга».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097" name="Picture 1" descr="C:\Users\Admin\Desktop\23311-Interesnye-fakty-ob-ovczah.jpg"/>
          <p:cNvPicPr>
            <a:picLocks noChangeAspect="1" noChangeArrowheads="1"/>
          </p:cNvPicPr>
          <p:nvPr/>
        </p:nvPicPr>
        <p:blipFill>
          <a:blip r:embed="rId3"/>
          <a:srcRect l="13500" r="10562"/>
          <a:stretch>
            <a:fillRect/>
          </a:stretch>
        </p:blipFill>
        <p:spPr bwMode="auto">
          <a:xfrm>
            <a:off x="357158" y="2357430"/>
            <a:ext cx="3929090" cy="3357586"/>
          </a:xfrm>
          <a:prstGeom prst="rect">
            <a:avLst/>
          </a:prstGeom>
          <a:noFill/>
        </p:spPr>
      </p:pic>
      <p:pic>
        <p:nvPicPr>
          <p:cNvPr id="4098" name="Picture 2" descr="C:\Users\Admin\Desktop\My_Baby_Pigs_00.jpeg"/>
          <p:cNvPicPr>
            <a:picLocks noChangeAspect="1" noChangeArrowheads="1"/>
          </p:cNvPicPr>
          <p:nvPr/>
        </p:nvPicPr>
        <p:blipFill>
          <a:blip r:embed="rId4" cstate="print"/>
          <a:srcRect l="4869" t="2439" r="2615"/>
          <a:stretch>
            <a:fillRect/>
          </a:stretch>
        </p:blipFill>
        <p:spPr bwMode="auto">
          <a:xfrm>
            <a:off x="4500562" y="2357430"/>
            <a:ext cx="4357718" cy="335758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5786454"/>
            <a:ext cx="3286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    овца - 30-36 копеек</a:t>
            </a:r>
            <a:endParaRPr lang="ru-RU" sz="2400" b="1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000628" y="5786454"/>
            <a:ext cx="36433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поросенок - 5-6 копеек;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К февралю 1612 года в Нижнем Новгороде сложился  новый орган государственной власти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«Совет всея земли»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22 октября 1612 года  ополченцы взяли Китай-город. </a:t>
            </a:r>
            <a:r>
              <a:rPr lang="ru-RU" sz="2400" dirty="0" smtClean="0"/>
              <a:t>В начале ноября 1612 года многие ополченцы покинули Москву и вернулись в свои города. «Совет всея земли» установил контроль над столицей. Появилась  возможность созвать </a:t>
            </a:r>
            <a:r>
              <a:rPr lang="ru-RU" sz="2400" b="1" dirty="0" smtClean="0"/>
              <a:t>Земский собор</a:t>
            </a:r>
            <a:r>
              <a:rPr lang="ru-RU" sz="2400" dirty="0" smtClean="0"/>
              <a:t> для избрания царя.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074" name="Picture 2" descr="F:\конференция-2021\земский собор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571744"/>
            <a:ext cx="5715040" cy="407196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Архангельский собор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в Нижегородском Кремле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(1628 – 1631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гг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0722" name="Picture 2" descr="C:\Users\Admin\Desktop\Sobor-Mihaila-Arhangel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214422"/>
            <a:ext cx="8001056" cy="511972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В 1818 году в столице  на Красной площади была установлена скульптурная композиция Минина и Пожарского</a:t>
            </a:r>
            <a:r>
              <a:rPr lang="ru-RU" sz="28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9698" name="Picture 2" descr="C:\Users\Admin\Desktop\image-57f40548ff936721d8070ee0-58061f6486190-1c0c7r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00174"/>
            <a:ext cx="5143536" cy="4852392"/>
          </a:xfrm>
          <a:prstGeom prst="rect">
            <a:avLst/>
          </a:prstGeom>
          <a:noFill/>
        </p:spPr>
      </p:pic>
      <p:pic>
        <p:nvPicPr>
          <p:cNvPr id="29700" name="Picture 4" descr="C:\Users\Admin\Desktop\Иван-Петрович-Мартос.jpg"/>
          <p:cNvPicPr>
            <a:picLocks noChangeAspect="1" noChangeArrowheads="1"/>
          </p:cNvPicPr>
          <p:nvPr/>
        </p:nvPicPr>
        <p:blipFill>
          <a:blip r:embed="rId5"/>
          <a:srcRect l="14098" t="11889"/>
          <a:stretch>
            <a:fillRect/>
          </a:stretch>
        </p:blipFill>
        <p:spPr bwMode="auto">
          <a:xfrm>
            <a:off x="6000760" y="1571612"/>
            <a:ext cx="2786082" cy="33575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72198" y="5000636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Иван Петрович </a:t>
            </a:r>
            <a:r>
              <a:rPr lang="ru-RU" b="1" dirty="0" err="1" smtClean="0"/>
              <a:t>Мартос</a:t>
            </a:r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Гранитный обелиск в Нижнем Новгороде, украшенный барельефами Минина и Пожарского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(скульптор </a:t>
            </a:r>
            <a:r>
              <a:rPr lang="ru-RU" sz="2800" dirty="0" err="1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И.П.Мартос</a:t>
            </a:r>
            <a:r>
              <a:rPr lang="ru-RU" sz="28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 1828 г.). </a:t>
            </a:r>
            <a:endParaRPr lang="ru-RU" sz="2800" dirty="0" smtClean="0">
              <a:cs typeface="Arial" pitchFamily="34" charset="0"/>
            </a:endParaRPr>
          </a:p>
        </p:txBody>
      </p:sp>
      <p:pic>
        <p:nvPicPr>
          <p:cNvPr id="4" name="Picture 3" descr="C:\Users\Admin\Desktop\image-59a325a3ff93670a0009ece5-59a335d0f0873-1cq6deh.jpg"/>
          <p:cNvPicPr>
            <a:picLocks noChangeAspect="1" noChangeArrowheads="1"/>
          </p:cNvPicPr>
          <p:nvPr/>
        </p:nvPicPr>
        <p:blipFill>
          <a:blip r:embed="rId3"/>
          <a:srcRect l="14103" r="12820"/>
          <a:stretch>
            <a:fillRect/>
          </a:stretch>
        </p:blipFill>
        <p:spPr bwMode="auto">
          <a:xfrm flipH="1">
            <a:off x="1571604" y="1500174"/>
            <a:ext cx="5786478" cy="505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7 ноября 1943 года на центральной площади Нижнего Новгорода, был открыт </a:t>
            </a:r>
            <a:r>
              <a:rPr lang="ru-RU" sz="2800" b="1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памятник Кузьме Минину</a:t>
            </a:r>
            <a:r>
              <a:rPr lang="ru-RU" sz="28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 , а  площади было присвоено имя Минина и Пожарского.</a:t>
            </a:r>
            <a:endParaRPr lang="ru-RU" sz="2800" dirty="0" smtClean="0">
              <a:cs typeface="Arial" pitchFamily="34" charset="0"/>
            </a:endParaRPr>
          </a:p>
        </p:txBody>
      </p:sp>
      <p:pic>
        <p:nvPicPr>
          <p:cNvPr id="5" name="Picture 3" descr="C:\Users\Admin\Desktop\10a6fe619b4b928caf7a374155150b10_s-139.jpg"/>
          <p:cNvPicPr>
            <a:picLocks noChangeAspect="1" noChangeArrowheads="1"/>
          </p:cNvPicPr>
          <p:nvPr/>
        </p:nvPicPr>
        <p:blipFill>
          <a:blip r:embed="rId3"/>
          <a:srcRect l="4908" r="6748" b="9433"/>
          <a:stretch>
            <a:fillRect/>
          </a:stretch>
        </p:blipFill>
        <p:spPr bwMode="auto">
          <a:xfrm>
            <a:off x="1142976" y="1500174"/>
            <a:ext cx="678661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4 ноября 2005 года в Нижнем Новгороде у церкви Иоанна Предтечи  была установлена копия московского памятника.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8674" name="Picture 2" descr="F:\конференция-2021\картинки к Смути и НН\памятник М и П в Нижне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357298"/>
            <a:ext cx="6143668" cy="503896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ве улицы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 в центре Нижнего Новгорода 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ул.Минина и ул.Пожарского.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pic>
        <p:nvPicPr>
          <p:cNvPr id="33794" name="Picture 2" descr="C:\Users\Admin\Desktop\33570b01858cf3fbe318be1b0b097af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00108"/>
            <a:ext cx="4786346" cy="3143272"/>
          </a:xfrm>
          <a:prstGeom prst="rect">
            <a:avLst/>
          </a:prstGeom>
          <a:noFill/>
        </p:spPr>
      </p:pic>
      <p:pic>
        <p:nvPicPr>
          <p:cNvPr id="33795" name="Picture 3" descr="C:\Users\Admin\Desktop\nizhniy-novgorod-10167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143248"/>
            <a:ext cx="4643470" cy="335758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Смута ( Смутное время) </a:t>
            </a:r>
            <a:r>
              <a:rPr lang="ru-RU" sz="2400" dirty="0" smtClean="0"/>
              <a:t>– период в отечественной истории ( 1604-1618), когда  в стране до предела обострились экономические и политические проблемы, разгорелась первая в истории России Гражданская война.</a:t>
            </a:r>
            <a:endParaRPr lang="ru-RU" sz="2400" dirty="0"/>
          </a:p>
        </p:txBody>
      </p:sp>
      <p:pic>
        <p:nvPicPr>
          <p:cNvPr id="1026" name="Picture 2" descr="C:\Users\Admin\Desktop\Lissn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4214842" cy="4429156"/>
          </a:xfrm>
          <a:prstGeom prst="rect">
            <a:avLst/>
          </a:prstGeom>
          <a:noFill/>
        </p:spPr>
      </p:pic>
      <p:pic>
        <p:nvPicPr>
          <p:cNvPr id="1027" name="Picture 3" descr="C:\Users\Admin\Desktop\bp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643050"/>
            <a:ext cx="3987031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Пример твердости и стойкости в борьбе, уверенность в правоте своего дела со стороны нижегородцев стали убедительным примером для всей страны.  Поэтому подвиг нижегородцев навеки остался в исторической памяти как образец патриотизма, воинской доблести и гражданской ответственности за судьбы России.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4818" name="Picture 2" descr="C:\Users\Admin\Desktop\a54b14f1a863410dd31f51c25ded5dd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143248"/>
            <a:ext cx="4143404" cy="335758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35743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Спасибо за внимание !!!</a:t>
            </a:r>
            <a:endParaRPr lang="ru-RU" sz="6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91440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</a:t>
            </a:r>
            <a:endParaRPr lang="ru-RU" sz="2000" dirty="0" smtClean="0"/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 По стране разливался огонь Гражданской войны. </a:t>
            </a:r>
            <a:r>
              <a:rPr lang="ru-RU" sz="2400" b="1" dirty="0" smtClean="0"/>
              <a:t>Одни города стояли за Василия Шуйского, другие за «царя Дмитрия Ивановича». Между ними шли ожесточенные бои.</a:t>
            </a:r>
            <a:endParaRPr lang="ru-RU" sz="24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 descr="C:\Users\Admin\Desktop\150436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643051"/>
            <a:ext cx="4572032" cy="4643470"/>
          </a:xfrm>
          <a:prstGeom prst="rect">
            <a:avLst/>
          </a:prstGeom>
          <a:noFill/>
        </p:spPr>
      </p:pic>
      <p:pic>
        <p:nvPicPr>
          <p:cNvPr id="13316" name="Picture 4" descr="C:\Users\Admin\Desktop\DzV_49uX4AE00N_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714488"/>
            <a:ext cx="3857652" cy="458681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34" y="6286520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Василий  Иванович Шуйский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00628" y="6357958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Лжедмитрий </a:t>
            </a:r>
            <a:r>
              <a:rPr lang="en-US" b="1" dirty="0" smtClean="0"/>
              <a:t> II</a:t>
            </a:r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91440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В Нижнем Новгороде  сохраняли верность московскому правительству. В центрах соседних уездов Балахне и Арзамасе обосновались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тушинцы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lang="ru-RU" sz="2400" dirty="0" smtClean="0"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сенью 1608 года Нижний Новгород был отрезан восставшими и оказался фактически в блокаде.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C:\Users\Admin\Desktop\i_2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643050"/>
            <a:ext cx="8215370" cy="500066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dirty="0" smtClean="0"/>
              <a:t>21 ноября  1608 года в Нижний Новгород был направлен ультиматум из Балахны с требованием присягнуть самозванцу и с угрозами наказания в противном случае..  Для управления городом и уездом был создан небывалый орган, условно называемый </a:t>
            </a:r>
            <a:r>
              <a:rPr lang="ru-RU" sz="2800" b="1" dirty="0" smtClean="0"/>
              <a:t>«Городовой совет»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11265" name="Picture 1" descr="C:\Users\Admin\Desktop\1395854760_02.jpg"/>
          <p:cNvPicPr>
            <a:picLocks noChangeAspect="1" noChangeArrowheads="1"/>
          </p:cNvPicPr>
          <p:nvPr/>
        </p:nvPicPr>
        <p:blipFill>
          <a:blip r:embed="rId3"/>
          <a:srcRect l="27397" t="2551" r="28425" b="4081"/>
          <a:stretch>
            <a:fillRect/>
          </a:stretch>
        </p:blipFill>
        <p:spPr bwMode="auto">
          <a:xfrm>
            <a:off x="285720" y="2285992"/>
            <a:ext cx="3357586" cy="3786214"/>
          </a:xfrm>
          <a:prstGeom prst="rect">
            <a:avLst/>
          </a:prstGeom>
          <a:noFill/>
        </p:spPr>
      </p:pic>
      <p:pic>
        <p:nvPicPr>
          <p:cNvPr id="11266" name="Picture 2" descr="C:\Users\Admin\Desktop\2YrR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2285992"/>
            <a:ext cx="5072098" cy="378621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6215082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Ф.И. Шереметьев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14876" y="6072206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«Городовой Совет»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22 ноября  1608 г.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тушинцы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начали военные действия против Нижнего Новгорода.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2  декабря нижегородцы перешли в контрнаступление, обратили противника в бегство и на его плечах вошли в Балахну, где были ликвидированы зачинщики крамолы. </a:t>
            </a:r>
          </a:p>
        </p:txBody>
      </p:sp>
      <p:pic>
        <p:nvPicPr>
          <p:cNvPr id="10242" name="Picture 2" descr="F:\конференция-2021\картинки к Смути и НН\воевода Алябье 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285992"/>
            <a:ext cx="8286808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 </a:t>
            </a:r>
            <a:r>
              <a:rPr lang="ru-RU" sz="2400" dirty="0" smtClean="0"/>
              <a:t>Соединившись с войсками М.В. Скопина-Шуйского, шедшими от Новгорода Великого, «понизовая» армия в марте 1610 года вступила в столицу. </a:t>
            </a:r>
            <a:r>
              <a:rPr lang="ru-RU" sz="2400" b="1" i="1" dirty="0" smtClean="0"/>
              <a:t>Так нижегородцы в первый раз  приняли участие в освобождении Москвы, более года блокированной приспешниками Лжедмитрия II.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9217" name="Picture 1" descr="C:\Users\Admin\Desktop\1389676393_02.jpg"/>
          <p:cNvPicPr>
            <a:picLocks noChangeAspect="1" noChangeArrowheads="1"/>
          </p:cNvPicPr>
          <p:nvPr/>
        </p:nvPicPr>
        <p:blipFill>
          <a:blip r:embed="rId3"/>
          <a:srcRect l="27397" t="8673" r="27397"/>
          <a:stretch>
            <a:fillRect/>
          </a:stretch>
        </p:blipFill>
        <p:spPr bwMode="auto">
          <a:xfrm>
            <a:off x="785786" y="2000240"/>
            <a:ext cx="3143272" cy="4286280"/>
          </a:xfrm>
          <a:prstGeom prst="rect">
            <a:avLst/>
          </a:prstGeom>
          <a:noFill/>
        </p:spPr>
      </p:pic>
      <p:pic>
        <p:nvPicPr>
          <p:cNvPr id="9218" name="Picture 2" descr="C:\Users\Admin\Desktop\maxresdefault.jpg"/>
          <p:cNvPicPr>
            <a:picLocks noChangeAspect="1" noChangeArrowheads="1"/>
          </p:cNvPicPr>
          <p:nvPr/>
        </p:nvPicPr>
        <p:blipFill>
          <a:blip r:embed="rId4"/>
          <a:srcRect l="8984" t="6250" r="7226"/>
          <a:stretch>
            <a:fillRect/>
          </a:stretch>
        </p:blipFill>
        <p:spPr bwMode="auto">
          <a:xfrm>
            <a:off x="4071934" y="2000240"/>
            <a:ext cx="4714908" cy="42862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6215082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М.В. </a:t>
            </a:r>
            <a:r>
              <a:rPr lang="ru-RU" b="1" dirty="0" err="1" smtClean="0"/>
              <a:t>Скопинин-Шуйский</a:t>
            </a:r>
            <a:r>
              <a:rPr lang="ru-RU" b="1" dirty="0" smtClean="0"/>
              <a:t> </a:t>
            </a:r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В это же время основные силы Василия Шуйского потерпели поражение от вторгшихся на территорию России польско-литовских войск, сам он был вынужден отречься от престола. Боярская дума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заключила договор о приглашении на русский престол наследника польского престола королевича Владислава.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pic>
        <p:nvPicPr>
          <p:cNvPr id="8194" name="Picture 2" descr="C:\Users\Admin\Desktop\slide-29.jpg"/>
          <p:cNvPicPr>
            <a:picLocks noChangeAspect="1" noChangeArrowheads="1"/>
          </p:cNvPicPr>
          <p:nvPr/>
        </p:nvPicPr>
        <p:blipFill>
          <a:blip r:embed="rId3"/>
          <a:srcRect l="52289" t="17928" r="1933" b="8726"/>
          <a:stretch>
            <a:fillRect/>
          </a:stretch>
        </p:blipFill>
        <p:spPr bwMode="auto">
          <a:xfrm>
            <a:off x="357158" y="2643182"/>
            <a:ext cx="3143272" cy="3786214"/>
          </a:xfrm>
          <a:prstGeom prst="rect">
            <a:avLst/>
          </a:prstGeom>
          <a:noFill/>
        </p:spPr>
      </p:pic>
      <p:pic>
        <p:nvPicPr>
          <p:cNvPr id="8195" name="Picture 3" descr="C:\Users\Admin\Desktop\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2643182"/>
            <a:ext cx="5143504" cy="38576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642939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Королевич Владислав</a:t>
            </a:r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007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b="234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Первое земское ополчение было организовано в начале 1611 года в Рязани. </a:t>
            </a:r>
          </a:p>
          <a:p>
            <a:pPr algn="just"/>
            <a:r>
              <a:rPr lang="ru-RU" sz="2800" dirty="0" smtClean="0"/>
              <a:t>Нижегородцы одними из первых поддержали идею созыва ополчения и освобождения Москвы от польско-литовских захватчиков. </a:t>
            </a:r>
          </a:p>
          <a:p>
            <a:endParaRPr lang="ru-RU" dirty="0"/>
          </a:p>
        </p:txBody>
      </p:sp>
      <p:pic>
        <p:nvPicPr>
          <p:cNvPr id="7169" name="Picture 1" descr="F:\конференция-2021\земский собо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285992"/>
            <a:ext cx="5000660" cy="4357718"/>
          </a:xfrm>
          <a:prstGeom prst="rect">
            <a:avLst/>
          </a:prstGeom>
          <a:noFill/>
        </p:spPr>
      </p:pic>
      <p:pic>
        <p:nvPicPr>
          <p:cNvPr id="7170" name="Picture 2" descr="F:\конференция-2021\картинки к Смути и НН\король Сигизмунд 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2357430"/>
            <a:ext cx="3335531" cy="38576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5008" y="6286520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Сигизмунд</a:t>
            </a:r>
            <a:r>
              <a:rPr lang="en-US" b="1" dirty="0" smtClean="0"/>
              <a:t> III</a:t>
            </a:r>
            <a:r>
              <a:rPr lang="ru-RU" b="1" dirty="0" smtClean="0"/>
              <a:t> </a:t>
            </a:r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465</Words>
  <Application>Microsoft Office PowerPoint</Application>
  <PresentationFormat>Экран (4:3)</PresentationFormat>
  <Paragraphs>60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80</cp:revision>
  <dcterms:created xsi:type="dcterms:W3CDTF">2021-03-15T14:04:45Z</dcterms:created>
  <dcterms:modified xsi:type="dcterms:W3CDTF">2021-03-17T13:56:57Z</dcterms:modified>
</cp:coreProperties>
</file>