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40"/>
  </p:notesMasterIdLst>
  <p:sldIdLst>
    <p:sldId id="256" r:id="rId2"/>
    <p:sldId id="286" r:id="rId3"/>
    <p:sldId id="269" r:id="rId4"/>
    <p:sldId id="304" r:id="rId5"/>
    <p:sldId id="309" r:id="rId6"/>
    <p:sldId id="257" r:id="rId7"/>
    <p:sldId id="258" r:id="rId8"/>
    <p:sldId id="291" r:id="rId9"/>
    <p:sldId id="280" r:id="rId10"/>
    <p:sldId id="266" r:id="rId11"/>
    <p:sldId id="293" r:id="rId12"/>
    <p:sldId id="303" r:id="rId13"/>
    <p:sldId id="295" r:id="rId14"/>
    <p:sldId id="296" r:id="rId15"/>
    <p:sldId id="297" r:id="rId16"/>
    <p:sldId id="298" r:id="rId17"/>
    <p:sldId id="259" r:id="rId18"/>
    <p:sldId id="289" r:id="rId19"/>
    <p:sldId id="281" r:id="rId20"/>
    <p:sldId id="292" r:id="rId21"/>
    <p:sldId id="265" r:id="rId22"/>
    <p:sldId id="262" r:id="rId23"/>
    <p:sldId id="299" r:id="rId24"/>
    <p:sldId id="300" r:id="rId25"/>
    <p:sldId id="301" r:id="rId26"/>
    <p:sldId id="302" r:id="rId27"/>
    <p:sldId id="283" r:id="rId28"/>
    <p:sldId id="260" r:id="rId29"/>
    <p:sldId id="271" r:id="rId30"/>
    <p:sldId id="274" r:id="rId31"/>
    <p:sldId id="267" r:id="rId32"/>
    <p:sldId id="268" r:id="rId33"/>
    <p:sldId id="273" r:id="rId34"/>
    <p:sldId id="306" r:id="rId35"/>
    <p:sldId id="307" r:id="rId36"/>
    <p:sldId id="308" r:id="rId37"/>
    <p:sldId id="290" r:id="rId38"/>
    <p:sldId id="285" r:id="rId3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FF"/>
    <a:srgbClr val="AEE6BF"/>
    <a:srgbClr val="A4E2A2"/>
    <a:srgbClr val="2A2AB6"/>
    <a:srgbClr val="CC3399"/>
    <a:srgbClr val="660029"/>
    <a:srgbClr val="5439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0" autoAdjust="0"/>
    <p:restoredTop sz="49275" autoAdjust="0"/>
  </p:normalViewPr>
  <p:slideViewPr>
    <p:cSldViewPr>
      <p:cViewPr>
        <p:scale>
          <a:sx n="55" d="100"/>
          <a:sy n="55" d="100"/>
        </p:scale>
        <p:origin x="-2170" y="-696"/>
      </p:cViewPr>
      <p:guideLst>
        <p:guide orient="horz" pos="2160"/>
        <p:guide pos="288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7756A-4F28-4D5C-89DA-8F776DBB5095}" type="datetimeFigureOut">
              <a:rPr lang="ru-RU" smtClean="0"/>
              <a:pPr/>
              <a:t>10.05.2022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59772-ADC3-417A-92E4-FD8848E07C4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423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59772-ADC3-417A-92E4-FD8848E07C4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909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titlemaster_m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304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010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E3953E9-B2D2-4059-AFFF-0E5F95999FC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EEC5C-3DD2-4E14-86DE-A5394C7F439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7CD45-AAC4-48E1-B2FF-B7A7D6F482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121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438400" y="1600200"/>
            <a:ext cx="64008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38400" y="3924300"/>
            <a:ext cx="6400800" cy="21717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52400" y="6248400"/>
            <a:ext cx="1901825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4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051251-978E-4D99-8ECB-C3CFADD1D3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C87FF1-A752-4060-9483-05388C8D66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05F538-ABFC-4124-924A-5E7AF92FF5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D07249-BCCD-4329-91EC-D40F9E7724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FE1ADD-5447-4A82-8CD5-C33DBFE1CD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E1C81D-E620-49B5-A24B-CCBDA3DF7B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20C49-4B91-4904-B503-86D1482B44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F885F9-6994-4D4D-916F-24CE474D71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EE6695-CCE3-4690-B737-169B0B22884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1433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pic>
          <p:nvPicPr>
            <p:cNvPr id="14340" name="Picture 4" descr="slidemaster_med3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</p:spPr>
        </p:pic>
      </p:grpSp>
      <p:sp>
        <p:nvSpPr>
          <p:cNvPr id="1434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434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fld id="{A837C643-00B6-401F-A55F-159A249B30B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ransition spd="med" advClick="0" advTm="120000">
    <p:strips dir="rd"/>
  </p:transition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7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6.xml"/><Relationship Id="rId4" Type="http://schemas.openxmlformats.org/officeDocument/2006/relationships/slide" Target="slide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214290"/>
            <a:ext cx="8072494" cy="4643470"/>
          </a:xfrm>
          <a:ln w="25400">
            <a:solidFill>
              <a:schemeClr val="accent2"/>
            </a:solidFill>
          </a:ln>
        </p:spPr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ДИСТАНЦИОННЫЙ КОНКУРС</a:t>
            </a:r>
            <a:b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«МОЯ ПРЕЗЕНТАЦИЯ К ЗАНЯТИЮ»</a:t>
            </a:r>
            <a:b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КРАЕВОЕ ГОСУДАРСТВЕННОЕ БЮДЖЕТНОЕ </a:t>
            </a:r>
            <a:r>
              <a:rPr lang="ru-RU" sz="1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ПРОФЕССИОНАЛЬНОЕ 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ОБРАЗОВАТЕЛЬНОЕ УЧРЕЖДЕНИЕ«БЛАГОВЕЩЕНСКИЙ ПРОФЕССИОНАЛЬНЫЙ ЛИЦЕЙ»</a:t>
            </a:r>
            <a: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6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Разработала: преподаватель </a:t>
            </a:r>
            <a:r>
              <a:rPr lang="ru-RU" sz="18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Матвиевская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Светлана Михайловна</a:t>
            </a:r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ТЕМА ЗАНЯТИЯ</a:t>
            </a:r>
            <a:b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«СПРОС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ПРЕДЛОЖЕНИЕ. 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НЕЦЕНОВЫЕ 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ФАКТОРЫ</a:t>
            </a:r>
            <a:r>
              <a:rPr lang="ru-RU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14348" y="5072074"/>
            <a:ext cx="8106124" cy="1669386"/>
          </a:xfrm>
          <a:ln>
            <a:solidFill>
              <a:schemeClr val="accent2"/>
            </a:solidFill>
          </a:ln>
        </p:spPr>
        <p:txBody>
          <a:bodyPr/>
          <a:lstStyle/>
          <a:p>
            <a:pPr algn="r">
              <a:lnSpc>
                <a:spcPct val="80000"/>
              </a:lnSpc>
            </a:pP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 algn="r">
              <a:lnSpc>
                <a:spcPct val="80000"/>
              </a:lnSpc>
            </a:pPr>
            <a:endParaRPr lang="ru-RU" sz="1800" b="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</a:pPr>
            <a:r>
              <a:rPr lang="ru-RU" sz="1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Благовещенка 2022</a:t>
            </a:r>
            <a:endParaRPr lang="ru-RU" sz="18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2483710" y="764704"/>
            <a:ext cx="6336440" cy="5616624"/>
          </a:xfrm>
        </p:spPr>
        <p:txBody>
          <a:bodyPr/>
          <a:lstStyle/>
          <a:p>
            <a:pPr algn="ctr"/>
            <a:r>
              <a:rPr lang="ru-RU" b="1" dirty="0" smtClean="0"/>
              <a:t>Изменение спроса</a:t>
            </a:r>
            <a:endParaRPr lang="ru-RU" b="1" dirty="0"/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 flipV="1">
            <a:off x="3419475" y="1341438"/>
            <a:ext cx="0" cy="3959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2" name="Line 4"/>
          <p:cNvSpPr>
            <a:spLocks noChangeShapeType="1"/>
          </p:cNvSpPr>
          <p:nvPr/>
        </p:nvSpPr>
        <p:spPr bwMode="auto">
          <a:xfrm>
            <a:off x="3276600" y="5157788"/>
            <a:ext cx="52562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040063" y="5176838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О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2915770" y="2060810"/>
            <a:ext cx="30238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/>
              <a:t>P</a:t>
            </a:r>
            <a:endParaRPr lang="ru-RU" b="1"/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8367713" y="52482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Q</a:t>
            </a:r>
            <a:endParaRPr lang="ru-RU" b="1"/>
          </a:p>
        </p:txBody>
      </p:sp>
      <p:sp>
        <p:nvSpPr>
          <p:cNvPr id="32780" name="Line 12"/>
          <p:cNvSpPr>
            <a:spLocks noChangeShapeType="1"/>
          </p:cNvSpPr>
          <p:nvPr/>
        </p:nvSpPr>
        <p:spPr bwMode="auto">
          <a:xfrm>
            <a:off x="4572000" y="1989138"/>
            <a:ext cx="2160588" cy="2160587"/>
          </a:xfrm>
          <a:prstGeom prst="line">
            <a:avLst/>
          </a:prstGeom>
          <a:noFill/>
          <a:ln w="76200">
            <a:solidFill>
              <a:srgbClr val="66002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1" name="Line 13"/>
          <p:cNvSpPr>
            <a:spLocks noChangeShapeType="1"/>
          </p:cNvSpPr>
          <p:nvPr/>
        </p:nvSpPr>
        <p:spPr bwMode="auto">
          <a:xfrm>
            <a:off x="3851275" y="2708275"/>
            <a:ext cx="2160588" cy="2160588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2" name="Line 14"/>
          <p:cNvSpPr>
            <a:spLocks noChangeShapeType="1"/>
          </p:cNvSpPr>
          <p:nvPr/>
        </p:nvSpPr>
        <p:spPr bwMode="auto">
          <a:xfrm>
            <a:off x="5292725" y="1268413"/>
            <a:ext cx="2159000" cy="2160587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4" name="Line 16"/>
          <p:cNvSpPr>
            <a:spLocks noChangeShapeType="1"/>
          </p:cNvSpPr>
          <p:nvPr/>
        </p:nvSpPr>
        <p:spPr bwMode="auto">
          <a:xfrm>
            <a:off x="5292725" y="2708275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6" name="Line 18"/>
          <p:cNvSpPr>
            <a:spLocks noChangeShapeType="1"/>
          </p:cNvSpPr>
          <p:nvPr/>
        </p:nvSpPr>
        <p:spPr bwMode="auto">
          <a:xfrm flipH="1">
            <a:off x="4572000" y="34290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3059113" y="5661025"/>
            <a:ext cx="57610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ВЛИЯНИЕ НЕЦЕНОВЫХ ФАКТОРОВ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32790" name="Text Box 22"/>
          <p:cNvSpPr txBox="1">
            <a:spLocks noChangeArrowheads="1"/>
          </p:cNvSpPr>
          <p:nvPr/>
        </p:nvSpPr>
        <p:spPr bwMode="auto">
          <a:xfrm>
            <a:off x="6011863" y="1557338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hlink"/>
                </a:solidFill>
              </a:rPr>
              <a:t>увеличение</a:t>
            </a:r>
          </a:p>
        </p:txBody>
      </p:sp>
      <p:sp>
        <p:nvSpPr>
          <p:cNvPr id="32791" name="Text Box 23"/>
          <p:cNvSpPr txBox="1">
            <a:spLocks noChangeArrowheads="1"/>
          </p:cNvSpPr>
          <p:nvPr/>
        </p:nvSpPr>
        <p:spPr bwMode="auto">
          <a:xfrm>
            <a:off x="3419475" y="4437063"/>
            <a:ext cx="1617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folHlink"/>
                </a:solidFill>
              </a:rPr>
              <a:t>уменьшение</a:t>
            </a:r>
          </a:p>
        </p:txBody>
      </p:sp>
    </p:spTree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52" dur="2000" fill="hold"/>
                                        <p:tgtEl>
                                          <p:spTgt spid="327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32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70" dur="2000" fill="hold"/>
                                        <p:tgtEl>
                                          <p:spTgt spid="327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32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2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85" dur="2000" fill="hold"/>
                                        <p:tgtEl>
                                          <p:spTgt spid="32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4398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animBg="1"/>
      <p:bldP spid="32772" grpId="0" animBg="1"/>
      <p:bldP spid="32773" grpId="0"/>
      <p:bldP spid="32774" grpId="0"/>
      <p:bldP spid="32775" grpId="0"/>
      <p:bldP spid="32780" grpId="0" animBg="1"/>
      <p:bldP spid="32781" grpId="0" animBg="1"/>
      <p:bldP spid="32782" grpId="0" animBg="1"/>
      <p:bldP spid="32784" grpId="0" animBg="1"/>
      <p:bldP spid="32786" grpId="0" animBg="1"/>
      <p:bldP spid="32790" grpId="0" build="allAtOnce"/>
      <p:bldP spid="32791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540"/>
            <a:ext cx="6534472" cy="615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тест</a:t>
            </a:r>
          </a:p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Задание1</a:t>
            </a:r>
            <a:r>
              <a:rPr lang="ru-RU" sz="1600" dirty="0" smtClean="0">
                <a:solidFill>
                  <a:srgbClr val="C00000"/>
                </a:solidFill>
              </a:rPr>
              <a:t> 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Спрос </a:t>
            </a:r>
            <a:r>
              <a:rPr lang="ru-RU" b="1" dirty="0">
                <a:solidFill>
                  <a:schemeClr val="tx2"/>
                </a:solidFill>
              </a:rPr>
              <a:t>это — …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 </a:t>
            </a:r>
            <a:r>
              <a:rPr lang="ru-RU" dirty="0" smtClean="0"/>
              <a:t>1.Количество </a:t>
            </a:r>
            <a:r>
              <a:rPr lang="ru-RU" dirty="0"/>
              <a:t>товаров, которое желают реализовать продавцы по каждой из возможных цен за определенный период времени</a:t>
            </a:r>
            <a:br>
              <a:rPr lang="ru-RU" dirty="0"/>
            </a:br>
            <a:r>
              <a:rPr lang="ru-RU" dirty="0" smtClean="0"/>
              <a:t> 2.Количество </a:t>
            </a:r>
            <a:r>
              <a:rPr lang="ru-RU" dirty="0"/>
              <a:t>товаров, которое желают приобрести покупатели по каждой из возможных цен за определенный период времени </a:t>
            </a:r>
            <a:br>
              <a:rPr lang="ru-RU" dirty="0"/>
            </a:br>
            <a:r>
              <a:rPr lang="ru-RU" dirty="0" smtClean="0"/>
              <a:t>3.Количество </a:t>
            </a:r>
            <a:r>
              <a:rPr lang="ru-RU" dirty="0"/>
              <a:t>товаров, которое желают приобрести покупатели по какой-либо цене за определенный период времени</a:t>
            </a:r>
            <a:br>
              <a:rPr lang="ru-RU" dirty="0"/>
            </a:br>
            <a:r>
              <a:rPr lang="ru-RU" dirty="0" smtClean="0"/>
              <a:t>4.Количество </a:t>
            </a:r>
            <a:r>
              <a:rPr lang="ru-RU" dirty="0"/>
              <a:t>товаров, которое желают реализовать продавцы по какой-либо цене за определенный период </a:t>
            </a:r>
            <a:r>
              <a:rPr lang="ru-RU" dirty="0" smtClean="0"/>
              <a:t>времени</a:t>
            </a:r>
          </a:p>
          <a:p>
            <a:pPr lvl="0" algn="ctr"/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>
                <a:solidFill>
                  <a:srgbClr val="000000"/>
                </a:solidFill>
              </a:rPr>
              <a:t>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7" name="Picture 3" descr="C:\Users\студент\Desktop\DSC_25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1" y="4572008"/>
            <a:ext cx="5405765" cy="21395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1539841"/>
      </p:ext>
    </p:extLst>
  </p:cSld>
  <p:clrMapOvr>
    <a:masterClrMapping/>
  </p:clrMapOvr>
  <p:transition spd="med" advClick="0" advTm="120000"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42852"/>
            <a:ext cx="6481778" cy="2062012"/>
          </a:xfrm>
        </p:spPr>
        <p:txBody>
          <a:bodyPr/>
          <a:lstStyle/>
          <a:p>
            <a:pPr lvl="0" algn="just"/>
            <a:r>
              <a:rPr lang="ru-RU" sz="1800" kern="1200" dirty="0">
                <a:solidFill>
                  <a:srgbClr val="000000"/>
                </a:solidFill>
                <a:effectLst/>
                <a:latin typeface="Arial" charset="0"/>
                <a:ea typeface="+mn-ea"/>
                <a:cs typeface="+mn-cs"/>
              </a:rPr>
              <a:t> </a:t>
            </a:r>
            <a:r>
              <a:rPr lang="ru-RU" sz="1800" b="1" kern="1200" dirty="0" smtClean="0">
                <a:effectLst/>
                <a:latin typeface="Arial" charset="0"/>
                <a:ea typeface="+mn-ea"/>
                <a:cs typeface="+mn-cs"/>
              </a:rPr>
              <a:t>ОТВЕТ</a:t>
            </a:r>
            <a:r>
              <a:rPr lang="ru-RU" sz="1800" b="1" kern="1200" dirty="0" smtClean="0">
                <a:solidFill>
                  <a:srgbClr val="C00000"/>
                </a:solidFill>
                <a:effectLst/>
                <a:latin typeface="Arial" charset="0"/>
                <a:ea typeface="+mn-ea"/>
                <a:cs typeface="+mn-cs"/>
              </a:rPr>
              <a:t/>
            </a:r>
            <a:br>
              <a:rPr lang="ru-RU" sz="1800" b="1" kern="1200" dirty="0" smtClean="0">
                <a:solidFill>
                  <a:srgbClr val="C00000"/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ru-RU" sz="1800" b="1" kern="1200" dirty="0">
                <a:solidFill>
                  <a:srgbClr val="C00000"/>
                </a:solidFill>
                <a:effectLst/>
                <a:latin typeface="Arial" charset="0"/>
                <a:ea typeface="+mn-ea"/>
                <a:cs typeface="+mn-cs"/>
              </a:rPr>
              <a:t/>
            </a:r>
            <a:br>
              <a:rPr lang="ru-RU" sz="1800" b="1" kern="1200" dirty="0">
                <a:solidFill>
                  <a:srgbClr val="C00000"/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ru-RU" sz="1800" b="1" kern="1200" dirty="0" smtClean="0">
                <a:solidFill>
                  <a:srgbClr val="C00000"/>
                </a:solidFill>
                <a:effectLst/>
                <a:latin typeface="Arial" charset="0"/>
                <a:ea typeface="+mn-ea"/>
                <a:cs typeface="+mn-cs"/>
              </a:rPr>
              <a:t/>
            </a:r>
            <a:br>
              <a:rPr lang="ru-RU" sz="1800" b="1" kern="1200" dirty="0" smtClean="0">
                <a:solidFill>
                  <a:srgbClr val="C00000"/>
                </a:solidFill>
                <a:effectLst/>
                <a:latin typeface="Arial" charset="0"/>
                <a:ea typeface="+mn-ea"/>
                <a:cs typeface="+mn-cs"/>
              </a:rPr>
            </a:br>
            <a:r>
              <a:rPr lang="ru-RU" sz="1800" kern="1200" dirty="0" smtClean="0">
                <a:solidFill>
                  <a:srgbClr val="000000"/>
                </a:solidFill>
                <a:effectLst/>
                <a:latin typeface="Arial" charset="0"/>
                <a:ea typeface="+mn-ea"/>
                <a:cs typeface="+mn-cs"/>
              </a:rPr>
              <a:t>2.Количество </a:t>
            </a:r>
            <a:r>
              <a:rPr lang="ru-RU" sz="1800" kern="1200" dirty="0">
                <a:solidFill>
                  <a:srgbClr val="000000"/>
                </a:solidFill>
                <a:effectLst/>
                <a:latin typeface="Arial" charset="0"/>
                <a:ea typeface="+mn-ea"/>
                <a:cs typeface="+mn-cs"/>
              </a:rPr>
              <a:t>товаров, которое желают приобрести покупатели по каждой из возможных цен за определенный период времени </a:t>
            </a:r>
            <a:br>
              <a:rPr lang="ru-RU" sz="1800" kern="1200" dirty="0">
                <a:solidFill>
                  <a:srgbClr val="000000"/>
                </a:solidFill>
                <a:effectLst/>
                <a:latin typeface="Arial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051" name="Picture 3" descr="C:\Users\студент\Desktop\slide-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2799" y="2214554"/>
            <a:ext cx="6055481" cy="40005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8072329"/>
      </p:ext>
    </p:extLst>
  </p:cSld>
  <p:clrMapOvr>
    <a:masterClrMapping/>
  </p:clrMapOvr>
  <p:transition spd="med" advClick="0" advTm="120000"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тудент\Desktop\depositphotos_10042765-stock-illustration-concept-of-discount-shopping-car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3714752"/>
            <a:ext cx="4000528" cy="308810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Прямоугольник 1"/>
          <p:cNvSpPr/>
          <p:nvPr/>
        </p:nvSpPr>
        <p:spPr>
          <a:xfrm>
            <a:off x="2286000" y="285728"/>
            <a:ext cx="639057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</a:rPr>
              <a:t>Задание 2</a:t>
            </a:r>
          </a:p>
          <a:p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chemeClr val="tx2"/>
                </a:solidFill>
              </a:rPr>
              <a:t>Величина </a:t>
            </a:r>
            <a:r>
              <a:rPr lang="ru-RU" b="1" dirty="0">
                <a:solidFill>
                  <a:schemeClr val="tx2"/>
                </a:solidFill>
              </a:rPr>
              <a:t>спроса — это </a:t>
            </a:r>
            <a:r>
              <a:rPr lang="ru-RU" b="1" dirty="0" smtClean="0">
                <a:solidFill>
                  <a:schemeClr val="tx2"/>
                </a:solidFill>
              </a:rPr>
              <a:t>…</a:t>
            </a:r>
          </a:p>
          <a:p>
            <a:r>
              <a:rPr lang="ru-RU" dirty="0" smtClean="0"/>
              <a:t>1.Количество </a:t>
            </a:r>
            <a:r>
              <a:rPr lang="ru-RU" dirty="0"/>
              <a:t>товаров, которое желают </a:t>
            </a:r>
            <a:r>
              <a:rPr lang="ru-RU" dirty="0" smtClean="0"/>
              <a:t>приобрести </a:t>
            </a:r>
            <a:r>
              <a:rPr lang="ru-RU" dirty="0"/>
              <a:t>покупатели по каждой из возможных цен за определенный период времени</a:t>
            </a:r>
            <a:br>
              <a:rPr lang="ru-RU" dirty="0"/>
            </a:br>
            <a:r>
              <a:rPr lang="ru-RU" dirty="0" smtClean="0"/>
              <a:t>2.Количество </a:t>
            </a:r>
            <a:r>
              <a:rPr lang="ru-RU" dirty="0"/>
              <a:t>товаров, которое желают и имеют возможность </a:t>
            </a:r>
            <a:r>
              <a:rPr lang="ru-RU" dirty="0" smtClean="0"/>
              <a:t>приобрести </a:t>
            </a:r>
            <a:r>
              <a:rPr lang="ru-RU" dirty="0"/>
              <a:t>покупатели по определенной цене за определенный период времени </a:t>
            </a:r>
            <a:br>
              <a:rPr lang="ru-RU" dirty="0"/>
            </a:br>
            <a:r>
              <a:rPr lang="ru-RU" dirty="0" smtClean="0"/>
              <a:t>3.Количество </a:t>
            </a:r>
            <a:r>
              <a:rPr lang="ru-RU" dirty="0"/>
              <a:t>товаров, которое желают реализовать продавцы по каждой из возможных цен за определенный период времени</a:t>
            </a:r>
          </a:p>
        </p:txBody>
      </p:sp>
    </p:spTree>
    <p:extLst>
      <p:ext uri="{BB962C8B-B14F-4D97-AF65-F5344CB8AC3E}">
        <p14:creationId xmlns:p14="http://schemas.microsoft.com/office/powerpoint/2010/main" val="203912750"/>
      </p:ext>
    </p:extLst>
  </p:cSld>
  <p:clrMapOvr>
    <a:masterClrMapping/>
  </p:clrMapOvr>
  <p:transition spd="med" advClick="0" advTm="120000"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4290"/>
            <a:ext cx="6606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ОТВЕТ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2.Количество </a:t>
            </a:r>
            <a:r>
              <a:rPr lang="ru-RU" dirty="0"/>
              <a:t>товаров, которое желают и имеют возможность </a:t>
            </a:r>
            <a:r>
              <a:rPr lang="ru-RU" dirty="0" smtClean="0"/>
              <a:t>приобрести </a:t>
            </a:r>
            <a:r>
              <a:rPr lang="ru-RU" dirty="0"/>
              <a:t>покупатели по определенной цене за определенный период времени </a:t>
            </a:r>
          </a:p>
        </p:txBody>
      </p:sp>
      <p:pic>
        <p:nvPicPr>
          <p:cNvPr id="4098" name="Picture 2" descr="C:\Users\студент\Desktop\profi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1846" y="2571744"/>
            <a:ext cx="6144996" cy="4000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90867141"/>
      </p:ext>
    </p:extLst>
  </p:cSld>
  <p:clrMapOvr>
    <a:masterClrMapping/>
  </p:clrMapOvr>
  <p:transition spd="med" advClick="0" advTm="120000"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0561"/>
            <a:ext cx="675062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ЗАДАНИЕ 3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  <a:latin typeface="+mn-lt"/>
              </a:rPr>
              <a:t>Какие </a:t>
            </a:r>
            <a:r>
              <a:rPr lang="ru-RU" dirty="0">
                <a:solidFill>
                  <a:srgbClr val="C00000"/>
                </a:solidFill>
                <a:latin typeface="+mn-lt"/>
              </a:rPr>
              <a:t>из перечисленных факторов не влияют на спрос</a:t>
            </a:r>
            <a:r>
              <a:rPr lang="ru-RU" dirty="0" smtClean="0">
                <a:solidFill>
                  <a:srgbClr val="C00000"/>
                </a:solidFill>
                <a:latin typeface="+mn-lt"/>
              </a:rPr>
              <a:t>?</a:t>
            </a:r>
          </a:p>
          <a:p>
            <a:r>
              <a:rPr lang="ru-RU" sz="3200" dirty="0">
                <a:solidFill>
                  <a:srgbClr val="FF0000"/>
                </a:solidFill>
                <a:latin typeface="+mn-lt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+mn-lt"/>
              </a:rPr>
            </a:br>
            <a:r>
              <a:rPr lang="ru-RU" dirty="0" smtClean="0"/>
              <a:t>1.Цены </a:t>
            </a:r>
            <a:r>
              <a:rPr lang="ru-RU" dirty="0"/>
              <a:t>на ресурсы </a:t>
            </a:r>
            <a:br>
              <a:rPr lang="ru-RU" dirty="0"/>
            </a:br>
            <a:r>
              <a:rPr lang="ru-RU" dirty="0" smtClean="0"/>
              <a:t>2.Цены </a:t>
            </a:r>
            <a:r>
              <a:rPr lang="ru-RU" dirty="0"/>
              <a:t>на </a:t>
            </a:r>
            <a:r>
              <a:rPr lang="ru-RU" dirty="0" smtClean="0"/>
              <a:t>товары-дополнители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3.Потребительские ожидания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4.Число </a:t>
            </a:r>
            <a:r>
              <a:rPr lang="ru-RU" dirty="0"/>
              <a:t>потребителей на рынке</a:t>
            </a:r>
          </a:p>
        </p:txBody>
      </p:sp>
      <p:pic>
        <p:nvPicPr>
          <p:cNvPr id="5122" name="Picture 2" descr="C:\Users\студент\Desktop\glavstroy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071810"/>
            <a:ext cx="6291026" cy="3143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4778946"/>
      </p:ext>
    </p:extLst>
  </p:cSld>
  <p:clrMapOvr>
    <a:masterClrMapping/>
  </p:clrMapOvr>
  <p:transition spd="med" advClick="0" advTm="120000"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3004" y="620610"/>
            <a:ext cx="487351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Ответ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1.Цены </a:t>
            </a:r>
            <a:r>
              <a:rPr lang="ru-RU" dirty="0"/>
              <a:t>на ресурсы </a:t>
            </a:r>
          </a:p>
        </p:txBody>
      </p:sp>
      <p:pic>
        <p:nvPicPr>
          <p:cNvPr id="6147" name="Picture 3" descr="C:\Users\студент\Desktop\scale_12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571744"/>
            <a:ext cx="6215106" cy="35719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30577869"/>
      </p:ext>
    </p:extLst>
  </p:cSld>
  <p:clrMapOvr>
    <a:masterClrMapping/>
  </p:clrMapOvr>
  <p:transition spd="med" advClick="0" advTm="120000"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492375" y="116540"/>
            <a:ext cx="6400800" cy="1219200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+mn-lt"/>
              </a:rPr>
              <a:t>Предложение </a:t>
            </a:r>
            <a:r>
              <a:rPr lang="ru-RU" sz="1800" b="1" dirty="0">
                <a:solidFill>
                  <a:srgbClr val="C00000"/>
                </a:solidFill>
                <a:latin typeface="+mn-lt"/>
              </a:rPr>
              <a:t/>
            </a:r>
            <a:br>
              <a:rPr lang="ru-RU" sz="1800" b="1" dirty="0">
                <a:solidFill>
                  <a:srgbClr val="C00000"/>
                </a:solidFill>
                <a:latin typeface="+mn-lt"/>
              </a:rPr>
            </a:br>
            <a:endParaRPr lang="ru-RU" sz="18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5720" y="1556740"/>
            <a:ext cx="6400800" cy="4495800"/>
          </a:xfrm>
        </p:spPr>
        <p:txBody>
          <a:bodyPr/>
          <a:lstStyle/>
          <a:p>
            <a:pPr algn="just"/>
            <a:r>
              <a:rPr lang="ru-RU" sz="1800" b="1" i="1" u="sng" dirty="0">
                <a:solidFill>
                  <a:srgbClr val="C00000"/>
                </a:solidFill>
              </a:rPr>
              <a:t>ПРЕДЛОЖЕНИЕ </a:t>
            </a:r>
            <a:r>
              <a:rPr lang="ru-RU" sz="1800" dirty="0"/>
              <a:t>– способность и желание продавцов предложить определенное количество товара по данной цене. Предложение характеризуется, в первую очередь, </a:t>
            </a:r>
            <a:r>
              <a:rPr lang="ru-RU" sz="1800" b="1" i="1" u="sng" dirty="0">
                <a:solidFill>
                  <a:srgbClr val="C00000"/>
                </a:solidFill>
              </a:rPr>
              <a:t>величиной предложения</a:t>
            </a:r>
            <a:r>
              <a:rPr lang="ru-RU" sz="1800" b="1" i="1" dirty="0">
                <a:solidFill>
                  <a:srgbClr val="C00000"/>
                </a:solidFill>
              </a:rPr>
              <a:t> </a:t>
            </a:r>
            <a:r>
              <a:rPr lang="ru-RU" sz="1800" dirty="0">
                <a:solidFill>
                  <a:srgbClr val="C00000"/>
                </a:solidFill>
              </a:rPr>
              <a:t>– </a:t>
            </a:r>
            <a:r>
              <a:rPr lang="ru-RU" sz="1800" dirty="0"/>
              <a:t>количеством товаров, которое продавцы хотят и могут продать по данной цене. </a:t>
            </a:r>
          </a:p>
          <a:p>
            <a:pPr algn="just"/>
            <a:r>
              <a:rPr lang="ru-RU" sz="1800" dirty="0"/>
              <a:t>Как правило, предложение товара подчиняется </a:t>
            </a:r>
            <a:r>
              <a:rPr lang="ru-RU" sz="1800" b="1" i="1" u="sng" dirty="0">
                <a:solidFill>
                  <a:srgbClr val="C00000"/>
                </a:solidFill>
              </a:rPr>
              <a:t>закону предложения</a:t>
            </a:r>
            <a:r>
              <a:rPr lang="ru-RU" sz="1800" u="sng" dirty="0">
                <a:solidFill>
                  <a:srgbClr val="C00000"/>
                </a:solidFill>
              </a:rPr>
              <a:t>.</a:t>
            </a:r>
            <a:endParaRPr lang="ru-RU" sz="1800" dirty="0">
              <a:solidFill>
                <a:srgbClr val="C00000"/>
              </a:solidFill>
            </a:endParaRP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ru-RU" sz="2800" dirty="0"/>
          </a:p>
        </p:txBody>
      </p:sp>
      <p:sp>
        <p:nvSpPr>
          <p:cNvPr id="184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431800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7171" name="Picture 3" descr="C:\Users\студент\Desktop\sb_color-as-identifica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071942"/>
            <a:ext cx="5643602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20000"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Закон </a:t>
            </a:r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предложения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b="1" i="1" u="sng" dirty="0">
                <a:solidFill>
                  <a:srgbClr val="C00000"/>
                </a:solidFill>
              </a:rPr>
              <a:t>ЗАКОН ПРЕДЛОЖЕНИЯ</a:t>
            </a:r>
            <a:r>
              <a:rPr lang="ru-RU" sz="1800" b="1" i="1" dirty="0">
                <a:solidFill>
                  <a:srgbClr val="C00000"/>
                </a:solidFill>
              </a:rPr>
              <a:t> </a:t>
            </a:r>
            <a:r>
              <a:rPr lang="ru-RU" sz="1800" dirty="0">
                <a:solidFill>
                  <a:srgbClr val="C00000"/>
                </a:solidFill>
              </a:rPr>
              <a:t>– </a:t>
            </a:r>
            <a:r>
              <a:rPr lang="ru-RU" sz="1800" dirty="0"/>
              <a:t>закон, в соответствии с которым при увеличении цены на товар предложение этого товара повышается при прочих неизменных </a:t>
            </a:r>
            <a:r>
              <a:rPr lang="ru-RU" sz="1800" b="1" i="1" u="sng" dirty="0">
                <a:solidFill>
                  <a:srgbClr val="C00000"/>
                </a:solidFill>
              </a:rPr>
              <a:t>факторах</a:t>
            </a:r>
            <a:r>
              <a:rPr lang="ru-RU" sz="1800" u="sng" dirty="0">
                <a:solidFill>
                  <a:srgbClr val="C00000"/>
                </a:solidFill>
              </a:rPr>
              <a:t>.</a:t>
            </a:r>
            <a:endParaRPr lang="ru-RU" sz="1800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pic>
        <p:nvPicPr>
          <p:cNvPr id="8194" name="Picture 2" descr="C:\Users\студент\Desktop\126580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143248"/>
            <a:ext cx="5572132" cy="31326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54069426"/>
      </p:ext>
    </p:extLst>
  </p:cSld>
  <p:clrMapOvr>
    <a:masterClrMapping/>
  </p:clrMapOvr>
  <p:transition spd="med" advClick="0" advTm="120000"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10" y="0"/>
            <a:ext cx="6400800" cy="1219200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КРИВАЯ ПРЕДЛОЖЕНИЯ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00" y="908650"/>
            <a:ext cx="6400800" cy="4495800"/>
          </a:xfrm>
        </p:spPr>
        <p:txBody>
          <a:bodyPr/>
          <a:lstStyle/>
          <a:p>
            <a:r>
              <a:rPr lang="ru-RU" sz="1800" b="1" i="1" u="sng" dirty="0" smtClean="0">
                <a:solidFill>
                  <a:srgbClr val="C00000"/>
                </a:solidFill>
              </a:rPr>
              <a:t>Кривая предложения</a:t>
            </a:r>
            <a:r>
              <a:rPr lang="ru-RU" sz="1800" b="1" i="1" dirty="0" smtClean="0">
                <a:solidFill>
                  <a:srgbClr val="C00000"/>
                </a:solidFill>
              </a:rPr>
              <a:t> </a:t>
            </a:r>
            <a:r>
              <a:rPr lang="ru-RU" sz="1800" dirty="0" smtClean="0">
                <a:solidFill>
                  <a:srgbClr val="C00000"/>
                </a:solidFill>
              </a:rPr>
              <a:t>– </a:t>
            </a:r>
            <a:r>
              <a:rPr lang="ru-RU" sz="1800" dirty="0"/>
              <a:t>непрерывная линия на графике предложения, на которой каждой величине цены соответствует определенная величина предложения.</a:t>
            </a:r>
          </a:p>
          <a:p>
            <a:pPr algn="just"/>
            <a:r>
              <a:rPr lang="ru-RU" sz="1800" dirty="0"/>
              <a:t>Линия предложения на графике может выглядеть различным образом, в зависимости от товара. Иногда она изображается в виде прямой, а чаще – в виде кривой, напоминающей гиперболу. При этом кривую часто изображают так, что она как бы имеет вертикальную асимптоту. Этим хотят подчеркнуть ограниченный характер производственных возможностей: существует предел производства каждого продукта, такая величина выпуска, которая не может быть достигнута даже при самых высоких затратах, поскольку ресурсы носят ограниченный характер. Кривую предложения обычно изображают лишь в начальной или центральной ее части, не доводя линию до участков чересчур высокой цены на товар, поскольку такие ситуации являются, как правило, умозрительными и изучение предложения в них носит характер предположений.</a:t>
            </a:r>
          </a:p>
          <a:p>
            <a:endParaRPr lang="ru-RU" sz="1800" dirty="0"/>
          </a:p>
          <a:p>
            <a:endParaRPr lang="ru-RU" dirty="0"/>
          </a:p>
        </p:txBody>
      </p:sp>
    </p:spTree>
  </p:cSld>
  <p:clrMapOvr>
    <a:masterClrMapping/>
  </p:clrMapOvr>
  <p:transition spd="med" advClick="0" advTm="120000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УРОКА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90000"/>
              </a:lnSpc>
              <a:buNone/>
            </a:pPr>
            <a:r>
              <a:rPr lang="ru-RU" sz="2800" dirty="0" smtClean="0">
                <a:effectLst/>
              </a:rPr>
              <a:t>Изучить </a:t>
            </a:r>
            <a:r>
              <a:rPr lang="ru-RU" sz="2800" dirty="0">
                <a:effectLst/>
              </a:rPr>
              <a:t>понятия "спрос" и "</a:t>
            </a:r>
            <a:r>
              <a:rPr lang="ru-RU" sz="2800" dirty="0" smtClean="0">
                <a:effectLst/>
              </a:rPr>
              <a:t>предложение", </a:t>
            </a:r>
            <a:r>
              <a:rPr lang="ru-RU" sz="2800" dirty="0">
                <a:effectLst/>
              </a:rPr>
              <a:t>неценовые факторы, влияющие на изменение спроса и </a:t>
            </a:r>
            <a:r>
              <a:rPr lang="ru-RU" sz="2800" dirty="0" smtClean="0">
                <a:effectLst/>
              </a:rPr>
              <a:t>предложения, а также условия </a:t>
            </a:r>
            <a:r>
              <a:rPr lang="ru-RU" sz="2800" dirty="0">
                <a:effectLst/>
              </a:rPr>
              <a:t>формирования рыночной цены, </a:t>
            </a:r>
            <a:r>
              <a:rPr lang="ru-RU" sz="2800" dirty="0" smtClean="0">
                <a:effectLst/>
              </a:rPr>
              <a:t>их практическое применение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ЛАНА\Downloads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4664"/>
            <a:ext cx="6336824" cy="5616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1261481"/>
      </p:ext>
    </p:extLst>
  </p:cSld>
  <p:clrMapOvr>
    <a:masterClrMapping/>
  </p:clrMapOvr>
  <p:transition spd="med" advClick="0" advTm="120000"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Изменение предложения</a:t>
            </a: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 flipV="1">
            <a:off x="3419475" y="1341438"/>
            <a:ext cx="0" cy="39592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>
            <a:off x="3276600" y="5157788"/>
            <a:ext cx="52562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3040063" y="5176838"/>
            <a:ext cx="361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О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2967038" y="1289050"/>
            <a:ext cx="3365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P</a:t>
            </a:r>
            <a:endParaRPr lang="ru-RU" b="1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8367713" y="5248275"/>
            <a:ext cx="361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/>
              <a:t>Q</a:t>
            </a:r>
            <a:endParaRPr lang="ru-RU" b="1"/>
          </a:p>
        </p:txBody>
      </p:sp>
      <p:sp>
        <p:nvSpPr>
          <p:cNvPr id="31770" name="Line 26"/>
          <p:cNvSpPr>
            <a:spLocks noChangeShapeType="1"/>
          </p:cNvSpPr>
          <p:nvPr/>
        </p:nvSpPr>
        <p:spPr bwMode="auto">
          <a:xfrm flipV="1">
            <a:off x="4572000" y="1557338"/>
            <a:ext cx="2592388" cy="2592387"/>
          </a:xfrm>
          <a:prstGeom prst="line">
            <a:avLst/>
          </a:prstGeom>
          <a:noFill/>
          <a:ln w="76200">
            <a:solidFill>
              <a:srgbClr val="660029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71" name="Line 27"/>
          <p:cNvSpPr>
            <a:spLocks noChangeShapeType="1"/>
          </p:cNvSpPr>
          <p:nvPr/>
        </p:nvSpPr>
        <p:spPr bwMode="auto">
          <a:xfrm flipV="1">
            <a:off x="3851275" y="1123950"/>
            <a:ext cx="2376488" cy="2305050"/>
          </a:xfrm>
          <a:prstGeom prst="line">
            <a:avLst/>
          </a:prstGeom>
          <a:noFill/>
          <a:ln w="762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72" name="Line 28"/>
          <p:cNvSpPr>
            <a:spLocks noChangeShapeType="1"/>
          </p:cNvSpPr>
          <p:nvPr/>
        </p:nvSpPr>
        <p:spPr bwMode="auto">
          <a:xfrm flipV="1">
            <a:off x="5435600" y="2133600"/>
            <a:ext cx="2592388" cy="2590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75" name="Line 31"/>
          <p:cNvSpPr>
            <a:spLocks noChangeShapeType="1"/>
          </p:cNvSpPr>
          <p:nvPr/>
        </p:nvSpPr>
        <p:spPr bwMode="auto">
          <a:xfrm flipH="1">
            <a:off x="5292725" y="1989138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77" name="Line 33"/>
          <p:cNvSpPr>
            <a:spLocks noChangeShapeType="1"/>
          </p:cNvSpPr>
          <p:nvPr/>
        </p:nvSpPr>
        <p:spPr bwMode="auto">
          <a:xfrm>
            <a:off x="5292725" y="3429000"/>
            <a:ext cx="14398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1780" name="Rectangle 36"/>
          <p:cNvSpPr>
            <a:spLocks noChangeArrowheads="1"/>
          </p:cNvSpPr>
          <p:nvPr/>
        </p:nvSpPr>
        <p:spPr bwMode="auto">
          <a:xfrm>
            <a:off x="3059113" y="5661025"/>
            <a:ext cx="5638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Влияние неценовых факторов</a:t>
            </a:r>
          </a:p>
        </p:txBody>
      </p:sp>
      <p:sp>
        <p:nvSpPr>
          <p:cNvPr id="31781" name="Text Box 37"/>
          <p:cNvSpPr txBox="1">
            <a:spLocks noChangeArrowheads="1"/>
          </p:cNvSpPr>
          <p:nvPr/>
        </p:nvSpPr>
        <p:spPr bwMode="auto">
          <a:xfrm>
            <a:off x="6300788" y="38608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hlink"/>
                </a:solidFill>
              </a:rPr>
              <a:t>увеличение</a:t>
            </a:r>
          </a:p>
        </p:txBody>
      </p:sp>
      <p:sp>
        <p:nvSpPr>
          <p:cNvPr id="31782" name="Text Box 38"/>
          <p:cNvSpPr txBox="1">
            <a:spLocks noChangeArrowheads="1"/>
          </p:cNvSpPr>
          <p:nvPr/>
        </p:nvSpPr>
        <p:spPr bwMode="auto">
          <a:xfrm>
            <a:off x="3563938" y="1196975"/>
            <a:ext cx="1617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>
                <a:solidFill>
                  <a:schemeClr val="folHlink"/>
                </a:solidFill>
              </a:rPr>
              <a:t>уменьшение</a:t>
            </a:r>
          </a:p>
        </p:txBody>
      </p:sp>
    </p:spTree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1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1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52" dur="2000" fill="hold"/>
                                        <p:tgtEl>
                                          <p:spTgt spid="317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9" dur="2000" fill="hold"/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1000"/>
                                        <p:tgtEl>
                                          <p:spTgt spid="3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4" dur="2000" fill="hold"/>
                                        <p:tgtEl>
                                          <p:spTgt spid="31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4398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8" grpId="0" animBg="1"/>
      <p:bldP spid="31749" grpId="0" animBg="1"/>
      <p:bldP spid="31750" grpId="0"/>
      <p:bldP spid="31751" grpId="0"/>
      <p:bldP spid="31752" grpId="0"/>
      <p:bldP spid="31770" grpId="0" animBg="1"/>
      <p:bldP spid="31771" grpId="0" animBg="1"/>
      <p:bldP spid="31772" grpId="0" animBg="1"/>
      <p:bldP spid="31775" grpId="0" animBg="1"/>
      <p:bldP spid="31777" grpId="0" animBg="1"/>
      <p:bldP spid="31780" grpId="0" build="allAtOnce"/>
      <p:bldP spid="31782" grpId="0"/>
      <p:bldP spid="3178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</a:rPr>
              <a:t>НЕЦЕНОВЫЕ ФАКТОРЫ ПРЕДЛОЖЕНИЯ: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600200"/>
            <a:ext cx="6705600" cy="4495800"/>
          </a:xfrm>
        </p:spPr>
        <p:txBody>
          <a:bodyPr/>
          <a:lstStyle/>
          <a:p>
            <a:r>
              <a:rPr lang="ru-RU" sz="1800" dirty="0"/>
              <a:t>цены на производственные ресурсы</a:t>
            </a:r>
          </a:p>
          <a:p>
            <a:r>
              <a:rPr lang="ru-RU" sz="1800" dirty="0"/>
              <a:t>технология</a:t>
            </a:r>
          </a:p>
          <a:p>
            <a:r>
              <a:rPr lang="ru-RU" sz="1800" dirty="0"/>
              <a:t>налоги и субсидии государства</a:t>
            </a:r>
          </a:p>
          <a:p>
            <a:r>
              <a:rPr lang="ru-RU" sz="1800" dirty="0"/>
              <a:t>число продавцов на рынке</a:t>
            </a:r>
          </a:p>
          <a:p>
            <a:r>
              <a:rPr lang="ru-RU" sz="1800" dirty="0"/>
              <a:t>цены альтернативных товаров</a:t>
            </a:r>
          </a:p>
          <a:p>
            <a:r>
              <a:rPr lang="ru-RU" sz="1800" dirty="0"/>
              <a:t>ожидаемые в будущем изменения цен на данный товар</a:t>
            </a: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pic>
        <p:nvPicPr>
          <p:cNvPr id="9218" name="Picture 2" descr="C:\Users\студент\Desktop\TnWR_P2JFB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857628"/>
            <a:ext cx="5133983" cy="256542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20000">
    <p:strips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0560"/>
            <a:ext cx="646258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ТЕСТ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ЗАДАНИЕ 1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Предложение </a:t>
            </a:r>
            <a:r>
              <a:rPr lang="ru-RU" sz="2400" b="1" dirty="0">
                <a:solidFill>
                  <a:srgbClr val="C00000"/>
                </a:solidFill>
              </a:rPr>
              <a:t>— это ….</a:t>
            </a:r>
            <a:r>
              <a:rPr lang="ru-RU" sz="2400" b="1" dirty="0">
                <a:solidFill>
                  <a:srgbClr val="FF0000"/>
                </a:solidFill>
              </a:rPr>
              <a:t/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dirty="0" smtClean="0"/>
              <a:t>1.Количество </a:t>
            </a:r>
            <a:r>
              <a:rPr lang="ru-RU" sz="2400" dirty="0"/>
              <a:t>товаров, которое желают реализовать продавцы по каждой из возможных цен за определенный период времени </a:t>
            </a:r>
            <a:br>
              <a:rPr lang="ru-RU" sz="2400" dirty="0"/>
            </a:br>
            <a:r>
              <a:rPr lang="ru-RU" sz="2400" dirty="0" smtClean="0"/>
              <a:t>2.Количество </a:t>
            </a:r>
            <a:r>
              <a:rPr lang="ru-RU" sz="2400" dirty="0"/>
              <a:t>товаров, которое желают приобрести покупатели по каждой из возможных цен за определенный период времени</a:t>
            </a:r>
            <a:br>
              <a:rPr lang="ru-RU" sz="2400" dirty="0"/>
            </a:br>
            <a:r>
              <a:rPr lang="ru-RU" sz="2400" dirty="0" smtClean="0"/>
              <a:t>3.Количество </a:t>
            </a:r>
            <a:r>
              <a:rPr lang="ru-RU" sz="2400" dirty="0"/>
              <a:t>товаров, которое желают приобрести покупатели по определенной цене за определенный период времени</a:t>
            </a:r>
            <a:br>
              <a:rPr lang="ru-RU" sz="2400" dirty="0"/>
            </a:br>
            <a:r>
              <a:rPr lang="ru-RU" sz="2400" dirty="0" smtClean="0"/>
              <a:t>4.Количество </a:t>
            </a:r>
            <a:r>
              <a:rPr lang="ru-RU" sz="2400" dirty="0"/>
              <a:t>товаров, которое желают реализовать продавцы по определенной цене за определенный период времени</a:t>
            </a:r>
          </a:p>
        </p:txBody>
      </p:sp>
    </p:spTree>
    <p:extLst>
      <p:ext uri="{BB962C8B-B14F-4D97-AF65-F5344CB8AC3E}">
        <p14:creationId xmlns:p14="http://schemas.microsoft.com/office/powerpoint/2010/main" val="2382761589"/>
      </p:ext>
    </p:extLst>
  </p:cSld>
  <p:clrMapOvr>
    <a:masterClrMapping/>
  </p:clrMapOvr>
  <p:transition spd="med" advClick="0" advTm="120000">
    <p:strips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2570"/>
            <a:ext cx="67506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ОТВЕТ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>
                <a:latin typeface="+mn-lt"/>
              </a:rPr>
              <a:t>1.Количество </a:t>
            </a:r>
            <a:r>
              <a:rPr lang="ru-RU" dirty="0">
                <a:latin typeface="+mn-lt"/>
              </a:rPr>
              <a:t>товаров, которое желают реализовать продавцы по каждой из возможных цен за определенный период времени </a:t>
            </a:r>
          </a:p>
        </p:txBody>
      </p:sp>
      <p:pic>
        <p:nvPicPr>
          <p:cNvPr id="10242" name="Picture 2" descr="C:\Users\студент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500306"/>
            <a:ext cx="5715040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4513482"/>
      </p:ext>
    </p:extLst>
  </p:cSld>
  <p:clrMapOvr>
    <a:masterClrMapping/>
  </p:clrMapOvr>
  <p:transition spd="med" advClick="0" advTm="120000">
    <p:strips dir="r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680" y="188550"/>
            <a:ext cx="669693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ЗАДАНИЕ 2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Какие </a:t>
            </a:r>
            <a:r>
              <a:rPr lang="ru-RU" b="1" dirty="0">
                <a:solidFill>
                  <a:srgbClr val="C00000"/>
                </a:solidFill>
              </a:rPr>
              <a:t>из перечисленных факторов не влияют на предложение?</a:t>
            </a:r>
            <a:r>
              <a:rPr lang="ru-RU" b="1" dirty="0">
                <a:solidFill>
                  <a:srgbClr val="FF0000"/>
                </a:solidFill>
              </a:rPr>
              <a:t/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dirty="0" smtClean="0"/>
              <a:t>1.Уровень </a:t>
            </a:r>
            <a:r>
              <a:rPr lang="ru-RU" dirty="0"/>
              <a:t>налогообложения</a:t>
            </a:r>
            <a:br>
              <a:rPr lang="ru-RU" dirty="0"/>
            </a:br>
            <a:r>
              <a:rPr lang="ru-RU" dirty="0" smtClean="0"/>
              <a:t>2.Дотации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3.Цены </a:t>
            </a:r>
            <a:r>
              <a:rPr lang="ru-RU" dirty="0"/>
              <a:t>на ресурсы</a:t>
            </a:r>
            <a:br>
              <a:rPr lang="ru-RU" dirty="0"/>
            </a:br>
            <a:r>
              <a:rPr lang="ru-RU" dirty="0" smtClean="0"/>
              <a:t>4.Уровень </a:t>
            </a:r>
            <a:r>
              <a:rPr lang="ru-RU" dirty="0"/>
              <a:t>доходов населения </a:t>
            </a:r>
          </a:p>
        </p:txBody>
      </p:sp>
      <p:pic>
        <p:nvPicPr>
          <p:cNvPr id="11266" name="Picture 2" descr="C:\Users\студент\Desktop\poCk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857496"/>
            <a:ext cx="6215138" cy="3714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67223685"/>
      </p:ext>
    </p:extLst>
  </p:cSld>
  <p:clrMapOvr>
    <a:masterClrMapping/>
  </p:clrMapOvr>
  <p:transition spd="med" advClick="0" advTm="120000">
    <p:strips dir="r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30" y="357166"/>
            <a:ext cx="62648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ОТВЕТ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4.Уровень </a:t>
            </a:r>
            <a:r>
              <a:rPr lang="ru-RU" dirty="0"/>
              <a:t>доходов населения </a:t>
            </a:r>
          </a:p>
        </p:txBody>
      </p:sp>
      <p:pic>
        <p:nvPicPr>
          <p:cNvPr id="12290" name="Picture 2" descr="C:\Users\студент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6346858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95984011"/>
      </p:ext>
    </p:extLst>
  </p:cSld>
  <p:clrMapOvr>
    <a:masterClrMapping/>
  </p:clrMapOvr>
  <p:transition spd="med" advClick="0" advTm="120000">
    <p:strips dir="r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C00000"/>
                </a:solidFill>
              </a:rPr>
              <a:t>Равновесная цена. Равновесное количество.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2214554"/>
            <a:ext cx="6400800" cy="3881446"/>
          </a:xfrm>
        </p:spPr>
        <p:txBody>
          <a:bodyPr/>
          <a:lstStyle/>
          <a:p>
            <a:pPr algn="just"/>
            <a:r>
              <a:rPr lang="ru-RU" sz="1800" b="1" i="1" dirty="0">
                <a:solidFill>
                  <a:srgbClr val="C00000"/>
                </a:solidFill>
              </a:rPr>
              <a:t>РАВНОВЕСНАЯ ЦЕНА</a:t>
            </a:r>
            <a:r>
              <a:rPr lang="ru-RU" sz="1800" b="1" i="1" dirty="0">
                <a:solidFill>
                  <a:srgbClr val="FF0000"/>
                </a:solidFill>
              </a:rPr>
              <a:t> </a:t>
            </a:r>
            <a:r>
              <a:rPr lang="ru-RU" sz="1800" dirty="0"/>
              <a:t>– </a:t>
            </a:r>
            <a:r>
              <a:rPr lang="ru-RU" sz="1800" dirty="0" err="1"/>
              <a:t>цена</a:t>
            </a:r>
            <a:r>
              <a:rPr lang="ru-RU" sz="1800" dirty="0"/>
              <a:t>, для которой величины спроса и предложения равны. Иными словами, по данной цене производители готовы предложить ровно столько товара, сколько покупатели готовы купить. Отклонения от равновесной цены способны привести к состоянию </a:t>
            </a:r>
            <a:r>
              <a:rPr lang="ru-RU" sz="1800" b="1" i="1" dirty="0"/>
              <a:t>дефицита</a:t>
            </a:r>
            <a:r>
              <a:rPr lang="ru-RU" sz="1800" dirty="0"/>
              <a:t> или </a:t>
            </a:r>
            <a:r>
              <a:rPr lang="ru-RU" sz="1800" b="1" i="1" dirty="0"/>
              <a:t>перепроизводства</a:t>
            </a:r>
            <a:r>
              <a:rPr lang="ru-RU" sz="1800" dirty="0"/>
              <a:t>.</a:t>
            </a:r>
          </a:p>
          <a:p>
            <a:pPr algn="just"/>
            <a:r>
              <a:rPr lang="ru-RU" sz="1800" b="1" i="1" dirty="0">
                <a:solidFill>
                  <a:srgbClr val="C00000"/>
                </a:solidFill>
              </a:rPr>
              <a:t>РАВНОВЕСНОЕ КОЛИЧЕСТВО</a:t>
            </a:r>
            <a:r>
              <a:rPr lang="ru-RU" sz="1800" b="1" i="1" dirty="0">
                <a:solidFill>
                  <a:srgbClr val="FF0000"/>
                </a:solidFill>
              </a:rPr>
              <a:t> </a:t>
            </a:r>
            <a:r>
              <a:rPr lang="ru-RU" sz="1800" dirty="0"/>
              <a:t>– совпадающие величины спроса и предложения при равновесной цене.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 spd="med" advClick="0" advTm="120000">
    <p:strips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Равновесие на рынке.</a:t>
            </a:r>
          </a:p>
        </p:txBody>
      </p:sp>
      <p:sp>
        <p:nvSpPr>
          <p:cNvPr id="19480" name="Text Box 24"/>
          <p:cNvSpPr txBox="1">
            <a:spLocks noChangeArrowheads="1"/>
          </p:cNvSpPr>
          <p:nvPr/>
        </p:nvSpPr>
        <p:spPr bwMode="auto">
          <a:xfrm>
            <a:off x="2679700" y="5734050"/>
            <a:ext cx="2252663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/>
              <a:t>Po</a:t>
            </a:r>
            <a:r>
              <a:rPr lang="ru-RU" b="1"/>
              <a:t> </a:t>
            </a:r>
            <a:r>
              <a:rPr lang="ru-RU"/>
              <a:t>– </a:t>
            </a:r>
            <a:r>
              <a:rPr lang="ru-RU" b="1"/>
              <a:t>равновесная цена</a:t>
            </a:r>
          </a:p>
        </p:txBody>
      </p:sp>
      <p:sp>
        <p:nvSpPr>
          <p:cNvPr id="19481" name="Text Box 25"/>
          <p:cNvSpPr txBox="1">
            <a:spLocks noChangeArrowheads="1"/>
          </p:cNvSpPr>
          <p:nvPr/>
        </p:nvSpPr>
        <p:spPr bwMode="auto">
          <a:xfrm>
            <a:off x="5559425" y="5734050"/>
            <a:ext cx="2892425" cy="6413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/>
              <a:t>Qo</a:t>
            </a:r>
            <a:r>
              <a:rPr lang="ru-RU" b="1"/>
              <a:t> – равновесное количество</a:t>
            </a:r>
          </a:p>
        </p:txBody>
      </p:sp>
      <p:grpSp>
        <p:nvGrpSpPr>
          <p:cNvPr id="19485" name="Group 29"/>
          <p:cNvGrpSpPr>
            <a:grpSpLocks/>
          </p:cNvGrpSpPr>
          <p:nvPr/>
        </p:nvGrpSpPr>
        <p:grpSpPr bwMode="auto">
          <a:xfrm>
            <a:off x="2698750" y="1243435"/>
            <a:ext cx="5834063" cy="4325938"/>
            <a:chOff x="1824" y="812"/>
            <a:chExt cx="3675" cy="2725"/>
          </a:xfrm>
        </p:grpSpPr>
        <p:sp>
          <p:nvSpPr>
            <p:cNvPr id="19460" name="Line 4"/>
            <p:cNvSpPr>
              <a:spLocks noChangeShapeType="1"/>
            </p:cNvSpPr>
            <p:nvPr/>
          </p:nvSpPr>
          <p:spPr bwMode="auto">
            <a:xfrm flipV="1">
              <a:off x="2154" y="845"/>
              <a:ext cx="0" cy="249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61" name="Line 5"/>
            <p:cNvSpPr>
              <a:spLocks noChangeShapeType="1"/>
            </p:cNvSpPr>
            <p:nvPr/>
          </p:nvSpPr>
          <p:spPr bwMode="auto">
            <a:xfrm>
              <a:off x="2064" y="3249"/>
              <a:ext cx="331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1915" y="3261"/>
              <a:ext cx="228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b="1"/>
                <a:t>О</a:t>
              </a:r>
            </a:p>
          </p:txBody>
        </p:sp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1869" y="812"/>
              <a:ext cx="212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P</a:t>
              </a:r>
              <a:endParaRPr lang="ru-RU" b="1"/>
            </a:p>
          </p:txBody>
        </p:sp>
        <p:sp>
          <p:nvSpPr>
            <p:cNvPr id="19464" name="Text Box 8"/>
            <p:cNvSpPr txBox="1">
              <a:spLocks noChangeArrowheads="1"/>
            </p:cNvSpPr>
            <p:nvPr/>
          </p:nvSpPr>
          <p:spPr bwMode="auto">
            <a:xfrm>
              <a:off x="5271" y="3306"/>
              <a:ext cx="228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Q</a:t>
              </a:r>
              <a:endParaRPr lang="ru-RU" b="1"/>
            </a:p>
          </p:txBody>
        </p:sp>
        <p:sp>
          <p:nvSpPr>
            <p:cNvPr id="19466" name="Arc 10"/>
            <p:cNvSpPr>
              <a:spLocks/>
            </p:cNvSpPr>
            <p:nvPr/>
          </p:nvSpPr>
          <p:spPr bwMode="auto">
            <a:xfrm flipH="1" flipV="1">
              <a:off x="2835" y="1117"/>
              <a:ext cx="2177" cy="154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7" name="Arc 11"/>
            <p:cNvSpPr>
              <a:spLocks/>
            </p:cNvSpPr>
            <p:nvPr/>
          </p:nvSpPr>
          <p:spPr bwMode="auto">
            <a:xfrm flipV="1">
              <a:off x="2336" y="1117"/>
              <a:ext cx="2132" cy="145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>
              <a:off x="3606" y="2296"/>
              <a:ext cx="0" cy="1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0" name="Line 14"/>
            <p:cNvSpPr>
              <a:spLocks noChangeShapeType="1"/>
            </p:cNvSpPr>
            <p:nvPr/>
          </p:nvSpPr>
          <p:spPr bwMode="auto">
            <a:xfrm>
              <a:off x="3606" y="2614"/>
              <a:ext cx="0" cy="1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1" name="Line 15"/>
            <p:cNvSpPr>
              <a:spLocks noChangeShapeType="1"/>
            </p:cNvSpPr>
            <p:nvPr/>
          </p:nvSpPr>
          <p:spPr bwMode="auto">
            <a:xfrm>
              <a:off x="3606" y="2931"/>
              <a:ext cx="0" cy="1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2" name="Line 16"/>
            <p:cNvSpPr>
              <a:spLocks noChangeShapeType="1"/>
            </p:cNvSpPr>
            <p:nvPr/>
          </p:nvSpPr>
          <p:spPr bwMode="auto">
            <a:xfrm>
              <a:off x="3606" y="3158"/>
              <a:ext cx="0" cy="1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3" name="Line 17"/>
            <p:cNvSpPr>
              <a:spLocks noChangeShapeType="1"/>
            </p:cNvSpPr>
            <p:nvPr/>
          </p:nvSpPr>
          <p:spPr bwMode="auto">
            <a:xfrm flipH="1">
              <a:off x="3424" y="2296"/>
              <a:ext cx="18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4" name="Line 18"/>
            <p:cNvSpPr>
              <a:spLocks noChangeShapeType="1"/>
            </p:cNvSpPr>
            <p:nvPr/>
          </p:nvSpPr>
          <p:spPr bwMode="auto">
            <a:xfrm flipH="1">
              <a:off x="3107" y="2296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5" name="Line 19"/>
            <p:cNvSpPr>
              <a:spLocks noChangeShapeType="1"/>
            </p:cNvSpPr>
            <p:nvPr/>
          </p:nvSpPr>
          <p:spPr bwMode="auto">
            <a:xfrm flipH="1">
              <a:off x="2744" y="2296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6" name="Line 20"/>
            <p:cNvSpPr>
              <a:spLocks noChangeShapeType="1"/>
            </p:cNvSpPr>
            <p:nvPr/>
          </p:nvSpPr>
          <p:spPr bwMode="auto">
            <a:xfrm flipH="1">
              <a:off x="2381" y="2296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7" name="Line 21"/>
            <p:cNvSpPr>
              <a:spLocks noChangeShapeType="1"/>
            </p:cNvSpPr>
            <p:nvPr/>
          </p:nvSpPr>
          <p:spPr bwMode="auto">
            <a:xfrm flipH="1">
              <a:off x="2064" y="2296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478" name="Text Box 22"/>
            <p:cNvSpPr txBox="1">
              <a:spLocks noChangeArrowheads="1"/>
            </p:cNvSpPr>
            <p:nvPr/>
          </p:nvSpPr>
          <p:spPr bwMode="auto">
            <a:xfrm>
              <a:off x="1824" y="2172"/>
              <a:ext cx="280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P</a:t>
              </a:r>
              <a:r>
                <a:rPr lang="en-US" sz="1400" b="1"/>
                <a:t>o</a:t>
              </a:r>
              <a:endParaRPr lang="ru-RU" b="1"/>
            </a:p>
          </p:txBody>
        </p:sp>
        <p:sp>
          <p:nvSpPr>
            <p:cNvPr id="19479" name="Text Box 23"/>
            <p:cNvSpPr txBox="1">
              <a:spLocks noChangeArrowheads="1"/>
            </p:cNvSpPr>
            <p:nvPr/>
          </p:nvSpPr>
          <p:spPr bwMode="auto">
            <a:xfrm>
              <a:off x="3548" y="3306"/>
              <a:ext cx="296" cy="231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/>
                <a:t>Q</a:t>
              </a:r>
              <a:r>
                <a:rPr lang="en-US" sz="1400" b="1"/>
                <a:t>o</a:t>
              </a:r>
              <a:endParaRPr lang="ru-RU" b="1"/>
            </a:p>
          </p:txBody>
        </p:sp>
        <p:sp>
          <p:nvSpPr>
            <p:cNvPr id="19482" name="Oval 26"/>
            <p:cNvSpPr>
              <a:spLocks noChangeArrowheads="1"/>
            </p:cNvSpPr>
            <p:nvPr/>
          </p:nvSpPr>
          <p:spPr bwMode="auto">
            <a:xfrm>
              <a:off x="3560" y="2251"/>
              <a:ext cx="91" cy="90"/>
            </a:xfrm>
            <a:prstGeom prst="ellipse">
              <a:avLst/>
            </a:prstGeom>
            <a:solidFill>
              <a:schemeClr val="tx2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9483" name="AutoShape 2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431800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2000"/>
                                        <p:tgtEl>
                                          <p:spTgt spid="19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4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94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РЕШЕНИЕ ЗАДАЧ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Задача </a:t>
            </a:r>
            <a:r>
              <a:rPr lang="ru-RU" b="1" dirty="0">
                <a:solidFill>
                  <a:srgbClr val="C00000"/>
                </a:solidFill>
              </a:rPr>
              <a:t>1.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714488"/>
            <a:ext cx="6400800" cy="3786214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400" dirty="0">
                <a:latin typeface="Arial" pitchFamily="34" charset="0"/>
                <a:cs typeface="Arial" pitchFamily="34" charset="0"/>
              </a:rPr>
              <a:t>Спрос на товар А описывается уравнением: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			</a:t>
            </a:r>
            <a:r>
              <a:rPr lang="en-US" sz="2400" dirty="0" err="1">
                <a:effectLst/>
                <a:latin typeface="Arial" pitchFamily="34" charset="0"/>
                <a:cs typeface="Arial" pitchFamily="34" charset="0"/>
              </a:rPr>
              <a:t>Qd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= 50 – 6 </a:t>
            </a:r>
            <a:r>
              <a:rPr lang="en-US" sz="2400" dirty="0">
                <a:effectLst/>
                <a:latin typeface="Arial" pitchFamily="34" charset="0"/>
                <a:cs typeface="Arial" pitchFamily="34" charset="0"/>
              </a:rPr>
              <a:t>·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Р.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Предложение товара А: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			</a:t>
            </a:r>
            <a:r>
              <a:rPr lang="en-US" sz="2400" dirty="0">
                <a:effectLst/>
                <a:latin typeface="Arial" pitchFamily="34" charset="0"/>
                <a:cs typeface="Arial" pitchFamily="34" charset="0"/>
              </a:rPr>
              <a:t>Qs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= 4 </a:t>
            </a:r>
            <a:r>
              <a:rPr lang="en-US" sz="2400" dirty="0">
                <a:effectLst/>
                <a:latin typeface="Arial" pitchFamily="34" charset="0"/>
                <a:cs typeface="Arial" pitchFamily="34" charset="0"/>
              </a:rPr>
              <a:t>·</a:t>
            </a: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 Р – 10.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Определите равновесные цену и количество товара А.</a:t>
            </a:r>
          </a:p>
          <a:p>
            <a:pPr algn="ctr">
              <a:buFont typeface="Wingdings" pitchFamily="2" charset="2"/>
              <a:buNone/>
            </a:pPr>
            <a:r>
              <a:rPr lang="ru-RU" sz="2400" dirty="0">
                <a:effectLst/>
                <a:latin typeface="Arial" pitchFamily="34" charset="0"/>
                <a:cs typeface="Arial" pitchFamily="34" charset="0"/>
              </a:rPr>
              <a:t>Использовать аналитический метод.</a:t>
            </a:r>
          </a:p>
          <a:p>
            <a:pPr algn="ctr">
              <a:buFont typeface="Wingdings" pitchFamily="2" charset="2"/>
              <a:buNone/>
            </a:pPr>
            <a:endParaRPr lang="ru-RU" dirty="0">
              <a:effectLst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ru-RU" dirty="0">
              <a:effectLst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</p:spTree>
  </p:cSld>
  <p:clrMapOvr>
    <a:masterClrMapping/>
  </p:clrMapOvr>
  <p:transition spd="med" advClick="0" advTm="120000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765939" y="548680"/>
            <a:ext cx="5694493" cy="792088"/>
          </a:xfrm>
        </p:spPr>
        <p:txBody>
          <a:bodyPr/>
          <a:lstStyle/>
          <a:p>
            <a:pPr algn="ctr"/>
            <a:r>
              <a:rPr lang="ru-RU" sz="2400" b="1" dirty="0" smtClean="0"/>
              <a:t>ЗАДАЧИ УРОКА</a:t>
            </a:r>
            <a:endParaRPr lang="ru-RU" sz="2400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effectLst/>
              </a:rPr>
              <a:t>Изучить особенности  спроса, особенности предложения и их неценовые факторы</a:t>
            </a:r>
            <a:endParaRPr lang="ru-RU" sz="2800" dirty="0">
              <a:effectLst/>
            </a:endParaRPr>
          </a:p>
          <a:p>
            <a:pPr algn="just"/>
            <a:r>
              <a:rPr lang="ru-RU" sz="2800" dirty="0" smtClean="0">
                <a:effectLst/>
              </a:rPr>
              <a:t>Расширить </a:t>
            </a:r>
            <a:r>
              <a:rPr lang="ru-RU" sz="2800" dirty="0">
                <a:effectLst/>
              </a:rPr>
              <a:t>знания </a:t>
            </a:r>
            <a:r>
              <a:rPr lang="ru-RU" sz="2800" dirty="0" smtClean="0">
                <a:effectLst/>
              </a:rPr>
              <a:t>обучающихся </a:t>
            </a:r>
            <a:r>
              <a:rPr lang="ru-RU" sz="2800" dirty="0">
                <a:effectLst/>
              </a:rPr>
              <a:t>об экономических процессах в рыночной    </a:t>
            </a:r>
            <a:r>
              <a:rPr lang="ru-RU" sz="2800" dirty="0" smtClean="0">
                <a:effectLst/>
              </a:rPr>
              <a:t>экономике</a:t>
            </a:r>
            <a:endParaRPr lang="ru-RU" sz="2800" dirty="0">
              <a:effectLst/>
            </a:endParaRPr>
          </a:p>
          <a:p>
            <a:pPr algn="just"/>
            <a:r>
              <a:rPr lang="ru-RU" sz="2800" dirty="0">
                <a:effectLst/>
              </a:rPr>
              <a:t>Р</a:t>
            </a:r>
            <a:r>
              <a:rPr lang="ru-RU" sz="2800" dirty="0" smtClean="0">
                <a:effectLst/>
              </a:rPr>
              <a:t>азвивать </a:t>
            </a:r>
            <a:r>
              <a:rPr lang="ru-RU" sz="2800" dirty="0">
                <a:effectLst/>
              </a:rPr>
              <a:t>умения сравнивать, анализировать, </a:t>
            </a:r>
            <a:r>
              <a:rPr lang="ru-RU" sz="2800" dirty="0" smtClean="0">
                <a:effectLst/>
              </a:rPr>
              <a:t>решать </a:t>
            </a:r>
            <a:r>
              <a:rPr lang="ru-RU" sz="2800" dirty="0">
                <a:effectLst/>
              </a:rPr>
              <a:t>экономические </a:t>
            </a:r>
            <a:r>
              <a:rPr lang="ru-RU" sz="2800" dirty="0" smtClean="0">
                <a:effectLst/>
              </a:rPr>
              <a:t>задачи</a:t>
            </a:r>
            <a:endParaRPr lang="ru-RU" sz="2800" dirty="0">
              <a:effectLst/>
            </a:endParaRPr>
          </a:p>
        </p:txBody>
      </p:sp>
      <p:sp>
        <p:nvSpPr>
          <p:cNvPr id="35844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431800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203575" y="2708275"/>
            <a:ext cx="20335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dirty="0">
                <a:cs typeface="Arial" charset="0"/>
              </a:rPr>
              <a:t> 50 – 6 </a:t>
            </a:r>
            <a:r>
              <a:rPr lang="en-US" sz="3200" dirty="0">
                <a:cs typeface="Arial" charset="0"/>
              </a:rPr>
              <a:t>·</a:t>
            </a:r>
            <a:r>
              <a:rPr lang="ru-RU" sz="3200" dirty="0">
                <a:cs typeface="Arial" charset="0"/>
              </a:rPr>
              <a:t> Р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5292725" y="2708275"/>
            <a:ext cx="2454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000" dirty="0">
                <a:cs typeface="Arial" charset="0"/>
              </a:rPr>
              <a:t> </a:t>
            </a:r>
            <a:r>
              <a:rPr lang="ru-RU" sz="3200" dirty="0">
                <a:cs typeface="Arial" charset="0"/>
              </a:rPr>
              <a:t>=  4 </a:t>
            </a:r>
            <a:r>
              <a:rPr lang="en-US" sz="3200" dirty="0">
                <a:cs typeface="Arial" charset="0"/>
              </a:rPr>
              <a:t>·</a:t>
            </a:r>
            <a:r>
              <a:rPr lang="ru-RU" sz="3200" dirty="0">
                <a:cs typeface="Arial" charset="0"/>
              </a:rPr>
              <a:t> Р – 10</a:t>
            </a:r>
          </a:p>
        </p:txBody>
      </p:sp>
      <p:sp>
        <p:nvSpPr>
          <p:cNvPr id="46089" name="Rectangle 9"/>
          <p:cNvSpPr>
            <a:spLocks noGrp="1" noChangeArrowheads="1"/>
          </p:cNvSpPr>
          <p:nvPr>
            <p:ph type="title"/>
          </p:nvPr>
        </p:nvSpPr>
        <p:spPr>
          <a:xfrm>
            <a:off x="2124075" y="260350"/>
            <a:ext cx="7019925" cy="1439863"/>
          </a:xfrm>
        </p:spPr>
        <p:txBody>
          <a:bodyPr/>
          <a:lstStyle/>
          <a:p>
            <a:r>
              <a:rPr lang="ru-RU" sz="1800" b="1" dirty="0">
                <a:solidFill>
                  <a:srgbClr val="C00000"/>
                </a:solidFill>
              </a:rPr>
              <a:t>Спрос на товар А описывается уравнением: </a:t>
            </a:r>
            <a:r>
              <a:rPr lang="ru-RU" sz="1800" b="1" dirty="0" err="1">
                <a:solidFill>
                  <a:srgbClr val="C00000"/>
                </a:solidFill>
              </a:rPr>
              <a:t>Qd</a:t>
            </a:r>
            <a:r>
              <a:rPr lang="ru-RU" sz="1800" b="1" dirty="0">
                <a:solidFill>
                  <a:srgbClr val="C00000"/>
                </a:solidFill>
              </a:rPr>
              <a:t> = 50 – 6 · Р.</a:t>
            </a:r>
            <a:br>
              <a:rPr lang="ru-RU" sz="1800" b="1" dirty="0">
                <a:solidFill>
                  <a:srgbClr val="C00000"/>
                </a:solidFill>
              </a:rPr>
            </a:br>
            <a:r>
              <a:rPr lang="ru-RU" sz="1800" b="1" dirty="0">
                <a:solidFill>
                  <a:srgbClr val="C00000"/>
                </a:solidFill>
              </a:rPr>
              <a:t>Предложение товара А: </a:t>
            </a:r>
            <a:r>
              <a:rPr lang="ru-RU" sz="1800" b="1" dirty="0" err="1">
                <a:solidFill>
                  <a:srgbClr val="C00000"/>
                </a:solidFill>
              </a:rPr>
              <a:t>Qs</a:t>
            </a:r>
            <a:r>
              <a:rPr lang="ru-RU" sz="1800" b="1" dirty="0">
                <a:solidFill>
                  <a:srgbClr val="C00000"/>
                </a:solidFill>
              </a:rPr>
              <a:t> = 4 · Р – 10.</a:t>
            </a:r>
            <a:br>
              <a:rPr lang="ru-RU" sz="1800" b="1" dirty="0">
                <a:solidFill>
                  <a:srgbClr val="C00000"/>
                </a:solidFill>
              </a:rPr>
            </a:br>
            <a:r>
              <a:rPr lang="ru-RU" sz="1800" b="1" dirty="0">
                <a:solidFill>
                  <a:srgbClr val="C00000"/>
                </a:solidFill>
              </a:rPr>
              <a:t>Определите равновесные цену и количество товара А.</a:t>
            </a:r>
          </a:p>
        </p:txBody>
      </p:sp>
      <p:sp>
        <p:nvSpPr>
          <p:cNvPr id="46090" name="Text Box 10"/>
          <p:cNvSpPr txBox="1">
            <a:spLocks noChangeArrowheads="1"/>
          </p:cNvSpPr>
          <p:nvPr/>
        </p:nvSpPr>
        <p:spPr bwMode="auto">
          <a:xfrm>
            <a:off x="2339975" y="1628775"/>
            <a:ext cx="4003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dirty="0"/>
              <a:t>При равновесии: </a:t>
            </a:r>
          </a:p>
          <a:p>
            <a:r>
              <a:rPr lang="ru-RU" sz="3200" dirty="0"/>
              <a:t>		     </a:t>
            </a:r>
            <a:r>
              <a:rPr lang="en-US" sz="3200" dirty="0" err="1"/>
              <a:t>Q</a:t>
            </a:r>
            <a:r>
              <a:rPr lang="en-US" sz="2000" dirty="0" err="1"/>
              <a:t>d</a:t>
            </a:r>
            <a:r>
              <a:rPr lang="ru-RU" sz="3200" dirty="0"/>
              <a:t> = </a:t>
            </a:r>
            <a:r>
              <a:rPr lang="en-US" sz="3200" dirty="0"/>
              <a:t>Q</a:t>
            </a:r>
            <a:r>
              <a:rPr lang="en-US" sz="2000" dirty="0"/>
              <a:t>s</a:t>
            </a:r>
            <a:r>
              <a:rPr lang="ru-RU" dirty="0"/>
              <a:t> </a:t>
            </a:r>
          </a:p>
        </p:txBody>
      </p:sp>
      <p:sp>
        <p:nvSpPr>
          <p:cNvPr id="46093" name="Text Box 13"/>
          <p:cNvSpPr txBox="1">
            <a:spLocks noChangeArrowheads="1"/>
          </p:cNvSpPr>
          <p:nvPr/>
        </p:nvSpPr>
        <p:spPr bwMode="auto">
          <a:xfrm>
            <a:off x="4211638" y="3357563"/>
            <a:ext cx="21590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10 </a:t>
            </a:r>
            <a:r>
              <a:rPr lang="en-US" sz="3200">
                <a:cs typeface="Arial" charset="0"/>
              </a:rPr>
              <a:t>·</a:t>
            </a:r>
            <a:r>
              <a:rPr lang="ru-RU" sz="3200">
                <a:cs typeface="Arial" charset="0"/>
              </a:rPr>
              <a:t> Р = 60</a:t>
            </a:r>
            <a:endParaRPr lang="en-US" sz="3200">
              <a:cs typeface="Arial" charset="0"/>
            </a:endParaRPr>
          </a:p>
        </p:txBody>
      </p:sp>
      <p:sp>
        <p:nvSpPr>
          <p:cNvPr id="46094" name="Text Box 14"/>
          <p:cNvSpPr txBox="1">
            <a:spLocks noChangeArrowheads="1"/>
          </p:cNvSpPr>
          <p:nvPr/>
        </p:nvSpPr>
        <p:spPr bwMode="auto">
          <a:xfrm>
            <a:off x="4859338" y="4076700"/>
            <a:ext cx="12858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Р</a:t>
            </a:r>
            <a:r>
              <a:rPr lang="ru-RU" sz="2000" b="1"/>
              <a:t>0</a:t>
            </a:r>
            <a:r>
              <a:rPr lang="ru-RU" sz="3200"/>
              <a:t> = 6</a:t>
            </a:r>
          </a:p>
        </p:txBody>
      </p:sp>
      <p:sp>
        <p:nvSpPr>
          <p:cNvPr id="46095" name="Text Box 15"/>
          <p:cNvSpPr txBox="1">
            <a:spLocks noChangeArrowheads="1"/>
          </p:cNvSpPr>
          <p:nvPr/>
        </p:nvSpPr>
        <p:spPr bwMode="auto">
          <a:xfrm>
            <a:off x="3708400" y="4941888"/>
            <a:ext cx="36671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/>
              <a:t>Q</a:t>
            </a:r>
            <a:r>
              <a:rPr lang="ru-RU" sz="2000" b="1"/>
              <a:t>0</a:t>
            </a:r>
            <a:r>
              <a:rPr lang="ru-RU" sz="2000"/>
              <a:t> </a:t>
            </a:r>
            <a:r>
              <a:rPr lang="ru-RU" sz="3200"/>
              <a:t>= 4 </a:t>
            </a:r>
            <a:r>
              <a:rPr lang="en-US" sz="3200">
                <a:cs typeface="Arial" charset="0"/>
              </a:rPr>
              <a:t>·</a:t>
            </a:r>
            <a:r>
              <a:rPr lang="ru-RU" sz="3200">
                <a:cs typeface="Arial" charset="0"/>
              </a:rPr>
              <a:t> 6 – 10 = 14</a:t>
            </a:r>
            <a:endParaRPr lang="en-US" sz="3200">
              <a:cs typeface="Arial" charset="0"/>
            </a:endParaRPr>
          </a:p>
        </p:txBody>
      </p:sp>
      <p:sp>
        <p:nvSpPr>
          <p:cNvPr id="46096" name="Text Box 16"/>
          <p:cNvSpPr txBox="1">
            <a:spLocks noChangeArrowheads="1"/>
          </p:cNvSpPr>
          <p:nvPr/>
        </p:nvSpPr>
        <p:spPr bwMode="auto">
          <a:xfrm>
            <a:off x="2463800" y="5795963"/>
            <a:ext cx="43068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Ответ: Р</a:t>
            </a:r>
            <a:r>
              <a:rPr lang="ru-RU" sz="2000" b="1"/>
              <a:t>0</a:t>
            </a:r>
            <a:r>
              <a:rPr lang="ru-RU" sz="3200"/>
              <a:t> = 6, </a:t>
            </a:r>
            <a:r>
              <a:rPr lang="en-US" sz="3200"/>
              <a:t>Q</a:t>
            </a:r>
            <a:r>
              <a:rPr lang="ru-RU" sz="2000" b="1"/>
              <a:t>0</a:t>
            </a:r>
            <a:r>
              <a:rPr lang="ru-RU" sz="2000"/>
              <a:t> </a:t>
            </a:r>
            <a:r>
              <a:rPr lang="ru-RU" sz="3200"/>
              <a:t>= 14.</a:t>
            </a:r>
          </a:p>
        </p:txBody>
      </p:sp>
      <p:sp>
        <p:nvSpPr>
          <p:cNvPr id="46097" name="AutoShape 17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732588" y="1844675"/>
            <a:ext cx="503237" cy="504825"/>
          </a:xfrm>
          <a:prstGeom prst="actionButtonHelp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460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6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6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60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460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100"/>
                                        <p:tgtEl>
                                          <p:spTgt spid="46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100"/>
                                        <p:tgtEl>
                                          <p:spTgt spid="46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00"/>
                                        <p:tgtEl>
                                          <p:spTgt spid="460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100"/>
                                        <p:tgtEl>
                                          <p:spTgt spid="46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100"/>
                                        <p:tgtEl>
                                          <p:spTgt spid="46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00"/>
                                        <p:tgtEl>
                                          <p:spTgt spid="46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100"/>
                                        <p:tgtEl>
                                          <p:spTgt spid="46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100"/>
                                        <p:tgtEl>
                                          <p:spTgt spid="46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00"/>
                                        <p:tgtEl>
                                          <p:spTgt spid="460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100"/>
                                        <p:tgtEl>
                                          <p:spTgt spid="46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100"/>
                                        <p:tgtEl>
                                          <p:spTgt spid="46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00"/>
                                        <p:tgtEl>
                                          <p:spTgt spid="460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Задача </a:t>
            </a:r>
            <a:r>
              <a:rPr lang="ru-RU" b="1" dirty="0" smtClean="0">
                <a:solidFill>
                  <a:srgbClr val="C00000"/>
                </a:solidFill>
              </a:rPr>
              <a:t>2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341438"/>
            <a:ext cx="6400800" cy="47545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>
                <a:effectLst/>
              </a:rPr>
              <a:t>Спрос населения на спички описывается уравнением: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effectLst/>
                <a:cs typeface="Arial" charset="0"/>
              </a:rPr>
              <a:t>			</a:t>
            </a:r>
            <a:r>
              <a:rPr lang="en-US" dirty="0" err="1">
                <a:effectLst/>
                <a:cs typeface="Arial" charset="0"/>
              </a:rPr>
              <a:t>Q</a:t>
            </a:r>
            <a:r>
              <a:rPr lang="en-US" sz="2000" dirty="0" err="1">
                <a:effectLst/>
                <a:cs typeface="Arial" charset="0"/>
              </a:rPr>
              <a:t>d</a:t>
            </a:r>
            <a:r>
              <a:rPr lang="ru-RU" sz="2000" dirty="0">
                <a:effectLst/>
                <a:cs typeface="Arial" charset="0"/>
              </a:rPr>
              <a:t> </a:t>
            </a:r>
            <a:r>
              <a:rPr lang="ru-RU" dirty="0">
                <a:effectLst/>
                <a:cs typeface="Arial" charset="0"/>
              </a:rPr>
              <a:t>= 7 – Р.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effectLst/>
                <a:cs typeface="Arial" charset="0"/>
              </a:rPr>
              <a:t>Функция предложения спичек: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effectLst/>
                <a:cs typeface="Arial" charset="0"/>
              </a:rPr>
              <a:t>			</a:t>
            </a:r>
            <a:r>
              <a:rPr lang="en-US" dirty="0">
                <a:effectLst/>
                <a:cs typeface="Arial" charset="0"/>
              </a:rPr>
              <a:t>Q</a:t>
            </a:r>
            <a:r>
              <a:rPr lang="en-US" sz="2000" dirty="0">
                <a:effectLst/>
                <a:cs typeface="Arial" charset="0"/>
              </a:rPr>
              <a:t>s</a:t>
            </a:r>
            <a:r>
              <a:rPr lang="ru-RU" sz="2000" dirty="0">
                <a:effectLst/>
                <a:cs typeface="Arial" charset="0"/>
              </a:rPr>
              <a:t> </a:t>
            </a:r>
            <a:r>
              <a:rPr lang="ru-RU" dirty="0">
                <a:effectLst/>
                <a:cs typeface="Arial" charset="0"/>
              </a:rPr>
              <a:t>= - 5 + 2 </a:t>
            </a:r>
            <a:r>
              <a:rPr lang="en-US" dirty="0">
                <a:effectLst/>
                <a:cs typeface="Arial" charset="0"/>
              </a:rPr>
              <a:t>·</a:t>
            </a:r>
            <a:r>
              <a:rPr lang="ru-RU" dirty="0">
                <a:effectLst/>
                <a:cs typeface="Arial" charset="0"/>
              </a:rPr>
              <a:t> Р.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effectLst/>
                <a:cs typeface="Arial" charset="0"/>
              </a:rPr>
              <a:t>Решите задачу аналитически.</a:t>
            </a:r>
          </a:p>
          <a:p>
            <a:pPr>
              <a:buFont typeface="Wingdings" pitchFamily="2" charset="2"/>
              <a:buNone/>
            </a:pPr>
            <a:r>
              <a:rPr lang="ru-RU" dirty="0">
                <a:effectLst/>
                <a:cs typeface="Arial" charset="0"/>
              </a:rPr>
              <a:t>Р – цена коробка (руб.)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effectLst/>
                <a:cs typeface="Arial" charset="0"/>
              </a:rPr>
              <a:t>Q</a:t>
            </a:r>
            <a:r>
              <a:rPr lang="ru-RU" dirty="0">
                <a:effectLst/>
                <a:cs typeface="Arial" charset="0"/>
              </a:rPr>
              <a:t> – количество (тыс. шт. )</a:t>
            </a:r>
            <a:endParaRPr lang="en-US" sz="2000" dirty="0">
              <a:effectLst/>
              <a:cs typeface="Arial" charset="0"/>
            </a:endParaRPr>
          </a:p>
        </p:txBody>
      </p:sp>
      <p:sp>
        <p:nvSpPr>
          <p:cNvPr id="337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165850"/>
            <a:ext cx="1079500" cy="358775"/>
          </a:xfrm>
          <a:prstGeom prst="actionButtonBlank">
            <a:avLst/>
          </a:prstGeom>
          <a:solidFill>
            <a:srgbClr val="AEE6B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ответ</a:t>
            </a:r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Задача </a:t>
            </a:r>
            <a:r>
              <a:rPr lang="ru-RU" b="1" dirty="0" smtClean="0">
                <a:solidFill>
                  <a:srgbClr val="FF0000"/>
                </a:solidFill>
              </a:rPr>
              <a:t>2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123950"/>
            <a:ext cx="64008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effectLst/>
              </a:rPr>
              <a:t>Кривая спроса на яблоки описывается уравнением: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effectLst/>
                <a:cs typeface="Arial" charset="0"/>
              </a:rPr>
              <a:t>		</a:t>
            </a:r>
            <a:r>
              <a:rPr lang="en-US" sz="2800">
                <a:effectLst/>
                <a:cs typeface="Arial" charset="0"/>
              </a:rPr>
              <a:t>Q</a:t>
            </a:r>
            <a:r>
              <a:rPr lang="en-US" sz="1800">
                <a:effectLst/>
                <a:cs typeface="Arial" charset="0"/>
              </a:rPr>
              <a:t>d</a:t>
            </a:r>
            <a:r>
              <a:rPr lang="ru-RU" sz="1800">
                <a:effectLst/>
                <a:cs typeface="Arial" charset="0"/>
              </a:rPr>
              <a:t> </a:t>
            </a:r>
            <a:r>
              <a:rPr lang="ru-RU" sz="2800">
                <a:effectLst/>
                <a:cs typeface="Arial" charset="0"/>
              </a:rPr>
              <a:t>= 1000 – 25 </a:t>
            </a:r>
            <a:r>
              <a:rPr lang="en-US" sz="2800">
                <a:effectLst/>
                <a:cs typeface="Arial" charset="0"/>
              </a:rPr>
              <a:t>·</a:t>
            </a:r>
            <a:r>
              <a:rPr lang="ru-RU" sz="2800">
                <a:effectLst/>
                <a:cs typeface="Arial" charset="0"/>
              </a:rPr>
              <a:t> 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effectLst/>
                <a:cs typeface="Arial" charset="0"/>
              </a:rPr>
              <a:t>Кривая предложения яблок: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effectLst/>
                <a:cs typeface="Arial" charset="0"/>
              </a:rPr>
              <a:t>		</a:t>
            </a:r>
            <a:r>
              <a:rPr lang="en-US" sz="2800">
                <a:effectLst/>
                <a:cs typeface="Arial" charset="0"/>
              </a:rPr>
              <a:t>Q</a:t>
            </a:r>
            <a:r>
              <a:rPr lang="en-US" sz="1800">
                <a:effectLst/>
                <a:cs typeface="Arial" charset="0"/>
              </a:rPr>
              <a:t>s</a:t>
            </a:r>
            <a:r>
              <a:rPr lang="ru-RU" sz="1800">
                <a:effectLst/>
                <a:cs typeface="Arial" charset="0"/>
              </a:rPr>
              <a:t> </a:t>
            </a:r>
            <a:r>
              <a:rPr lang="ru-RU" sz="2800">
                <a:effectLst/>
                <a:cs typeface="Arial" charset="0"/>
              </a:rPr>
              <a:t>= - 500 + 50 </a:t>
            </a:r>
            <a:r>
              <a:rPr lang="en-US" sz="2800">
                <a:effectLst/>
                <a:cs typeface="Arial" charset="0"/>
              </a:rPr>
              <a:t>·</a:t>
            </a:r>
            <a:r>
              <a:rPr lang="ru-RU" sz="2800">
                <a:effectLst/>
                <a:cs typeface="Arial" charset="0"/>
              </a:rPr>
              <a:t> Р.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>
                <a:effectLst/>
                <a:cs typeface="Arial" charset="0"/>
              </a:rPr>
              <a:t>Определите аналитически равновесные цену и объем продаж на рынке яблок.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>
                <a:solidFill>
                  <a:schemeClr val="hlink"/>
                </a:solidFill>
                <a:effectLst/>
                <a:cs typeface="Arial" charset="0"/>
              </a:rPr>
              <a:t>*</a:t>
            </a:r>
            <a:r>
              <a:rPr lang="ru-RU" sz="2800">
                <a:effectLst/>
                <a:cs typeface="Arial" charset="0"/>
              </a:rPr>
              <a:t>Определите объем дефицита (или избытка), который будет иметь место при Р=15 р. за 1 кг.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>
              <a:effectLst/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800">
              <a:effectLst/>
            </a:endParaRPr>
          </a:p>
        </p:txBody>
      </p:sp>
      <p:sp>
        <p:nvSpPr>
          <p:cNvPr id="3482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740650" y="6165850"/>
            <a:ext cx="1079500" cy="358775"/>
          </a:xfrm>
          <a:prstGeom prst="actionButtonBlank">
            <a:avLst/>
          </a:prstGeom>
          <a:solidFill>
            <a:srgbClr val="AEE6B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hlinkClick r:id="rId2" action="ppaction://hlinksldjump"/>
              </a:rPr>
              <a:t>ответ</a:t>
            </a:r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Ответы к задачам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Р</a:t>
            </a:r>
            <a:r>
              <a:rPr lang="ru-RU" sz="2000" b="1" dirty="0"/>
              <a:t>0</a:t>
            </a:r>
            <a:r>
              <a:rPr lang="ru-RU" dirty="0"/>
              <a:t> = 4, </a:t>
            </a:r>
            <a:r>
              <a:rPr lang="en-US" dirty="0"/>
              <a:t>Q</a:t>
            </a:r>
            <a:r>
              <a:rPr lang="ru-RU" sz="2000" b="1" dirty="0"/>
              <a:t>0</a:t>
            </a:r>
            <a:r>
              <a:rPr lang="ru-RU" dirty="0"/>
              <a:t> = 3</a:t>
            </a:r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Р</a:t>
            </a:r>
            <a:r>
              <a:rPr lang="ru-RU" sz="2000" b="1" dirty="0"/>
              <a:t>0</a:t>
            </a:r>
            <a:r>
              <a:rPr lang="ru-RU" dirty="0"/>
              <a:t> = 20, </a:t>
            </a:r>
            <a:r>
              <a:rPr lang="en-US" dirty="0"/>
              <a:t>Q</a:t>
            </a:r>
            <a:r>
              <a:rPr lang="ru-RU" sz="2000" b="1" dirty="0"/>
              <a:t>0</a:t>
            </a:r>
            <a:r>
              <a:rPr lang="ru-RU" dirty="0"/>
              <a:t> = 500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dirty="0"/>
              <a:t>При Р = 15 – дефицит на рынке составит 375, т. к. </a:t>
            </a:r>
            <a:r>
              <a:rPr lang="en-US" dirty="0" err="1">
                <a:effectLst/>
                <a:cs typeface="Arial" charset="0"/>
              </a:rPr>
              <a:t>Q</a:t>
            </a:r>
            <a:r>
              <a:rPr lang="en-US" sz="2000" dirty="0" err="1">
                <a:effectLst/>
                <a:cs typeface="Arial" charset="0"/>
              </a:rPr>
              <a:t>d</a:t>
            </a:r>
            <a:r>
              <a:rPr lang="ru-RU" sz="2000" dirty="0">
                <a:effectLst/>
                <a:cs typeface="Arial" charset="0"/>
              </a:rPr>
              <a:t> </a:t>
            </a:r>
            <a:r>
              <a:rPr lang="en-US" dirty="0">
                <a:effectLst/>
                <a:cs typeface="Arial" charset="0"/>
              </a:rPr>
              <a:t>&gt;</a:t>
            </a:r>
            <a:r>
              <a:rPr lang="ru-RU" dirty="0">
                <a:effectLst/>
                <a:cs typeface="Arial" charset="0"/>
              </a:rPr>
              <a:t> </a:t>
            </a:r>
            <a:r>
              <a:rPr lang="en-US" dirty="0">
                <a:effectLst/>
                <a:cs typeface="Arial" charset="0"/>
              </a:rPr>
              <a:t>Q</a:t>
            </a:r>
            <a:r>
              <a:rPr lang="en-US" sz="2000" dirty="0">
                <a:effectLst/>
                <a:cs typeface="Arial" charset="0"/>
              </a:rPr>
              <a:t>s</a:t>
            </a:r>
            <a:endParaRPr lang="ru-RU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>
              <a:cs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</a:pPr>
            <a:endParaRPr lang="ru-RU" dirty="0"/>
          </a:p>
        </p:txBody>
      </p:sp>
      <p:sp>
        <p:nvSpPr>
          <p:cNvPr id="45062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443663" y="1700213"/>
            <a:ext cx="504825" cy="431800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5063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443663" y="4005263"/>
            <a:ext cx="504825" cy="431800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5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5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50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C:\Users\студент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83191" y="0"/>
            <a:ext cx="694826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0510079"/>
      </p:ext>
    </p:extLst>
  </p:cSld>
  <p:clrMapOvr>
    <a:masterClrMapping/>
  </p:clrMapOvr>
  <p:transition spd="med" advClick="0" advTm="120000">
    <p:strips dir="rd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студент\Desktop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0"/>
            <a:ext cx="671514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0482808"/>
      </p:ext>
    </p:extLst>
  </p:cSld>
  <p:clrMapOvr>
    <a:masterClrMapping/>
  </p:clrMapOvr>
  <p:transition spd="med" advClick="0" advTm="120000">
    <p:strips dir="rd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370046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4500570"/>
            <a:ext cx="6410340" cy="1595430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/>
              <a:t>Написать реферат на тему:</a:t>
            </a:r>
          </a:p>
          <a:p>
            <a:pPr>
              <a:buNone/>
            </a:pPr>
            <a:r>
              <a:rPr lang="ru-RU" sz="1800" b="1" dirty="0" smtClean="0"/>
              <a:t>«От чего зависит предложение товара»</a:t>
            </a:r>
            <a:endParaRPr lang="ru-RU" sz="1800" b="1" dirty="0"/>
          </a:p>
        </p:txBody>
      </p:sp>
      <p:pic>
        <p:nvPicPr>
          <p:cNvPr id="16386" name="Picture 2" descr="C:\Users\студент\Desktop\scale_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2314" y="214290"/>
            <a:ext cx="6951686" cy="414219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20000">
    <p:strips dir="rd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557194"/>
          </a:xfrm>
        </p:spPr>
        <p:txBody>
          <a:bodyPr/>
          <a:lstStyle/>
          <a:p>
            <a:pPr algn="ctr"/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ИСТОЧНИКИ ЛИТЕРАТУРЫ</a:t>
            </a:r>
            <a:endParaRPr lang="ru-RU" sz="1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3174" y="3905248"/>
            <a:ext cx="6267464" cy="2524148"/>
          </a:xfrm>
        </p:spPr>
        <p:txBody>
          <a:bodyPr/>
          <a:lstStyle/>
          <a:p>
            <a:pPr lvl="0" algn="ctr">
              <a:buNone/>
            </a:pPr>
            <a:r>
              <a:rPr lang="ru-RU" sz="1800" b="1" dirty="0">
                <a:effectLst/>
              </a:rPr>
              <a:t>Основы экономики: Учеб. Пособие для нач. проф. Образования/ С.В. Соколова.- 2-е изд., стер.- М.: Изд. центр «Академия», 2004г. – 128с.</a:t>
            </a:r>
          </a:p>
          <a:p>
            <a:pPr lvl="0" algn="ctr">
              <a:buNone/>
            </a:pPr>
            <a:r>
              <a:rPr lang="ru-RU" sz="1800" b="1" dirty="0">
                <a:effectLst/>
              </a:rPr>
              <a:t>Экономика: в 2 книгах. Учеб. Для 10 классов </a:t>
            </a:r>
            <a:r>
              <a:rPr lang="ru-RU" sz="1800" b="1" dirty="0" err="1">
                <a:effectLst/>
              </a:rPr>
              <a:t>общеобразоват</a:t>
            </a:r>
            <a:r>
              <a:rPr lang="ru-RU" sz="1800" b="1" dirty="0">
                <a:effectLst/>
              </a:rPr>
              <a:t>. </a:t>
            </a:r>
            <a:r>
              <a:rPr lang="ru-RU" sz="1800" b="1" dirty="0" err="1">
                <a:effectLst/>
              </a:rPr>
              <a:t>учрежд</a:t>
            </a:r>
            <a:r>
              <a:rPr lang="ru-RU" sz="1800" b="1" dirty="0">
                <a:effectLst/>
              </a:rPr>
              <a:t>.- 7-е изд., </a:t>
            </a:r>
            <a:r>
              <a:rPr lang="ru-RU" sz="1800" b="1" dirty="0" err="1">
                <a:effectLst/>
              </a:rPr>
              <a:t>дораб</a:t>
            </a:r>
            <a:r>
              <a:rPr lang="ru-RU" sz="1800" b="1" dirty="0">
                <a:effectLst/>
              </a:rPr>
              <a:t>.- М.: Вита-Пресс, 2002г.</a:t>
            </a:r>
          </a:p>
        </p:txBody>
      </p:sp>
      <p:pic>
        <p:nvPicPr>
          <p:cNvPr id="18434" name="Picture 2" descr="C:\Users\студент\Desktop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071546"/>
            <a:ext cx="5857916" cy="28575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2464657"/>
      </p:ext>
    </p:extLst>
  </p:cSld>
  <p:clrMapOvr>
    <a:masterClrMapping/>
  </p:clrMapOvr>
  <p:transition spd="med" advClick="0" advTm="120000">
    <p:strips dir="r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690" y="2708900"/>
            <a:ext cx="6400800" cy="1219200"/>
          </a:xfrm>
        </p:spPr>
        <p:txBody>
          <a:bodyPr/>
          <a:lstStyle/>
          <a:p>
            <a:pPr algn="ctr"/>
            <a:endParaRPr lang="ru-RU" sz="1800" b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C:\Users\студент\Desktop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0"/>
            <a:ext cx="7000892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20000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400800" cy="1571612"/>
          </a:xfrm>
        </p:spPr>
        <p:txBody>
          <a:bodyPr/>
          <a:lstStyle/>
          <a:p>
            <a:pPr marL="0" indent="0" algn="ctr">
              <a:spcBef>
                <a:spcPts val="0"/>
              </a:spcBef>
            </a:pP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1800" b="1" dirty="0" smtClean="0"/>
              <a:t>АКТУАЛИЗАЦИЯ ОПОРНЫХ ЗНАНИЙ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1800" b="1" dirty="0" smtClean="0"/>
              <a:t>БЛИЦ-ИГРА</a:t>
            </a:r>
            <a:r>
              <a:rPr lang="ru-RU" sz="2400" b="1" dirty="0" smtClean="0"/>
              <a:t>  </a:t>
            </a:r>
            <a:r>
              <a:rPr lang="ru-RU" sz="1800" b="1" dirty="0" smtClean="0"/>
              <a:t>«Эффективное поведение на рынке труда»</a:t>
            </a:r>
            <a:r>
              <a:rPr lang="ru-RU" sz="1800" b="1" dirty="0" smtClean="0">
                <a:effectLst/>
              </a:rPr>
              <a:t/>
            </a:r>
            <a:br>
              <a:rPr lang="ru-RU" sz="1800" b="1" dirty="0" smtClean="0">
                <a:effectLst/>
              </a:rPr>
            </a:b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28860" y="1857364"/>
            <a:ext cx="6143668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/>
                </a:solidFill>
              </a:rPr>
              <a:t>Блиц   вопросы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/>
              <a:t>1. Что общего у работника и работодателя? </a:t>
            </a:r>
            <a:br>
              <a:rPr lang="ru-RU" sz="1600" b="1" dirty="0" smtClean="0"/>
            </a:br>
            <a:r>
              <a:rPr lang="ru-RU" sz="1600" b="1" dirty="0" smtClean="0"/>
              <a:t>2. </a:t>
            </a:r>
            <a:r>
              <a:rPr lang="ru-RU" sz="1600" b="1" dirty="0" smtClean="0"/>
              <a:t>Что такое безработица</a:t>
            </a:r>
            <a:r>
              <a:rPr lang="ru-RU" sz="1600" b="1" dirty="0" smtClean="0"/>
              <a:t>?</a:t>
            </a:r>
            <a:r>
              <a:rPr lang="ru-RU" sz="1600" b="1" dirty="0" smtClean="0"/>
              <a:t> </a:t>
            </a:r>
            <a:br>
              <a:rPr lang="ru-RU" sz="1600" b="1" dirty="0" smtClean="0"/>
            </a:br>
            <a:r>
              <a:rPr lang="ru-RU" sz="1600" b="1" dirty="0" smtClean="0"/>
              <a:t>3. Где продают труд? </a:t>
            </a:r>
            <a:br>
              <a:rPr lang="ru-RU" sz="1600" b="1" dirty="0" smtClean="0"/>
            </a:br>
            <a:r>
              <a:rPr lang="ru-RU" sz="1600" b="1" dirty="0" smtClean="0"/>
              <a:t>4. В чем разница безработного и работающего? </a:t>
            </a:r>
            <a:br>
              <a:rPr lang="ru-RU" sz="1600" b="1" dirty="0" smtClean="0"/>
            </a:br>
            <a:r>
              <a:rPr lang="ru-RU" sz="1600" b="1" dirty="0" smtClean="0"/>
              <a:t>5. </a:t>
            </a:r>
            <a:r>
              <a:rPr lang="ru-RU" sz="1600" b="1" dirty="0" smtClean="0"/>
              <a:t>Что такое экономические циклы?</a:t>
            </a:r>
            <a:endParaRPr lang="ru-RU" sz="1600" b="1" dirty="0" smtClean="0"/>
          </a:p>
          <a:p>
            <a:pPr algn="ctr"/>
            <a:r>
              <a:rPr lang="ru-RU" sz="1600" b="1" dirty="0" smtClean="0"/>
              <a:t>6. Как можно назвать иностранных рабочих?</a:t>
            </a:r>
            <a:r>
              <a:rPr lang="ru-RU" sz="2000" b="1" dirty="0" smtClean="0"/>
              <a:t> </a:t>
            </a:r>
            <a:endParaRPr lang="ru-RU" sz="2000" b="1" dirty="0"/>
          </a:p>
        </p:txBody>
      </p:sp>
      <p:pic>
        <p:nvPicPr>
          <p:cNvPr id="19458" name="Picture 2" descr="C:\Users\студент\Desktop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786190"/>
            <a:ext cx="5643602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1826534"/>
      </p:ext>
    </p:extLst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268760"/>
            <a:ext cx="639045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Эпиграф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«При </a:t>
            </a:r>
            <a:r>
              <a:rPr lang="ru-RU" sz="2400" b="1" dirty="0">
                <a:solidFill>
                  <a:srgbClr val="C00000"/>
                </a:solidFill>
              </a:rPr>
              <a:t>обычном и повседневном положении дел</a:t>
            </a:r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                                        </a:t>
            </a:r>
            <a:r>
              <a:rPr lang="ru-RU" sz="2400" b="1" dirty="0">
                <a:solidFill>
                  <a:srgbClr val="C00000"/>
                </a:solidFill>
              </a:rPr>
              <a:t>спрос на любые товары предшествует</a:t>
            </a:r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                                        </a:t>
            </a:r>
            <a:r>
              <a:rPr lang="ru-RU" sz="2400" b="1" dirty="0">
                <a:solidFill>
                  <a:srgbClr val="C00000"/>
                </a:solidFill>
              </a:rPr>
              <a:t>их </a:t>
            </a:r>
            <a:r>
              <a:rPr lang="ru-RU" sz="2400" b="1" dirty="0" smtClean="0">
                <a:solidFill>
                  <a:srgbClr val="C00000"/>
                </a:solidFill>
              </a:rPr>
              <a:t>предложению».</a:t>
            </a:r>
            <a:endParaRPr lang="ru-RU" sz="2400" dirty="0">
              <a:solidFill>
                <a:srgbClr val="C00000"/>
              </a:solidFill>
            </a:endParaRPr>
          </a:p>
          <a:p>
            <a:pPr algn="ctr"/>
            <a:r>
              <a:rPr lang="ru-RU" sz="2400" dirty="0">
                <a:solidFill>
                  <a:srgbClr val="C00000"/>
                </a:solidFill>
              </a:rPr>
              <a:t>                                                                                                       </a:t>
            </a:r>
            <a:r>
              <a:rPr lang="ru-RU" sz="2400" b="1" dirty="0">
                <a:solidFill>
                  <a:srgbClr val="C00000"/>
                </a:solidFill>
              </a:rPr>
              <a:t>(Давид </a:t>
            </a:r>
            <a:r>
              <a:rPr lang="ru-RU" sz="2400" b="1" dirty="0" err="1">
                <a:solidFill>
                  <a:srgbClr val="C00000"/>
                </a:solidFill>
              </a:rPr>
              <a:t>Рикардо</a:t>
            </a:r>
            <a:r>
              <a:rPr lang="ru-RU" sz="2400" b="1" dirty="0">
                <a:solidFill>
                  <a:srgbClr val="C00000"/>
                </a:solidFill>
              </a:rPr>
              <a:t>)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80137"/>
      </p:ext>
    </p:extLst>
  </p:cSld>
  <p:clrMapOvr>
    <a:masterClrMapping/>
  </p:clrMapOvr>
  <p:transition spd="med" advClick="0" advTm="120000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ОПРЕДЕЛЕНИЕ ПОНЯТИЙ, ЗАКОНОВ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 u="sng" dirty="0" smtClean="0">
                <a:solidFill>
                  <a:srgbClr val="C00000"/>
                </a:solidFill>
                <a:hlinkClick r:id="rId2" action="ppaction://hlinksldjump"/>
              </a:rPr>
              <a:t>Спрос</a:t>
            </a:r>
            <a:endParaRPr lang="ru-RU" sz="2800" u="sng" dirty="0" smtClean="0">
              <a:solidFill>
                <a:srgbClr val="C00000"/>
              </a:solidFill>
            </a:endParaRPr>
          </a:p>
          <a:p>
            <a:r>
              <a:rPr lang="ru-RU" sz="2800" u="sng" dirty="0" smtClean="0">
                <a:solidFill>
                  <a:srgbClr val="C00000"/>
                </a:solidFill>
                <a:hlinkClick r:id="rId2" action="ppaction://hlinksldjump"/>
              </a:rPr>
              <a:t>Закон Спроса</a:t>
            </a:r>
            <a:endParaRPr lang="ru-RU" sz="2800" u="sng" dirty="0" smtClean="0">
              <a:solidFill>
                <a:srgbClr val="C00000"/>
              </a:solidFill>
            </a:endParaRPr>
          </a:p>
          <a:p>
            <a:r>
              <a:rPr lang="ru-RU" sz="2800" u="sng" dirty="0" smtClean="0">
                <a:solidFill>
                  <a:srgbClr val="C00000"/>
                </a:solidFill>
              </a:rPr>
              <a:t>Кривая Спроса</a:t>
            </a:r>
          </a:p>
          <a:p>
            <a:pPr>
              <a:buClrTx/>
            </a:pPr>
            <a:r>
              <a:rPr lang="ru-RU" sz="2800" u="sng" dirty="0" smtClean="0">
                <a:solidFill>
                  <a:srgbClr val="C00000"/>
                </a:solidFill>
              </a:rPr>
              <a:t>Н</a:t>
            </a:r>
            <a:r>
              <a:rPr lang="ru-RU" sz="2800" u="sng" dirty="0" smtClean="0">
                <a:solidFill>
                  <a:srgbClr val="C00000"/>
                </a:solidFill>
                <a:hlinkClick r:id="rId3" action="ppaction://hlinksldjump"/>
              </a:rPr>
              <a:t>еценовые Факторы Спроса</a:t>
            </a:r>
            <a:endParaRPr lang="ru-RU" sz="2800" u="sng" dirty="0" smtClean="0">
              <a:solidFill>
                <a:srgbClr val="C00000"/>
              </a:solidFill>
            </a:endParaRPr>
          </a:p>
          <a:p>
            <a:r>
              <a:rPr lang="ru-RU" sz="2800" u="sng" dirty="0" smtClean="0">
                <a:solidFill>
                  <a:srgbClr val="C00000"/>
                </a:solidFill>
                <a:hlinkClick r:id="rId4" action="ppaction://hlinksldjump"/>
              </a:rPr>
              <a:t>Предложение</a:t>
            </a:r>
            <a:endParaRPr lang="ru-RU" sz="2800" u="sng" dirty="0" smtClean="0">
              <a:solidFill>
                <a:srgbClr val="C00000"/>
              </a:solidFill>
            </a:endParaRPr>
          </a:p>
          <a:p>
            <a:r>
              <a:rPr lang="ru-RU" sz="2800" u="sng" dirty="0" smtClean="0">
                <a:solidFill>
                  <a:srgbClr val="C00000"/>
                </a:solidFill>
              </a:rPr>
              <a:t>Закон Предложения</a:t>
            </a:r>
          </a:p>
          <a:p>
            <a:r>
              <a:rPr lang="ru-RU" sz="2800" u="sng" dirty="0" smtClean="0">
                <a:solidFill>
                  <a:srgbClr val="C00000"/>
                </a:solidFill>
              </a:rPr>
              <a:t>Кривая Предложения</a:t>
            </a:r>
          </a:p>
          <a:p>
            <a:pPr>
              <a:buClrTx/>
            </a:pPr>
            <a:r>
              <a:rPr lang="ru-RU" sz="2800" u="sng" dirty="0" smtClean="0">
                <a:solidFill>
                  <a:srgbClr val="C00000"/>
                </a:solidFill>
              </a:rPr>
              <a:t>Неценовые Факторы </a:t>
            </a:r>
            <a:r>
              <a:rPr lang="ru-RU" sz="2800" u="sng" dirty="0">
                <a:solidFill>
                  <a:srgbClr val="C00000"/>
                </a:solidFill>
              </a:rPr>
              <a:t>П</a:t>
            </a:r>
            <a:r>
              <a:rPr lang="ru-RU" sz="2800" u="sng" dirty="0" smtClean="0">
                <a:solidFill>
                  <a:srgbClr val="C00000"/>
                </a:solidFill>
              </a:rPr>
              <a:t>редложения</a:t>
            </a:r>
          </a:p>
          <a:p>
            <a:endParaRPr lang="ru-RU" sz="2800" dirty="0"/>
          </a:p>
          <a:p>
            <a:endParaRPr lang="ru-RU" sz="2800" dirty="0">
              <a:solidFill>
                <a:schemeClr val="hlink"/>
              </a:solidFill>
            </a:endParaRPr>
          </a:p>
        </p:txBody>
      </p:sp>
      <p:sp>
        <p:nvSpPr>
          <p:cNvPr id="16388" name="AutoShape 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431800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120000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700" y="-99490"/>
            <a:ext cx="6400800" cy="1219200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СПРОС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83768" y="1124744"/>
            <a:ext cx="6264696" cy="4752528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b="1" i="1" u="sng" dirty="0">
                <a:solidFill>
                  <a:schemeClr val="tx2"/>
                </a:solidFill>
              </a:rPr>
              <a:t>СПРОС</a:t>
            </a:r>
            <a:r>
              <a:rPr lang="ru-RU" sz="1800" b="1" i="1" dirty="0">
                <a:solidFill>
                  <a:schemeClr val="tx2"/>
                </a:solidFill>
              </a:rPr>
              <a:t> </a:t>
            </a:r>
            <a:r>
              <a:rPr lang="ru-RU" sz="1800" dirty="0"/>
              <a:t>– платежеспособная потребность покупателей в данном товаре при данной цене. Спрос характеризуется </a:t>
            </a:r>
            <a:r>
              <a:rPr lang="ru-RU" sz="1800" b="1" i="1" u="sng" dirty="0">
                <a:solidFill>
                  <a:schemeClr val="tx2"/>
                </a:solidFill>
              </a:rPr>
              <a:t>величиной спроса</a:t>
            </a:r>
            <a:r>
              <a:rPr lang="ru-RU" sz="1800" b="1" i="1" dirty="0">
                <a:solidFill>
                  <a:schemeClr val="tx2"/>
                </a:solidFill>
              </a:rPr>
              <a:t> </a:t>
            </a:r>
            <a:r>
              <a:rPr lang="ru-RU" sz="1800" dirty="0"/>
              <a:t>– количеством товаров, которое покупатели готовы приобрести по данной цене. Под словом «готовы» нужно понимать то, что у них есть желание (потребность) и возможность (наличие необходимых денежных средств) для покупки товара в данном количестве.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 smtClean="0"/>
              <a:t>Необходимо </a:t>
            </a:r>
            <a:r>
              <a:rPr lang="ru-RU" sz="1800" dirty="0"/>
              <a:t>заметить, что спрос – это потенциальная платежеспособная потребность. Его величина говорит о том, что покупатели готовы приобрести такое количество товаров. Но это не значит, что сделки в таких объемах действительно состоятся – это зависит от ряда экономических факторов. Как правило, спрос на товар подчиняется </a:t>
            </a:r>
            <a:r>
              <a:rPr lang="ru-RU" sz="1800" b="1" i="1" u="sng" dirty="0">
                <a:solidFill>
                  <a:schemeClr val="tx2"/>
                </a:solidFill>
              </a:rPr>
              <a:t>закону спроса</a:t>
            </a:r>
            <a:r>
              <a:rPr lang="ru-RU" sz="1800" u="sng" dirty="0">
                <a:solidFill>
                  <a:schemeClr val="tx2"/>
                </a:solidFill>
              </a:rPr>
              <a:t>.</a:t>
            </a:r>
            <a:endParaRPr lang="ru-RU" sz="1800" dirty="0">
              <a:solidFill>
                <a:schemeClr val="tx2"/>
              </a:solidFill>
            </a:endParaRPr>
          </a:p>
          <a:p>
            <a:pPr algn="just"/>
            <a:endParaRPr lang="ru-RU" sz="1800" dirty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None/>
            </a:pPr>
            <a:endParaRPr lang="ru-RU" sz="1800" dirty="0"/>
          </a:p>
        </p:txBody>
      </p:sp>
      <p:sp>
        <p:nvSpPr>
          <p:cNvPr id="174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504825" cy="431800"/>
          </a:xfrm>
          <a:prstGeom prst="actionButtonReturn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 advClick="0" advTm="120000"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400800" cy="914384"/>
          </a:xfrm>
        </p:spPr>
        <p:txBody>
          <a:bodyPr/>
          <a:lstStyle/>
          <a:p>
            <a:pPr algn="ctr"/>
            <a:r>
              <a:rPr lang="ru-RU" sz="2400" b="1" dirty="0" smtClean="0"/>
              <a:t>ЗАКОН СПРОСА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0" y="1071546"/>
            <a:ext cx="6400800" cy="5024454"/>
          </a:xfrm>
        </p:spPr>
        <p:txBody>
          <a:bodyPr/>
          <a:lstStyle/>
          <a:p>
            <a:pPr marL="0" indent="0">
              <a:buNone/>
            </a:pPr>
            <a:r>
              <a:rPr lang="ru-RU" sz="18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ЗАКОН СПРОСА</a:t>
            </a:r>
            <a:r>
              <a:rPr lang="ru-RU" sz="1800" b="1" i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– закон, в соответствии с которым при увеличении цены на товар спрос на этот товар снижается при прочих неизменных </a:t>
            </a:r>
            <a:r>
              <a:rPr lang="ru-RU" sz="1800" b="1" i="1" u="sng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факторах</a:t>
            </a:r>
            <a:r>
              <a:rPr lang="ru-RU" sz="1800" u="sng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</a:br>
            <a:endParaRPr lang="ru-RU" sz="2400" dirty="0"/>
          </a:p>
          <a:p>
            <a:endParaRPr lang="ru-RU" dirty="0"/>
          </a:p>
        </p:txBody>
      </p:sp>
      <p:pic>
        <p:nvPicPr>
          <p:cNvPr id="1026" name="Picture 2" descr="C:\Users\СВЕТЛАНА\Downloads\hello_html_6e2069ef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2357430"/>
            <a:ext cx="6048840" cy="4214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013944"/>
      </p:ext>
    </p:extLst>
  </p:cSld>
  <p:clrMapOvr>
    <a:masterClrMapping/>
  </p:clrMapOvr>
  <p:transition spd="med" advClick="0" advTm="120000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30" y="188640"/>
            <a:ext cx="6139460" cy="895990"/>
          </a:xfrm>
        </p:spPr>
        <p:txBody>
          <a:bodyPr/>
          <a:lstStyle/>
          <a:p>
            <a:pPr algn="ctr"/>
            <a:r>
              <a:rPr lang="ru-RU" sz="2400" b="1" dirty="0" smtClean="0">
                <a:effectLst/>
              </a:rPr>
              <a:t>КРИВАЯ СПРОСА</a:t>
            </a:r>
            <a:endParaRPr lang="ru-RU" sz="2400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10" y="1052736"/>
            <a:ext cx="6355490" cy="5112568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i="1" dirty="0">
                <a:solidFill>
                  <a:srgbClr val="C00000"/>
                </a:solidFill>
                <a:effectLst/>
                <a:cs typeface="Arial" pitchFamily="34" charset="0"/>
              </a:rPr>
              <a:t>КРИВАЯ СПРОСА </a:t>
            </a:r>
            <a:r>
              <a:rPr lang="ru-RU" sz="1800" dirty="0">
                <a:effectLst/>
                <a:cs typeface="Arial" pitchFamily="34" charset="0"/>
              </a:rPr>
              <a:t>– непрерывная линия на графике спроса, на которой каждой величине цены соответствует определенная величина спроса. Линия спроса на графике может выглядеть различным образом, в зависимости от товара. Обычно она изображается в виде кривой, напоминающей гиперболу. Кривую спроса обычно изображают лишь в центральной ее части, не доводя линию до участков чересчур низкой или чересчур высокой цены на товар, поскольку такие ситуации являются, как правило, умозрительными и изучение спроса в них носит характер предположений.</a:t>
            </a:r>
          </a:p>
          <a:p>
            <a:pPr marL="0" indent="0" algn="ctr">
              <a:buNone/>
            </a:pPr>
            <a:r>
              <a:rPr lang="ru-RU" sz="1800" b="1" dirty="0">
                <a:solidFill>
                  <a:srgbClr val="C00000"/>
                </a:solidFill>
                <a:effectLst/>
                <a:ea typeface="+mj-ea"/>
                <a:cs typeface="+mj-cs"/>
              </a:rPr>
              <a:t>НЕЦЕНОВЫЕ ФАКТОРЫ </a:t>
            </a:r>
            <a:r>
              <a:rPr lang="ru-RU" sz="1800" b="1" dirty="0" smtClean="0">
                <a:solidFill>
                  <a:srgbClr val="C00000"/>
                </a:solidFill>
                <a:effectLst/>
                <a:ea typeface="+mj-ea"/>
                <a:cs typeface="+mj-cs"/>
              </a:rPr>
              <a:t>СПРОСА</a:t>
            </a:r>
          </a:p>
          <a:p>
            <a:pPr lvl="0" algn="ctr">
              <a:lnSpc>
                <a:spcPct val="90000"/>
              </a:lnSpc>
              <a:buClr>
                <a:srgbClr val="E4005C"/>
              </a:buClr>
            </a:pPr>
            <a:r>
              <a:rPr lang="ru-RU" sz="1800" dirty="0">
                <a:solidFill>
                  <a:srgbClr val="000000"/>
                </a:solidFill>
                <a:effectLst/>
              </a:rPr>
              <a:t>вкусы и предпочтения потребителей</a:t>
            </a:r>
          </a:p>
          <a:p>
            <a:pPr lvl="0" algn="ctr">
              <a:lnSpc>
                <a:spcPct val="90000"/>
              </a:lnSpc>
              <a:buClr>
                <a:srgbClr val="E4005C"/>
              </a:buClr>
            </a:pPr>
            <a:r>
              <a:rPr lang="ru-RU" sz="1800" dirty="0">
                <a:solidFill>
                  <a:srgbClr val="000000"/>
                </a:solidFill>
                <a:effectLst/>
              </a:rPr>
              <a:t>число покупателей на рынке</a:t>
            </a:r>
          </a:p>
          <a:p>
            <a:pPr lvl="0" algn="ctr">
              <a:lnSpc>
                <a:spcPct val="90000"/>
              </a:lnSpc>
              <a:buClr>
                <a:srgbClr val="E4005C"/>
              </a:buClr>
            </a:pPr>
            <a:r>
              <a:rPr lang="ru-RU" sz="1800" dirty="0">
                <a:solidFill>
                  <a:srgbClr val="000000"/>
                </a:solidFill>
                <a:effectLst/>
              </a:rPr>
              <a:t>цены на взаимозаменяемые и взаимодополняющие товары</a:t>
            </a:r>
          </a:p>
          <a:p>
            <a:pPr lvl="0" algn="ctr">
              <a:lnSpc>
                <a:spcPct val="90000"/>
              </a:lnSpc>
              <a:buClr>
                <a:srgbClr val="E4005C"/>
              </a:buClr>
            </a:pPr>
            <a:r>
              <a:rPr lang="ru-RU" sz="1800" dirty="0">
                <a:solidFill>
                  <a:srgbClr val="000000"/>
                </a:solidFill>
                <a:effectLst/>
              </a:rPr>
              <a:t>изменения в доходе потребителей</a:t>
            </a:r>
          </a:p>
          <a:p>
            <a:pPr lvl="0" algn="ctr">
              <a:lnSpc>
                <a:spcPct val="90000"/>
              </a:lnSpc>
              <a:buClr>
                <a:srgbClr val="E4005C"/>
              </a:buClr>
            </a:pPr>
            <a:r>
              <a:rPr lang="ru-RU" sz="1800" dirty="0">
                <a:solidFill>
                  <a:srgbClr val="000000"/>
                </a:solidFill>
                <a:effectLst/>
              </a:rPr>
              <a:t>ожидание будущего изменения цен и доходов</a:t>
            </a:r>
          </a:p>
          <a:p>
            <a:pPr marL="0" indent="0">
              <a:buNone/>
            </a:pP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120000">
    <p:strips dir="rd"/>
  </p:transition>
</p:sld>
</file>

<file path=ppt/theme/theme1.xml><?xml version="1.0" encoding="utf-8"?>
<a:theme xmlns:a="http://schemas.openxmlformats.org/drawingml/2006/main" name="План">
  <a:themeElements>
    <a:clrScheme name="План 8">
      <a:dk1>
        <a:srgbClr val="000000"/>
      </a:dk1>
      <a:lt1>
        <a:srgbClr val="FFFFFF"/>
      </a:lt1>
      <a:dk2>
        <a:srgbClr val="8C0039"/>
      </a:dk2>
      <a:lt2>
        <a:srgbClr val="660066"/>
      </a:lt2>
      <a:accent1>
        <a:srgbClr val="C58BF9"/>
      </a:accent1>
      <a:accent2>
        <a:srgbClr val="9966FF"/>
      </a:accent2>
      <a:accent3>
        <a:srgbClr val="FFFFFF"/>
      </a:accent3>
      <a:accent4>
        <a:srgbClr val="000000"/>
      </a:accent4>
      <a:accent5>
        <a:srgbClr val="DFC4FB"/>
      </a:accent5>
      <a:accent6>
        <a:srgbClr val="8A5CE7"/>
      </a:accent6>
      <a:hlink>
        <a:srgbClr val="E4005C"/>
      </a:hlink>
      <a:folHlink>
        <a:srgbClr val="C36C03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1312</TotalTime>
  <Words>966</Words>
  <Application>Microsoft Office PowerPoint</Application>
  <PresentationFormat>Экран (4:3)</PresentationFormat>
  <Paragraphs>170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План</vt:lpstr>
      <vt:lpstr>      ДИСТАНЦИОННЫЙ КОНКУРС «МОЯ ПРЕЗЕНТАЦИЯ К ЗАНЯТИЮ»  КРАЕВОЕ ГОСУДАРСТВЕННОЕ БЮДЖЕТНОЕ ПРОФЕССИОНАЛЬНОЕ ОБРАЗОВАТЕЛЬНОЕ УЧРЕЖДЕНИЕ«БЛАГОВЕЩЕНСКИЙ ПРОФЕССИОНАЛЬНЫЙ ЛИЦЕЙ»   Разработала: преподаватель Матвиевская Светлана Михайловна     ТЕМА ЗАНЯТИЯ «СПРОС И ПРЕДЛОЖЕНИЕ. НЕЦЕНОВЫЕ ФАКТОРЫ»       </vt:lpstr>
      <vt:lpstr>ЦЕЛЬ УРОКА</vt:lpstr>
      <vt:lpstr>ЗАДАЧИ УРОКА</vt:lpstr>
      <vt:lpstr>  АКТУАЛИЗАЦИЯ ОПОРНЫХ ЗНАНИЙ  БЛИЦ-ИГРА  «Эффективное поведение на рынке труда» </vt:lpstr>
      <vt:lpstr>Презентация PowerPoint</vt:lpstr>
      <vt:lpstr>ОПРЕДЕЛЕНИЕ ПОНЯТИЙ, ЗАКОНОВ</vt:lpstr>
      <vt:lpstr>СПРОС</vt:lpstr>
      <vt:lpstr>ЗАКОН СПРОСА</vt:lpstr>
      <vt:lpstr>КРИВАЯ СПРОСА</vt:lpstr>
      <vt:lpstr>Изменение спроса</vt:lpstr>
      <vt:lpstr>Презентация PowerPoint</vt:lpstr>
      <vt:lpstr> ОТВЕТ   2.Количество товаров, которое желают приобрести покупатели по каждой из возможных цен за определенный период времени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Предложение  </vt:lpstr>
      <vt:lpstr>Закон предложения</vt:lpstr>
      <vt:lpstr>КРИВАЯ ПРЕДЛОЖЕНИЯ</vt:lpstr>
      <vt:lpstr>Презентация PowerPoint</vt:lpstr>
      <vt:lpstr>Изменение предложения</vt:lpstr>
      <vt:lpstr>НЕЦЕНОВЫЕ ФАКТОРЫ ПРЕДЛОЖЕНИЯ:</vt:lpstr>
      <vt:lpstr>Презентация PowerPoint</vt:lpstr>
      <vt:lpstr>Презентация PowerPoint</vt:lpstr>
      <vt:lpstr>Презентация PowerPoint</vt:lpstr>
      <vt:lpstr>Презентация PowerPoint</vt:lpstr>
      <vt:lpstr>Равновесная цена. Равновесное количество.</vt:lpstr>
      <vt:lpstr>Равновесие на рынке.</vt:lpstr>
      <vt:lpstr>РЕШЕНИЕ ЗАДАЧ Задача 1.</vt:lpstr>
      <vt:lpstr>Спрос на товар А описывается уравнением: Qd = 50 – 6 · Р. Предложение товара А: Qs = 4 · Р – 10. Определите равновесные цену и количество товара А.</vt:lpstr>
      <vt:lpstr>Задача 2</vt:lpstr>
      <vt:lpstr>Задача 2</vt:lpstr>
      <vt:lpstr>Ответы к задачам</vt:lpstr>
      <vt:lpstr>Презентация PowerPoint</vt:lpstr>
      <vt:lpstr>Презентация PowerPoint</vt:lpstr>
      <vt:lpstr>Презентация PowerPoint</vt:lpstr>
      <vt:lpstr>ИСТОЧНИКИ ЛИТЕРАТУРЫ</vt:lpstr>
      <vt:lpstr>Презентация PowerPoint</vt:lpstr>
    </vt:vector>
  </TitlesOfParts>
  <Company>cs&amp;s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Спрос и предложение</dc:title>
  <dc:creator>radio</dc:creator>
  <cp:lastModifiedBy>СВЕТЛАНА</cp:lastModifiedBy>
  <cp:revision>167</cp:revision>
  <dcterms:created xsi:type="dcterms:W3CDTF">2005-05-28T12:05:28Z</dcterms:created>
  <dcterms:modified xsi:type="dcterms:W3CDTF">2022-05-10T16:18:49Z</dcterms:modified>
</cp:coreProperties>
</file>