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57" r:id="rId5"/>
    <p:sldId id="276" r:id="rId6"/>
    <p:sldId id="279" r:id="rId7"/>
    <p:sldId id="281" r:id="rId8"/>
    <p:sldId id="260" r:id="rId9"/>
    <p:sldId id="263" r:id="rId10"/>
    <p:sldId id="273" r:id="rId11"/>
    <p:sldId id="268" r:id="rId12"/>
    <p:sldId id="258" r:id="rId13"/>
    <p:sldId id="265" r:id="rId14"/>
    <p:sldId id="271" r:id="rId15"/>
    <p:sldId id="259" r:id="rId16"/>
    <p:sldId id="264" r:id="rId17"/>
    <p:sldId id="267" r:id="rId18"/>
    <p:sldId id="272" r:id="rId19"/>
    <p:sldId id="269" r:id="rId20"/>
    <p:sldId id="270" r:id="rId21"/>
    <p:sldId id="275" r:id="rId22"/>
    <p:sldId id="282" r:id="rId2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20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8C46F4-F777-45CD-96FD-07D129DEAF5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383436-0946-460D-8F02-970F5AC4DBA2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Семья</a:t>
          </a:r>
          <a:endParaRPr lang="ru-RU" dirty="0">
            <a:latin typeface="+mj-lt"/>
          </a:endParaRPr>
        </a:p>
      </dgm:t>
    </dgm:pt>
    <dgm:pt modelId="{279641E3-0EC2-484C-B564-24465F6808AF}" type="parTrans" cxnId="{457B3C6A-EA37-4ED9-BC4B-C6790FBDDEE9}">
      <dgm:prSet/>
      <dgm:spPr/>
      <dgm:t>
        <a:bodyPr/>
        <a:lstStyle/>
        <a:p>
          <a:endParaRPr lang="ru-RU"/>
        </a:p>
      </dgm:t>
    </dgm:pt>
    <dgm:pt modelId="{A828C9AC-CB18-46BB-8A60-A47B84FD971D}" type="sibTrans" cxnId="{457B3C6A-EA37-4ED9-BC4B-C6790FBDDEE9}">
      <dgm:prSet/>
      <dgm:spPr/>
      <dgm:t>
        <a:bodyPr/>
        <a:lstStyle/>
        <a:p>
          <a:endParaRPr lang="ru-RU"/>
        </a:p>
      </dgm:t>
    </dgm:pt>
    <dgm:pt modelId="{B161D875-EC44-4D8E-B056-C23A2014374B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Детский сад</a:t>
          </a:r>
          <a:endParaRPr lang="ru-RU" dirty="0">
            <a:latin typeface="+mj-lt"/>
          </a:endParaRPr>
        </a:p>
      </dgm:t>
    </dgm:pt>
    <dgm:pt modelId="{1CDB6681-C30E-455A-A6C8-41071755EBE7}" type="parTrans" cxnId="{2FBE647A-5810-4838-950B-3CA6DDE1925B}">
      <dgm:prSet/>
      <dgm:spPr/>
      <dgm:t>
        <a:bodyPr/>
        <a:lstStyle/>
        <a:p>
          <a:endParaRPr lang="ru-RU"/>
        </a:p>
      </dgm:t>
    </dgm:pt>
    <dgm:pt modelId="{D0262AF3-2AA1-4C76-9102-246BE9D49020}" type="sibTrans" cxnId="{2FBE647A-5810-4838-950B-3CA6DDE1925B}">
      <dgm:prSet/>
      <dgm:spPr/>
      <dgm:t>
        <a:bodyPr/>
        <a:lstStyle/>
        <a:p>
          <a:endParaRPr lang="ru-RU"/>
        </a:p>
      </dgm:t>
    </dgm:pt>
    <dgm:pt modelId="{036E0553-6525-44A3-A1BC-041E66ECE840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Родной посёлок</a:t>
          </a:r>
          <a:endParaRPr lang="ru-RU" dirty="0">
            <a:latin typeface="+mj-lt"/>
          </a:endParaRPr>
        </a:p>
      </dgm:t>
    </dgm:pt>
    <dgm:pt modelId="{1F0FED93-3E27-4889-B63A-2D8BEDB547E5}" type="parTrans" cxnId="{4DDECF1A-A27A-4A16-A2A7-5D98EC4FDCF1}">
      <dgm:prSet/>
      <dgm:spPr/>
      <dgm:t>
        <a:bodyPr/>
        <a:lstStyle/>
        <a:p>
          <a:endParaRPr lang="ru-RU"/>
        </a:p>
      </dgm:t>
    </dgm:pt>
    <dgm:pt modelId="{DE7DF2A6-53D5-4D98-AE21-D2CA452C2315}" type="sibTrans" cxnId="{4DDECF1A-A27A-4A16-A2A7-5D98EC4FDCF1}">
      <dgm:prSet/>
      <dgm:spPr/>
      <dgm:t>
        <a:bodyPr/>
        <a:lstStyle/>
        <a:p>
          <a:endParaRPr lang="ru-RU"/>
        </a:p>
      </dgm:t>
    </dgm:pt>
    <dgm:pt modelId="{2C0EB0DD-BA4D-4490-8060-7610FF5546F3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Родная страна</a:t>
          </a:r>
          <a:endParaRPr lang="ru-RU" dirty="0">
            <a:latin typeface="+mj-lt"/>
          </a:endParaRPr>
        </a:p>
      </dgm:t>
    </dgm:pt>
    <dgm:pt modelId="{8B4A1F44-55AF-471F-A3CE-422363518760}" type="parTrans" cxnId="{B24577A5-8466-4950-B451-A9765D0724B2}">
      <dgm:prSet/>
      <dgm:spPr/>
      <dgm:t>
        <a:bodyPr/>
        <a:lstStyle/>
        <a:p>
          <a:endParaRPr lang="ru-RU"/>
        </a:p>
      </dgm:t>
    </dgm:pt>
    <dgm:pt modelId="{A3D5B085-7F2D-423A-9256-E62FCB5377AE}" type="sibTrans" cxnId="{B24577A5-8466-4950-B451-A9765D0724B2}">
      <dgm:prSet/>
      <dgm:spPr/>
      <dgm:t>
        <a:bodyPr/>
        <a:lstStyle/>
        <a:p>
          <a:endParaRPr lang="ru-RU"/>
        </a:p>
      </dgm:t>
    </dgm:pt>
    <dgm:pt modelId="{3E64D78E-65D9-4C08-85BB-396C7D9AA178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Наша армия</a:t>
          </a:r>
          <a:endParaRPr lang="ru-RU" dirty="0">
            <a:latin typeface="+mj-lt"/>
          </a:endParaRPr>
        </a:p>
      </dgm:t>
    </dgm:pt>
    <dgm:pt modelId="{77D8F853-D6AF-4FF6-904E-BDABA4351EE5}" type="parTrans" cxnId="{EC1628C4-C29E-4761-9F92-A7436F15045A}">
      <dgm:prSet/>
      <dgm:spPr/>
      <dgm:t>
        <a:bodyPr/>
        <a:lstStyle/>
        <a:p>
          <a:endParaRPr lang="ru-RU"/>
        </a:p>
      </dgm:t>
    </dgm:pt>
    <dgm:pt modelId="{9346F119-B630-4EB5-964F-BEBA510FB3C5}" type="sibTrans" cxnId="{EC1628C4-C29E-4761-9F92-A7436F15045A}">
      <dgm:prSet/>
      <dgm:spPr/>
      <dgm:t>
        <a:bodyPr/>
        <a:lstStyle/>
        <a:p>
          <a:endParaRPr lang="ru-RU"/>
        </a:p>
      </dgm:t>
    </dgm:pt>
    <dgm:pt modelId="{3B94F0E7-0F31-45B1-BA59-5D0A8322DEB5}" type="pres">
      <dgm:prSet presAssocID="{E58C46F4-F777-45CD-96FD-07D129DEAF5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F3442F-5B3E-4488-B78B-8D5FE6D9581F}" type="pres">
      <dgm:prSet presAssocID="{CD383436-0946-460D-8F02-970F5AC4DBA2}" presName="node" presStyleLbl="node1" presStyleIdx="0" presStyleCnt="5" custLinFactNeighborY="-15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E584A-2228-45AE-B96E-BD36E3D7692C}" type="pres">
      <dgm:prSet presAssocID="{A828C9AC-CB18-46BB-8A60-A47B84FD971D}" presName="sibTrans" presStyleCnt="0"/>
      <dgm:spPr/>
    </dgm:pt>
    <dgm:pt modelId="{D875F0D5-3334-468A-AE59-D65A9673D839}" type="pres">
      <dgm:prSet presAssocID="{B161D875-EC44-4D8E-B056-C23A2014374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30953D-A996-481D-BC4A-3A6040930216}" type="pres">
      <dgm:prSet presAssocID="{D0262AF3-2AA1-4C76-9102-246BE9D49020}" presName="sibTrans" presStyleCnt="0"/>
      <dgm:spPr/>
    </dgm:pt>
    <dgm:pt modelId="{090094DF-F34C-4302-80C3-31B048CDE572}" type="pres">
      <dgm:prSet presAssocID="{036E0553-6525-44A3-A1BC-041E66ECE84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94D907-1521-455E-8B79-A00F60B1907A}" type="pres">
      <dgm:prSet presAssocID="{DE7DF2A6-53D5-4D98-AE21-D2CA452C2315}" presName="sibTrans" presStyleCnt="0"/>
      <dgm:spPr/>
    </dgm:pt>
    <dgm:pt modelId="{B90F05E5-40CF-477C-8107-223997967FB5}" type="pres">
      <dgm:prSet presAssocID="{2C0EB0DD-BA4D-4490-8060-7610FF5546F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38D862-EC8F-4C52-BD24-01E7D2A6ED65}" type="pres">
      <dgm:prSet presAssocID="{A3D5B085-7F2D-423A-9256-E62FCB5377AE}" presName="sibTrans" presStyleCnt="0"/>
      <dgm:spPr/>
    </dgm:pt>
    <dgm:pt modelId="{80FB9B5F-EB49-4E4D-B2BD-9825880EF1AE}" type="pres">
      <dgm:prSet presAssocID="{3E64D78E-65D9-4C08-85BB-396C7D9AA178}" presName="node" presStyleLbl="node1" presStyleIdx="4" presStyleCnt="5" custLinFactNeighborX="-961" custLinFactNeighborY="-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C1907A-DE90-4F26-B424-F685A9651823}" type="presOf" srcId="{3E64D78E-65D9-4C08-85BB-396C7D9AA178}" destId="{80FB9B5F-EB49-4E4D-B2BD-9825880EF1AE}" srcOrd="0" destOrd="0" presId="urn:microsoft.com/office/officeart/2005/8/layout/default"/>
    <dgm:cxn modelId="{2FBE647A-5810-4838-950B-3CA6DDE1925B}" srcId="{E58C46F4-F777-45CD-96FD-07D129DEAF55}" destId="{B161D875-EC44-4D8E-B056-C23A2014374B}" srcOrd="1" destOrd="0" parTransId="{1CDB6681-C30E-455A-A6C8-41071755EBE7}" sibTransId="{D0262AF3-2AA1-4C76-9102-246BE9D49020}"/>
    <dgm:cxn modelId="{5E8248D3-5019-418D-B3F4-2F29DA38A1D0}" type="presOf" srcId="{B161D875-EC44-4D8E-B056-C23A2014374B}" destId="{D875F0D5-3334-468A-AE59-D65A9673D839}" srcOrd="0" destOrd="0" presId="urn:microsoft.com/office/officeart/2005/8/layout/default"/>
    <dgm:cxn modelId="{3F95FA1F-1E01-43AE-911E-7A794A585723}" type="presOf" srcId="{2C0EB0DD-BA4D-4490-8060-7610FF5546F3}" destId="{B90F05E5-40CF-477C-8107-223997967FB5}" srcOrd="0" destOrd="0" presId="urn:microsoft.com/office/officeart/2005/8/layout/default"/>
    <dgm:cxn modelId="{457B3C6A-EA37-4ED9-BC4B-C6790FBDDEE9}" srcId="{E58C46F4-F777-45CD-96FD-07D129DEAF55}" destId="{CD383436-0946-460D-8F02-970F5AC4DBA2}" srcOrd="0" destOrd="0" parTransId="{279641E3-0EC2-484C-B564-24465F6808AF}" sibTransId="{A828C9AC-CB18-46BB-8A60-A47B84FD971D}"/>
    <dgm:cxn modelId="{4DDECF1A-A27A-4A16-A2A7-5D98EC4FDCF1}" srcId="{E58C46F4-F777-45CD-96FD-07D129DEAF55}" destId="{036E0553-6525-44A3-A1BC-041E66ECE840}" srcOrd="2" destOrd="0" parTransId="{1F0FED93-3E27-4889-B63A-2D8BEDB547E5}" sibTransId="{DE7DF2A6-53D5-4D98-AE21-D2CA452C2315}"/>
    <dgm:cxn modelId="{B24577A5-8466-4950-B451-A9765D0724B2}" srcId="{E58C46F4-F777-45CD-96FD-07D129DEAF55}" destId="{2C0EB0DD-BA4D-4490-8060-7610FF5546F3}" srcOrd="3" destOrd="0" parTransId="{8B4A1F44-55AF-471F-A3CE-422363518760}" sibTransId="{A3D5B085-7F2D-423A-9256-E62FCB5377AE}"/>
    <dgm:cxn modelId="{B9133D5E-5D32-40C2-BC10-F687D46C7698}" type="presOf" srcId="{E58C46F4-F777-45CD-96FD-07D129DEAF55}" destId="{3B94F0E7-0F31-45B1-BA59-5D0A8322DEB5}" srcOrd="0" destOrd="0" presId="urn:microsoft.com/office/officeart/2005/8/layout/default"/>
    <dgm:cxn modelId="{95A88D92-9CA8-42DF-A711-657CA88E0A5B}" type="presOf" srcId="{036E0553-6525-44A3-A1BC-041E66ECE840}" destId="{090094DF-F34C-4302-80C3-31B048CDE572}" srcOrd="0" destOrd="0" presId="urn:microsoft.com/office/officeart/2005/8/layout/default"/>
    <dgm:cxn modelId="{EC1628C4-C29E-4761-9F92-A7436F15045A}" srcId="{E58C46F4-F777-45CD-96FD-07D129DEAF55}" destId="{3E64D78E-65D9-4C08-85BB-396C7D9AA178}" srcOrd="4" destOrd="0" parTransId="{77D8F853-D6AF-4FF6-904E-BDABA4351EE5}" sibTransId="{9346F119-B630-4EB5-964F-BEBA510FB3C5}"/>
    <dgm:cxn modelId="{463163AC-A53D-41F3-B26A-402B77B8AAEE}" type="presOf" srcId="{CD383436-0946-460D-8F02-970F5AC4DBA2}" destId="{87F3442F-5B3E-4488-B78B-8D5FE6D9581F}" srcOrd="0" destOrd="0" presId="urn:microsoft.com/office/officeart/2005/8/layout/default"/>
    <dgm:cxn modelId="{9F054BAE-9C4B-4DFF-A55E-4CA07D17240F}" type="presParOf" srcId="{3B94F0E7-0F31-45B1-BA59-5D0A8322DEB5}" destId="{87F3442F-5B3E-4488-B78B-8D5FE6D9581F}" srcOrd="0" destOrd="0" presId="urn:microsoft.com/office/officeart/2005/8/layout/default"/>
    <dgm:cxn modelId="{4AAEB857-6A85-4344-BC36-9E4857B0FC83}" type="presParOf" srcId="{3B94F0E7-0F31-45B1-BA59-5D0A8322DEB5}" destId="{6BFE584A-2228-45AE-B96E-BD36E3D7692C}" srcOrd="1" destOrd="0" presId="urn:microsoft.com/office/officeart/2005/8/layout/default"/>
    <dgm:cxn modelId="{DE2A417F-6A66-48A3-999C-1E1DC35D71C9}" type="presParOf" srcId="{3B94F0E7-0F31-45B1-BA59-5D0A8322DEB5}" destId="{D875F0D5-3334-468A-AE59-D65A9673D839}" srcOrd="2" destOrd="0" presId="urn:microsoft.com/office/officeart/2005/8/layout/default"/>
    <dgm:cxn modelId="{13F23E5E-4BC3-4315-9E4F-97F5B5E6EB67}" type="presParOf" srcId="{3B94F0E7-0F31-45B1-BA59-5D0A8322DEB5}" destId="{4C30953D-A996-481D-BC4A-3A6040930216}" srcOrd="3" destOrd="0" presId="urn:microsoft.com/office/officeart/2005/8/layout/default"/>
    <dgm:cxn modelId="{C4CA0C14-B0DE-4595-86C9-F586FCED0444}" type="presParOf" srcId="{3B94F0E7-0F31-45B1-BA59-5D0A8322DEB5}" destId="{090094DF-F34C-4302-80C3-31B048CDE572}" srcOrd="4" destOrd="0" presId="urn:microsoft.com/office/officeart/2005/8/layout/default"/>
    <dgm:cxn modelId="{E86C2C1C-779C-4EC7-B80C-5AED78552588}" type="presParOf" srcId="{3B94F0E7-0F31-45B1-BA59-5D0A8322DEB5}" destId="{9294D907-1521-455E-8B79-A00F60B1907A}" srcOrd="5" destOrd="0" presId="urn:microsoft.com/office/officeart/2005/8/layout/default"/>
    <dgm:cxn modelId="{F33F0DB2-0A27-4E10-9A71-F2C6449CFA6B}" type="presParOf" srcId="{3B94F0E7-0F31-45B1-BA59-5D0A8322DEB5}" destId="{B90F05E5-40CF-477C-8107-223997967FB5}" srcOrd="6" destOrd="0" presId="urn:microsoft.com/office/officeart/2005/8/layout/default"/>
    <dgm:cxn modelId="{7843B350-C1A9-434E-87F6-93782B2DD92F}" type="presParOf" srcId="{3B94F0E7-0F31-45B1-BA59-5D0A8322DEB5}" destId="{DE38D862-EC8F-4C52-BD24-01E7D2A6ED65}" srcOrd="7" destOrd="0" presId="urn:microsoft.com/office/officeart/2005/8/layout/default"/>
    <dgm:cxn modelId="{57D2683B-10BA-429D-9361-62345D68C3C1}" type="presParOf" srcId="{3B94F0E7-0F31-45B1-BA59-5D0A8322DEB5}" destId="{80FB9B5F-EB49-4E4D-B2BD-9825880EF1AE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F3442F-5B3E-4488-B78B-8D5FE6D9581F}">
      <dsp:nvSpPr>
        <dsp:cNvPr id="0" name=""/>
        <dsp:cNvSpPr/>
      </dsp:nvSpPr>
      <dsp:spPr>
        <a:xfrm>
          <a:off x="0" y="864095"/>
          <a:ext cx="2546014" cy="152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>
              <a:latin typeface="+mj-lt"/>
            </a:rPr>
            <a:t>Семья</a:t>
          </a:r>
          <a:endParaRPr lang="ru-RU" sz="4300" kern="1200" dirty="0">
            <a:latin typeface="+mj-lt"/>
          </a:endParaRPr>
        </a:p>
      </dsp:txBody>
      <dsp:txXfrm>
        <a:off x="0" y="864095"/>
        <a:ext cx="2546014" cy="1527609"/>
      </dsp:txXfrm>
    </dsp:sp>
    <dsp:sp modelId="{D875F0D5-3334-468A-AE59-D65A9673D839}">
      <dsp:nvSpPr>
        <dsp:cNvPr id="0" name=""/>
        <dsp:cNvSpPr/>
      </dsp:nvSpPr>
      <dsp:spPr>
        <a:xfrm>
          <a:off x="2800616" y="887682"/>
          <a:ext cx="2546014" cy="152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>
              <a:latin typeface="+mj-lt"/>
            </a:rPr>
            <a:t>Детский сад</a:t>
          </a:r>
          <a:endParaRPr lang="ru-RU" sz="4300" kern="1200" dirty="0">
            <a:latin typeface="+mj-lt"/>
          </a:endParaRPr>
        </a:p>
      </dsp:txBody>
      <dsp:txXfrm>
        <a:off x="2800616" y="887682"/>
        <a:ext cx="2546014" cy="1527609"/>
      </dsp:txXfrm>
    </dsp:sp>
    <dsp:sp modelId="{090094DF-F34C-4302-80C3-31B048CDE572}">
      <dsp:nvSpPr>
        <dsp:cNvPr id="0" name=""/>
        <dsp:cNvSpPr/>
      </dsp:nvSpPr>
      <dsp:spPr>
        <a:xfrm>
          <a:off x="5601232" y="887682"/>
          <a:ext cx="2546014" cy="152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>
              <a:latin typeface="+mj-lt"/>
            </a:rPr>
            <a:t>Родной посёлок</a:t>
          </a:r>
          <a:endParaRPr lang="ru-RU" sz="4300" kern="1200" dirty="0">
            <a:latin typeface="+mj-lt"/>
          </a:endParaRPr>
        </a:p>
      </dsp:txBody>
      <dsp:txXfrm>
        <a:off x="5601232" y="887682"/>
        <a:ext cx="2546014" cy="1527609"/>
      </dsp:txXfrm>
    </dsp:sp>
    <dsp:sp modelId="{B90F05E5-40CF-477C-8107-223997967FB5}">
      <dsp:nvSpPr>
        <dsp:cNvPr id="0" name=""/>
        <dsp:cNvSpPr/>
      </dsp:nvSpPr>
      <dsp:spPr>
        <a:xfrm>
          <a:off x="1400308" y="2669892"/>
          <a:ext cx="2546014" cy="152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>
              <a:latin typeface="+mj-lt"/>
            </a:rPr>
            <a:t>Родная страна</a:t>
          </a:r>
          <a:endParaRPr lang="ru-RU" sz="4300" kern="1200" dirty="0">
            <a:latin typeface="+mj-lt"/>
          </a:endParaRPr>
        </a:p>
      </dsp:txBody>
      <dsp:txXfrm>
        <a:off x="1400308" y="2669892"/>
        <a:ext cx="2546014" cy="1527609"/>
      </dsp:txXfrm>
    </dsp:sp>
    <dsp:sp modelId="{80FB9B5F-EB49-4E4D-B2BD-9825880EF1AE}">
      <dsp:nvSpPr>
        <dsp:cNvPr id="0" name=""/>
        <dsp:cNvSpPr/>
      </dsp:nvSpPr>
      <dsp:spPr>
        <a:xfrm>
          <a:off x="4176457" y="2664301"/>
          <a:ext cx="2546014" cy="152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>
              <a:latin typeface="+mj-lt"/>
            </a:rPr>
            <a:t>Наша армия</a:t>
          </a:r>
          <a:endParaRPr lang="ru-RU" sz="4300" kern="1200" dirty="0">
            <a:latin typeface="+mj-lt"/>
          </a:endParaRPr>
        </a:p>
      </dsp:txBody>
      <dsp:txXfrm>
        <a:off x="4176457" y="2664301"/>
        <a:ext cx="2546014" cy="15276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1BBF5A5-5DD1-4146-BE52-5B4C59930AFA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1EA3265-93D6-4D6D-8A73-B4F8A7C88C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43036" y="3200400"/>
            <a:ext cx="3877436" cy="318092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Из опыта работы </a:t>
            </a:r>
          </a:p>
          <a:p>
            <a:r>
              <a:rPr lang="ru-RU" sz="2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орпуса  </a:t>
            </a:r>
            <a:r>
              <a:rPr lang="ru-RU" sz="2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«УМКА»</a:t>
            </a:r>
          </a:p>
          <a:p>
            <a:r>
              <a:rPr lang="ru-RU" sz="2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МКДОУ детский сад </a:t>
            </a:r>
            <a:r>
              <a:rPr lang="ru-RU" sz="2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Медвежонок» </a:t>
            </a:r>
            <a:r>
              <a:rPr lang="ru-RU" sz="22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sz="2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 Карсун</a:t>
            </a:r>
          </a:p>
          <a:p>
            <a:endParaRPr lang="ru-RU" sz="22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Старший воспитатель</a:t>
            </a:r>
            <a:endParaRPr lang="ru-RU" sz="22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Дронина    С.А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Гражданско-патриотическое воспитание дошкольников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ое\Documents\УМКА\ФОТО\2014 г\подарок ветерана каштаны\DSCN15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4547500" cy="2558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335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36"/>
    </mc:Choice>
    <mc:Fallback xmlns="">
      <p:transition spd="slow" advTm="18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59432"/>
            <a:ext cx="3621831" cy="2716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3621831" cy="275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98072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День Победы  2017 год </a:t>
            </a:r>
            <a:endParaRPr lang="ru-RU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530" y="3836452"/>
            <a:ext cx="3864470" cy="294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530" y="980728"/>
            <a:ext cx="3680162" cy="27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742326"/>
            <a:ext cx="3245619" cy="2434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954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92"/>
    </mc:Choice>
    <mc:Fallback xmlns="">
      <p:transition spd="slow" advTm="151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Поздравление ветеранов на дому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054" y="3935748"/>
            <a:ext cx="4091670" cy="2301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410766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00" y="980728"/>
            <a:ext cx="4243197" cy="23762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236026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194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80"/>
    </mc:Choice>
    <mc:Fallback xmlns="">
      <p:transition spd="slow" advTm="127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852936"/>
            <a:ext cx="4809387" cy="2705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Акция «Подарок ветерана»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86102"/>
            <a:ext cx="2690316" cy="4781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2" descr="C:\Users\Мое\Documents\УМКА\ФОТО\2014 г\подарок ветерана каштаны\DSCN15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96300" y="2867390"/>
            <a:ext cx="4863991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135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93"/>
    </mc:Choice>
    <mc:Fallback xmlns="">
      <p:transition spd="slow" advTm="13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5544616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Проект «Боевая техника»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1771" y="1244605"/>
            <a:ext cx="2957587" cy="2216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89342" y="1412703"/>
            <a:ext cx="2765406" cy="2072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66352" y="1239856"/>
            <a:ext cx="2927095" cy="2195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077072"/>
            <a:ext cx="3381774" cy="2536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4077072"/>
            <a:ext cx="3389635" cy="2540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623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95"/>
    </mc:Choice>
    <mc:Fallback xmlns="">
      <p:transition spd="slow" advTm="16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Патриотические уголки в группах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265" y="2466129"/>
            <a:ext cx="4394364" cy="3295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868" y="2327672"/>
            <a:ext cx="4348758" cy="3261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605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7"/>
    </mc:Choice>
    <mc:Fallback xmlns="">
      <p:transition spd="slow" advTm="103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День защитника </a:t>
            </a:r>
            <a:r>
              <a:rPr lang="ru-RU" b="1" dirty="0"/>
              <a:t>О</a:t>
            </a:r>
            <a:r>
              <a:rPr lang="ru-RU" b="1" dirty="0" smtClean="0"/>
              <a:t>течества</a:t>
            </a:r>
            <a:endParaRPr lang="ru-RU" b="1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278" y="1556792"/>
            <a:ext cx="4224470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Объект 11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4352484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9654" y="4272440"/>
            <a:ext cx="3079308" cy="1727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48647" y="4264806"/>
            <a:ext cx="3044538" cy="1707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Users\Мое\Documents\УМКА\ФОТО\2015 г\23 февраля\DSCN299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63278" y="4268381"/>
            <a:ext cx="3071997" cy="1728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619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79"/>
    </mc:Choice>
    <mc:Fallback xmlns="">
      <p:transition spd="slow" advTm="131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Тематическое занятие</a:t>
            </a:r>
            <a:br>
              <a:rPr lang="ru-RU" b="1" dirty="0" smtClean="0"/>
            </a:br>
            <a:r>
              <a:rPr lang="ru-RU" b="1" dirty="0" smtClean="0"/>
              <a:t> «История песни «Катюша»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1520" y="1556792"/>
            <a:ext cx="5011299" cy="28188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23928" y="3789040"/>
            <a:ext cx="4992555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595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02"/>
    </mc:Choice>
    <mc:Fallback xmlns="">
      <p:transition spd="slow" advTm="117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 памятника Родине - Матери</a:t>
            </a:r>
            <a:endParaRPr lang="ru-RU" b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4995296" cy="2809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Объект 11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645024"/>
            <a:ext cx="4992555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746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95"/>
    </mc:Choice>
    <mc:Fallback xmlns="">
      <p:transition spd="slow" advTm="87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Тематические и народные праздники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5105003" cy="2871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933056"/>
            <a:ext cx="4831705" cy="2717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344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13"/>
    </mc:Choice>
    <mc:Fallback xmlns="">
      <p:transition spd="slow" advTm="13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Смотр строя и песни                   </a:t>
            </a:r>
            <a:br>
              <a:rPr lang="ru-RU" b="1" dirty="0" smtClean="0"/>
            </a:br>
            <a:r>
              <a:rPr lang="ru-RU" b="1" dirty="0" smtClean="0"/>
              <a:t> «Марш Победы»    2017  год</a:t>
            </a:r>
            <a:endParaRPr lang="ru-RU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068960"/>
            <a:ext cx="4615351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4104456" cy="3579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443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2"/>
    </mc:Choice>
    <mc:Fallback xmlns="">
      <p:transition spd="slow" advTm="10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96944" cy="6034682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/>
              <a:t>                 Патриотизм </a:t>
            </a:r>
            <a:r>
              <a:rPr lang="ru-RU" sz="2800" dirty="0"/>
              <a:t>– это социальное чувство, которое характеризуется привязанностью к родному краю, народу, его </a:t>
            </a:r>
            <a:r>
              <a:rPr lang="ru-RU" sz="2800" dirty="0" smtClean="0"/>
              <a:t> традициям</a:t>
            </a:r>
            <a:r>
              <a:rPr lang="ru-RU" sz="2800" dirty="0"/>
              <a:t>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         </a:t>
            </a:r>
            <a:r>
              <a:rPr lang="ru-RU" sz="2800" b="1" i="1" dirty="0" smtClean="0"/>
              <a:t>Гражданско-патриотическое </a:t>
            </a:r>
            <a:r>
              <a:rPr lang="ru-RU" sz="2800" b="1" i="1" dirty="0"/>
              <a:t>воспитание </a:t>
            </a:r>
            <a:r>
              <a:rPr lang="ru-RU" sz="2800" dirty="0"/>
              <a:t>– это система мероприятий, направленных на формирование у </a:t>
            </a:r>
            <a:r>
              <a:rPr lang="ru-RU" sz="2800" dirty="0" smtClean="0"/>
              <a:t>дошкольников  чувства </a:t>
            </a:r>
            <a:r>
              <a:rPr lang="ru-RU" sz="2800" dirty="0"/>
              <a:t>долга по отношению к родной стране, национального самосознания, </a:t>
            </a:r>
            <a:r>
              <a:rPr lang="ru-RU" sz="2800" dirty="0" smtClean="0"/>
              <a:t>готовности </a:t>
            </a:r>
            <a:r>
              <a:rPr lang="ru-RU" sz="2800" dirty="0"/>
              <a:t>защищать свою Родину.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76326"/>
            <a:ext cx="4244008" cy="23872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324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47"/>
    </mc:Choice>
    <mc:Fallback xmlns="">
      <p:transition spd="slow" advTm="23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5188851" cy="3891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77724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Тематическое занятие</a:t>
            </a:r>
            <a:br>
              <a:rPr lang="ru-RU" b="1" dirty="0" smtClean="0"/>
            </a:br>
            <a:r>
              <a:rPr lang="ru-RU" b="1" dirty="0" smtClean="0"/>
              <a:t>«День народного единства»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573016"/>
            <a:ext cx="4428493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154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64"/>
    </mc:Choice>
    <mc:Fallback xmlns="">
      <p:transition spd="slow" advTm="107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2650306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Яркие впечатления о родной природе, об истории родного края, о Родине, полученные в детстве, нередко остаются в памяти человека на всю жизнь и формируют у ребенка такие черты характера, которые помогут ему стать патриотом и гражданином своей страны.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596" y="3068638"/>
            <a:ext cx="4495983" cy="3455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645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49"/>
    </mc:Choice>
    <mc:Fallback xmlns="">
      <p:transition spd="slow" advTm="236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594522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chemeClr val="accent2"/>
                </a:solidFill>
              </a:rPr>
              <a:t>Благодарю </a:t>
            </a:r>
            <a:br>
              <a:rPr lang="ru-RU" sz="8000" b="1" dirty="0" smtClean="0">
                <a:solidFill>
                  <a:schemeClr val="accent2"/>
                </a:solidFill>
              </a:rPr>
            </a:br>
            <a:r>
              <a:rPr lang="ru-RU" sz="8000" b="1" dirty="0" smtClean="0">
                <a:solidFill>
                  <a:schemeClr val="accent2"/>
                </a:solidFill>
              </a:rPr>
              <a:t>за     внимание!</a:t>
            </a:r>
            <a:endParaRPr lang="ru-RU" sz="8000" b="1" dirty="0">
              <a:solidFill>
                <a:schemeClr val="accent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76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92"/>
    </mc:Choice>
    <mc:Fallback xmlns="">
      <p:transition spd="slow" advTm="5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47248" cy="36004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b="1" dirty="0"/>
              <a:t>Актуальность </a:t>
            </a:r>
            <a:r>
              <a:rPr lang="ru-RU" sz="2800" b="1" dirty="0" smtClean="0"/>
              <a:t>гражданско-патриотического воспитания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>
                <a:latin typeface="+mn-lt"/>
              </a:rPr>
              <a:t/>
            </a:r>
            <a:br>
              <a:rPr lang="ru-RU" sz="2400" dirty="0">
                <a:latin typeface="+mn-lt"/>
              </a:rPr>
            </a:br>
            <a:r>
              <a:rPr lang="ru-RU" sz="2800" dirty="0" smtClean="0"/>
              <a:t>Воспитание </a:t>
            </a:r>
            <a:r>
              <a:rPr lang="ru-RU" sz="2800" dirty="0"/>
              <a:t>подрастающего поколения в рамках любви к </a:t>
            </a:r>
            <a:r>
              <a:rPr lang="ru-RU" sz="2800" dirty="0" smtClean="0"/>
              <a:t>Родине, уважения к народу, его обычаям, природным объектам формирует </a:t>
            </a:r>
            <a:r>
              <a:rPr lang="ru-RU" sz="2800" dirty="0"/>
              <a:t>нравственно здоровое, жизнеспособное население.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741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74"/>
    </mc:Choice>
    <mc:Fallback xmlns="">
      <p:transition spd="slow" advTm="157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 smtClean="0"/>
              <a:t>Задачи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539552" y="1447800"/>
            <a:ext cx="8147248" cy="5005536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>
                <a:latin typeface="+mj-lt"/>
              </a:rPr>
              <a:t>Ф</a:t>
            </a:r>
            <a:r>
              <a:rPr lang="ru-RU" dirty="0" smtClean="0">
                <a:latin typeface="+mj-lt"/>
              </a:rPr>
              <a:t>ормирование </a:t>
            </a:r>
            <a:r>
              <a:rPr lang="ru-RU" dirty="0">
                <a:latin typeface="+mj-lt"/>
              </a:rPr>
              <a:t>нравственно-духовных </a:t>
            </a:r>
            <a:r>
              <a:rPr lang="ru-RU" dirty="0" smtClean="0">
                <a:latin typeface="+mj-lt"/>
              </a:rPr>
              <a:t>качеств личности</a:t>
            </a:r>
            <a:r>
              <a:rPr lang="ru-RU" dirty="0">
                <a:latin typeface="+mj-lt"/>
              </a:rPr>
              <a:t>.</a:t>
            </a:r>
            <a:endParaRPr lang="ru-RU" dirty="0" smtClean="0">
              <a:latin typeface="+mj-lt"/>
            </a:endParaRPr>
          </a:p>
          <a:p>
            <a:pPr algn="just"/>
            <a:r>
              <a:rPr lang="ru-RU" dirty="0">
                <a:latin typeface="+mj-lt"/>
              </a:rPr>
              <a:t>Ф</a:t>
            </a:r>
            <a:r>
              <a:rPr lang="ru-RU" dirty="0" smtClean="0">
                <a:latin typeface="+mj-lt"/>
              </a:rPr>
              <a:t>ормирование </a:t>
            </a:r>
            <a:r>
              <a:rPr lang="ru-RU" dirty="0">
                <a:latin typeface="+mj-lt"/>
              </a:rPr>
              <a:t>любви к родному краю (причастности к родному дому, семье, детскому саду, </a:t>
            </a:r>
            <a:r>
              <a:rPr lang="ru-RU" dirty="0" smtClean="0">
                <a:latin typeface="+mj-lt"/>
              </a:rPr>
              <a:t>посёлку, стране).</a:t>
            </a:r>
            <a:endParaRPr lang="ru-RU" dirty="0">
              <a:latin typeface="+mj-lt"/>
            </a:endParaRPr>
          </a:p>
          <a:p>
            <a:pPr algn="just"/>
            <a:r>
              <a:rPr lang="ru-RU" dirty="0">
                <a:latin typeface="+mj-lt"/>
              </a:rPr>
              <a:t>Ф</a:t>
            </a:r>
            <a:r>
              <a:rPr lang="ru-RU" dirty="0" smtClean="0">
                <a:latin typeface="+mj-lt"/>
              </a:rPr>
              <a:t>ормирование  уважительного отношения                         к </a:t>
            </a:r>
            <a:r>
              <a:rPr lang="ru-RU" dirty="0">
                <a:latin typeface="+mj-lt"/>
              </a:rPr>
              <a:t>культурному наследию своего </a:t>
            </a:r>
            <a:r>
              <a:rPr lang="ru-RU" dirty="0" smtClean="0">
                <a:latin typeface="+mj-lt"/>
              </a:rPr>
              <a:t>народа.</a:t>
            </a:r>
            <a:endParaRPr lang="ru-RU" dirty="0">
              <a:latin typeface="+mj-lt"/>
            </a:endParaRPr>
          </a:p>
          <a:p>
            <a:pPr algn="just"/>
            <a:r>
              <a:rPr lang="ru-RU" dirty="0">
                <a:latin typeface="+mj-lt"/>
              </a:rPr>
              <a:t>В</a:t>
            </a:r>
            <a:r>
              <a:rPr lang="ru-RU" dirty="0" smtClean="0">
                <a:latin typeface="+mj-lt"/>
              </a:rPr>
              <a:t>оспитание </a:t>
            </a:r>
            <a:r>
              <a:rPr lang="ru-RU" dirty="0">
                <a:latin typeface="+mj-lt"/>
              </a:rPr>
              <a:t>любви </a:t>
            </a:r>
            <a:r>
              <a:rPr lang="ru-RU" dirty="0" smtClean="0">
                <a:latin typeface="+mj-lt"/>
              </a:rPr>
              <a:t> и уважения </a:t>
            </a:r>
            <a:r>
              <a:rPr lang="ru-RU" dirty="0">
                <a:latin typeface="+mj-lt"/>
              </a:rPr>
              <a:t>к своим национальным </a:t>
            </a:r>
            <a:r>
              <a:rPr lang="ru-RU" dirty="0" smtClean="0">
                <a:latin typeface="+mj-lt"/>
              </a:rPr>
              <a:t>особенностям, чувства  </a:t>
            </a:r>
            <a:r>
              <a:rPr lang="ru-RU" dirty="0">
                <a:latin typeface="+mj-lt"/>
              </a:rPr>
              <a:t>собственного достоинства как представителя своего </a:t>
            </a:r>
            <a:r>
              <a:rPr lang="ru-RU" dirty="0" smtClean="0">
                <a:latin typeface="+mj-lt"/>
              </a:rPr>
              <a:t>народа.</a:t>
            </a:r>
            <a:endParaRPr lang="ru-RU" dirty="0">
              <a:latin typeface="+mj-lt"/>
            </a:endParaRPr>
          </a:p>
          <a:p>
            <a:pPr algn="just"/>
            <a:r>
              <a:rPr lang="ru-RU" dirty="0" smtClean="0">
                <a:latin typeface="+mj-lt"/>
              </a:rPr>
              <a:t>Воспитание толерантного отношения                                   к </a:t>
            </a:r>
            <a:r>
              <a:rPr lang="ru-RU" dirty="0">
                <a:latin typeface="+mj-lt"/>
              </a:rPr>
              <a:t>представителям других национальностей, </a:t>
            </a:r>
            <a:r>
              <a:rPr lang="ru-RU" dirty="0" smtClean="0">
                <a:latin typeface="+mj-lt"/>
              </a:rPr>
              <a:t>                       к </a:t>
            </a:r>
            <a:r>
              <a:rPr lang="ru-RU" dirty="0">
                <a:latin typeface="+mj-lt"/>
              </a:rPr>
              <a:t>ровесникам, родителям, соседям, другим людям.</a:t>
            </a:r>
          </a:p>
          <a:p>
            <a:endParaRPr lang="ru-RU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684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589"/>
    </mc:Choice>
    <mc:Fallback xmlns="">
      <p:transition spd="slow" advTm="385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Система работы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sz="2800" dirty="0" smtClean="0">
                <a:latin typeface="+mj-lt"/>
              </a:rPr>
              <a:t>Ознакомление с явлениями общественной жизни.</a:t>
            </a:r>
          </a:p>
          <a:p>
            <a:pPr algn="just"/>
            <a:r>
              <a:rPr lang="ru-RU" sz="2800" dirty="0" smtClean="0">
                <a:latin typeface="+mj-lt"/>
              </a:rPr>
              <a:t>Ознакомление с природой родного края и страны в целом.</a:t>
            </a:r>
            <a:endParaRPr lang="ru-RU" sz="2800" dirty="0">
              <a:latin typeface="+mj-lt"/>
            </a:endParaRPr>
          </a:p>
          <a:p>
            <a:pPr algn="just"/>
            <a:r>
              <a:rPr lang="ru-RU" sz="2800" dirty="0" smtClean="0">
                <a:latin typeface="+mj-lt"/>
              </a:rPr>
              <a:t>Ознакомление </a:t>
            </a:r>
            <a:r>
              <a:rPr lang="ru-RU" sz="2800" dirty="0">
                <a:latin typeface="+mj-lt"/>
              </a:rPr>
              <a:t>с предметами ближайшего </a:t>
            </a:r>
            <a:r>
              <a:rPr lang="ru-RU" sz="2800" dirty="0" smtClean="0">
                <a:latin typeface="+mj-lt"/>
              </a:rPr>
              <a:t>окружения,  предметами </a:t>
            </a:r>
            <a:r>
              <a:rPr lang="ru-RU" sz="2800" dirty="0">
                <a:latin typeface="+mj-lt"/>
              </a:rPr>
              <a:t>народного творчества, </a:t>
            </a:r>
            <a:r>
              <a:rPr lang="ru-RU" sz="2800" dirty="0" smtClean="0">
                <a:latin typeface="+mj-lt"/>
              </a:rPr>
              <a:t>художественными промыслами.</a:t>
            </a:r>
            <a:endParaRPr lang="ru-RU" sz="2800" dirty="0">
              <a:latin typeface="+mj-lt"/>
            </a:endParaRPr>
          </a:p>
          <a:p>
            <a:pPr algn="just"/>
            <a:r>
              <a:rPr lang="ru-RU" sz="2800" dirty="0" smtClean="0">
                <a:latin typeface="+mj-lt"/>
              </a:rPr>
              <a:t>Формирование интереса к  миру профессий.</a:t>
            </a:r>
          </a:p>
          <a:p>
            <a:pPr algn="just"/>
            <a:r>
              <a:rPr lang="ru-RU" sz="2800" dirty="0" smtClean="0">
                <a:latin typeface="+mj-lt"/>
              </a:rPr>
              <a:t> Воспитание </a:t>
            </a:r>
            <a:r>
              <a:rPr lang="ru-RU" sz="2800" dirty="0">
                <a:latin typeface="+mj-lt"/>
              </a:rPr>
              <a:t>уважения к людям труда и предметам, произведенным ими. </a:t>
            </a:r>
            <a:endParaRPr lang="ru-RU" sz="2800" dirty="0" smtClean="0">
              <a:latin typeface="+mj-lt"/>
            </a:endParaRPr>
          </a:p>
          <a:p>
            <a:pPr algn="just"/>
            <a:r>
              <a:rPr lang="ru-RU" sz="2800" dirty="0" smtClean="0">
                <a:latin typeface="+mj-lt"/>
              </a:rPr>
              <a:t>Знакомство  </a:t>
            </a:r>
            <a:r>
              <a:rPr lang="ru-RU" sz="2800" dirty="0">
                <a:latin typeface="+mj-lt"/>
              </a:rPr>
              <a:t>с </a:t>
            </a:r>
            <a:r>
              <a:rPr lang="ru-RU" sz="2800" dirty="0" smtClean="0">
                <a:latin typeface="+mj-lt"/>
              </a:rPr>
              <a:t>местными жителями, с людьми, прославившими Россию и малую Родину.</a:t>
            </a:r>
            <a:endParaRPr lang="ru-RU" sz="2800" dirty="0">
              <a:latin typeface="+mj-lt"/>
            </a:endParaRPr>
          </a:p>
          <a:p>
            <a:pPr algn="just"/>
            <a:r>
              <a:rPr lang="ru-RU" sz="2800" dirty="0" smtClean="0">
                <a:latin typeface="+mj-lt"/>
              </a:rPr>
              <a:t>Воспитание толерантного отношения к </a:t>
            </a:r>
            <a:r>
              <a:rPr lang="ru-RU" sz="2800" dirty="0">
                <a:latin typeface="+mj-lt"/>
              </a:rPr>
              <a:t>людям других </a:t>
            </a:r>
            <a:r>
              <a:rPr lang="ru-RU" sz="2800" dirty="0" smtClean="0">
                <a:latin typeface="+mj-lt"/>
              </a:rPr>
              <a:t>национальностей.</a:t>
            </a:r>
            <a:endParaRPr lang="ru-RU" sz="2800" dirty="0">
              <a:latin typeface="+mj-lt"/>
            </a:endParaRPr>
          </a:p>
          <a:p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79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608"/>
    </mc:Choice>
    <mc:Fallback xmlns="">
      <p:transition spd="slow" advTm="346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ru-RU" dirty="0" smtClean="0"/>
              <a:t>Формы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447800"/>
            <a:ext cx="8219256" cy="507754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/>
              <a:t>Создание </a:t>
            </a:r>
            <a:r>
              <a:rPr lang="ru-RU" dirty="0"/>
              <a:t>развивающей среды по гражданско–патриотическому </a:t>
            </a:r>
            <a:r>
              <a:rPr lang="ru-RU" dirty="0" smtClean="0"/>
              <a:t>воспитанию.</a:t>
            </a:r>
            <a:endParaRPr lang="ru-RU" dirty="0"/>
          </a:p>
          <a:p>
            <a:pPr algn="just"/>
            <a:r>
              <a:rPr lang="ru-RU" dirty="0"/>
              <a:t>Т</a:t>
            </a:r>
            <a:r>
              <a:rPr lang="ru-RU" dirty="0" smtClean="0"/>
              <a:t>ематические занятия.</a:t>
            </a:r>
          </a:p>
          <a:p>
            <a:pPr algn="just"/>
            <a:r>
              <a:rPr lang="ru-RU" dirty="0" smtClean="0"/>
              <a:t>Праздники и развлечения.</a:t>
            </a:r>
            <a:endParaRPr lang="ru-RU" dirty="0"/>
          </a:p>
          <a:p>
            <a:pPr algn="just"/>
            <a:r>
              <a:rPr lang="ru-RU" dirty="0"/>
              <a:t>Б</a:t>
            </a:r>
            <a:r>
              <a:rPr lang="ru-RU" dirty="0" smtClean="0"/>
              <a:t>еседы </a:t>
            </a:r>
            <a:r>
              <a:rPr lang="ru-RU" dirty="0"/>
              <a:t>о Родине, о родном </a:t>
            </a:r>
            <a:r>
              <a:rPr lang="ru-RU" dirty="0" smtClean="0"/>
              <a:t>посёлке, </a:t>
            </a:r>
            <a:r>
              <a:rPr lang="ru-RU" dirty="0"/>
              <a:t>о природе родного </a:t>
            </a:r>
            <a:r>
              <a:rPr lang="ru-RU" dirty="0" smtClean="0"/>
              <a:t>края.</a:t>
            </a:r>
          </a:p>
          <a:p>
            <a:pPr algn="just"/>
            <a:r>
              <a:rPr lang="ru-RU" dirty="0" smtClean="0"/>
              <a:t>Беседы и встречи  с интересными людьми.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Ч</a:t>
            </a:r>
            <a:r>
              <a:rPr lang="ru-RU" dirty="0" smtClean="0"/>
              <a:t>тение </a:t>
            </a:r>
            <a:r>
              <a:rPr lang="ru-RU" dirty="0"/>
              <a:t>детских книг на патриотические темы, соответствующий подбор песен и стихов для разучивания, просмотр кинофильмов, телевизионных передач </a:t>
            </a:r>
            <a:r>
              <a:rPr lang="ru-RU"/>
              <a:t>для </a:t>
            </a:r>
            <a:r>
              <a:rPr lang="ru-RU" smtClean="0"/>
              <a:t>детей.</a:t>
            </a:r>
            <a:endParaRPr lang="ru-RU" dirty="0" smtClean="0"/>
          </a:p>
          <a:p>
            <a:pPr algn="just"/>
            <a:r>
              <a:rPr lang="ru-RU" dirty="0" smtClean="0"/>
              <a:t>Сюжетно-ролевые,  дидактические  и другие игры .</a:t>
            </a:r>
            <a:endParaRPr lang="ru-RU" dirty="0"/>
          </a:p>
          <a:p>
            <a:pPr algn="just"/>
            <a:r>
              <a:rPr lang="ru-RU" dirty="0"/>
              <a:t>В</a:t>
            </a:r>
            <a:r>
              <a:rPr lang="ru-RU" dirty="0" smtClean="0"/>
              <a:t>заимодействие </a:t>
            </a:r>
            <a:r>
              <a:rPr lang="ru-RU" dirty="0"/>
              <a:t>с </a:t>
            </a:r>
            <a:r>
              <a:rPr lang="ru-RU" dirty="0" smtClean="0"/>
              <a:t>родителями.</a:t>
            </a:r>
            <a:endParaRPr lang="ru-RU" dirty="0"/>
          </a:p>
          <a:p>
            <a:pPr algn="just"/>
            <a:r>
              <a:rPr lang="ru-RU" dirty="0"/>
              <a:t>В</a:t>
            </a:r>
            <a:r>
              <a:rPr lang="ru-RU" dirty="0" smtClean="0"/>
              <a:t>заимодействие </a:t>
            </a:r>
            <a:r>
              <a:rPr lang="ru-RU" dirty="0"/>
              <a:t>с социумом (</a:t>
            </a:r>
            <a:r>
              <a:rPr lang="ru-RU" dirty="0" smtClean="0"/>
              <a:t>экскурсии, пешеходные прогулки, туристические походы и др.)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754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396"/>
    </mc:Choice>
    <mc:Fallback xmlns="">
      <p:transition spd="slow" advTm="40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0661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696464"/>
                </a:solidFill>
              </a:rPr>
              <a:t>Модель </a:t>
            </a:r>
            <a:r>
              <a:rPr lang="ru-RU" sz="3600" dirty="0" smtClean="0">
                <a:solidFill>
                  <a:srgbClr val="696464"/>
                </a:solidFill>
              </a:rPr>
              <a:t>гражданско-патриотического </a:t>
            </a:r>
            <a:r>
              <a:rPr lang="ru-RU" sz="3600" dirty="0">
                <a:solidFill>
                  <a:srgbClr val="696464"/>
                </a:solidFill>
              </a:rPr>
              <a:t>воспитания </a:t>
            </a:r>
            <a:r>
              <a:rPr lang="ru-RU" sz="3600" dirty="0" smtClean="0">
                <a:solidFill>
                  <a:srgbClr val="696464"/>
                </a:solidFill>
              </a:rPr>
              <a:t>в ДОУ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29113025"/>
              </p:ext>
            </p:extLst>
          </p:nvPr>
        </p:nvGraphicFramePr>
        <p:xfrm>
          <a:off x="467544" y="1412776"/>
          <a:ext cx="8147248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8272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44"/>
    </mc:Choice>
    <mc:Fallback xmlns="">
      <p:transition spd="slow" advTm="12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7724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Праздник Победы  2014 год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635298"/>
            <a:ext cx="3749675" cy="2109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830531"/>
            <a:ext cx="3749675" cy="2109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5" y="836712"/>
            <a:ext cx="3749675" cy="2103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5" y="4638230"/>
            <a:ext cx="3749675" cy="2103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081" y="2564310"/>
            <a:ext cx="3749675" cy="2103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6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16"/>
    </mc:Choice>
    <mc:Fallback xmlns="">
      <p:transition spd="slow" advTm="17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День победы 2016 год </a:t>
            </a:r>
            <a:endParaRPr lang="ru-RU" b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2768"/>
            <a:ext cx="3749675" cy="2812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Объект 9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866917"/>
            <a:ext cx="3749675" cy="2812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341" y="3429000"/>
            <a:ext cx="4326227" cy="32419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975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3"/>
    </mc:Choice>
    <mc:Fallback xmlns="">
      <p:transition spd="slow" advTm="10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3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6|1.7|2.4|2.6|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2|2.3|2.2|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3|3.4|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7|2.9|2.2|1.8|1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7|2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9|1.7|1.7|1.6|1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7|3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1|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4.4|3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6|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2|3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8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7|8.1|5.6|9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3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2|2.6|2.6|2.8|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7|2.1|2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322</TotalTime>
  <Words>381</Words>
  <Application>Microsoft Office PowerPoint</Application>
  <PresentationFormat>Экран (4:3)</PresentationFormat>
  <Paragraphs>54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Справедливость</vt:lpstr>
      <vt:lpstr>Гражданско-патриотическое воспитание дошкольников</vt:lpstr>
      <vt:lpstr>                 Патриотизм – это социальное чувство, которое характеризуется привязанностью к родному краю, народу, его  традициям.                          Гражданско-патриотическое воспитание – это система мероприятий, направленных на формирование у дошкольников  чувства долга по отношению к родной стране, национального самосознания, готовности защищать свою Родину. </vt:lpstr>
      <vt:lpstr>Актуальность гражданско-патриотического воспитания     Воспитание подрастающего поколения в рамках любви к Родине, уважения к народу, его обычаям, природным объектам формирует нравственно здоровое, жизнеспособное население. </vt:lpstr>
      <vt:lpstr>Задачи </vt:lpstr>
      <vt:lpstr>Система работы </vt:lpstr>
      <vt:lpstr>Формы работы</vt:lpstr>
      <vt:lpstr>Модель гражданско-патриотического воспитания в ДОУ</vt:lpstr>
      <vt:lpstr>Праздник Победы  2014 год</vt:lpstr>
      <vt:lpstr>День победы 2016 год </vt:lpstr>
      <vt:lpstr>День Победы  2017 год </vt:lpstr>
      <vt:lpstr>Поздравление ветеранов на дому </vt:lpstr>
      <vt:lpstr>Акция «Подарок ветерана»</vt:lpstr>
      <vt:lpstr>Проект «Боевая техника»</vt:lpstr>
      <vt:lpstr>Патриотические уголки в группах</vt:lpstr>
      <vt:lpstr>День защитника Отечества</vt:lpstr>
      <vt:lpstr>Тематическое занятие  «История песни «Катюша»</vt:lpstr>
      <vt:lpstr>У памятника Родине - Матери</vt:lpstr>
      <vt:lpstr>Тематические и народные праздники</vt:lpstr>
      <vt:lpstr>Смотр строя и песни                     «Марш Победы»    2017  год</vt:lpstr>
      <vt:lpstr>Тематическое занятие «День народного единства»</vt:lpstr>
      <vt:lpstr>Яркие впечатления о родной природе, об истории родного края, о Родине, полученные в детстве, нередко остаются в памяти человека на всю жизнь и формируют у ребенка такие черты характера, которые помогут ему стать патриотом и гражданином своей страны.</vt:lpstr>
      <vt:lpstr>Благодарю  за   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 дошкольников</dc:title>
  <dc:creator>Мое</dc:creator>
  <cp:lastModifiedBy>Мое</cp:lastModifiedBy>
  <cp:revision>29</cp:revision>
  <cp:lastPrinted>2017-06-23T08:10:07Z</cp:lastPrinted>
  <dcterms:created xsi:type="dcterms:W3CDTF">2015-12-07T07:28:53Z</dcterms:created>
  <dcterms:modified xsi:type="dcterms:W3CDTF">2023-02-06T11:10:41Z</dcterms:modified>
</cp:coreProperties>
</file>