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9" r:id="rId3"/>
    <p:sldId id="280" r:id="rId4"/>
    <p:sldId id="281" r:id="rId5"/>
    <p:sldId id="257" r:id="rId6"/>
    <p:sldId id="275" r:id="rId7"/>
    <p:sldId id="276" r:id="rId8"/>
    <p:sldId id="277" r:id="rId9"/>
    <p:sldId id="269" r:id="rId10"/>
    <p:sldId id="282" r:id="rId11"/>
    <p:sldId id="272" r:id="rId12"/>
    <p:sldId id="278" r:id="rId13"/>
    <p:sldId id="284" r:id="rId14"/>
    <p:sldId id="285" r:id="rId15"/>
    <p:sldId id="270" r:id="rId16"/>
    <p:sldId id="283" r:id="rId17"/>
    <p:sldId id="274" r:id="rId18"/>
    <p:sldId id="273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3399"/>
    <a:srgbClr val="00518E"/>
    <a:srgbClr val="00569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54" d="100"/>
          <a:sy n="54" d="100"/>
        </p:scale>
        <p:origin x="996" y="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чт 03.11.22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чт 03.11.22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чт 03.11.22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чт 03.11.22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чт 03.11.22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чт 03.11.22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чт 03.11.22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чт 03.11.22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чт 03.11.22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чт 03.11.22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чт 03.11.22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чт 03.11.22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gif"/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s://yandex.ru/images/search?text=&#1076;&#1077;&#1085;&#1100;%20&#1088;&#1086;&#1078;&#1076;&#1077;&#1085;&#1080;&#1103;%20&#1076;&#1086;&#1084;&#1086;&#1074;&#1086;&#1075;&#1086;&amp;stype=image&amp;lr=236&amp;source=wiz" TargetMode="External"/><Relationship Id="rId2" Type="http://schemas.openxmlformats.org/officeDocument/2006/relationships/hyperlink" Target="https://yandex.ru/images/search?text=&#1080;&#1075;&#1088;&#1091;&#1096;&#1082;&#1072;-&#1076;&#1077;&#1088;&#1075;&#1091;&#1085;&#1095;&#1080;&#1082;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7.gif"/><Relationship Id="rId4" Type="http://schemas.openxmlformats.org/officeDocument/2006/relationships/hyperlink" Target="http://elenaranko.ucoz.ru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2627784" y="836712"/>
            <a:ext cx="5904656" cy="256692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8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5800" u="none" strike="noStrike" kern="1200" normalizeH="0" baseline="0" noProof="0" dirty="0" smtClean="0">
                <a:ln w="11430"/>
                <a:gradFill>
                  <a:gsLst>
                    <a:gs pos="35000">
                      <a:srgbClr val="C00000"/>
                    </a:gs>
                    <a:gs pos="50000">
                      <a:srgbClr val="FFC000"/>
                    </a:gs>
                    <a:gs pos="65000">
                      <a:srgbClr val="C00000"/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ea typeface="+mj-ea"/>
                <a:cs typeface="+mj-cs"/>
              </a:rPr>
              <a:t>Игрушка-</a:t>
            </a:r>
            <a:r>
              <a:rPr kumimoji="0" lang="ru-RU" sz="5800" u="none" strike="noStrike" kern="1200" normalizeH="0" baseline="0" noProof="0" dirty="0" err="1" smtClean="0">
                <a:ln w="11430"/>
                <a:gradFill>
                  <a:gsLst>
                    <a:gs pos="35000">
                      <a:srgbClr val="C00000"/>
                    </a:gs>
                    <a:gs pos="50000">
                      <a:srgbClr val="FFC000"/>
                    </a:gs>
                    <a:gs pos="65000">
                      <a:srgbClr val="C00000"/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ea typeface="+mj-ea"/>
                <a:cs typeface="+mj-cs"/>
              </a:rPr>
              <a:t>дергунчик</a:t>
            </a:r>
            <a:r>
              <a:rPr kumimoji="0" lang="ru-RU" sz="5800" u="none" strike="noStrike" kern="1200" normalizeH="0" baseline="0" noProof="0" dirty="0" smtClean="0">
                <a:ln w="11430"/>
                <a:gradFill>
                  <a:gsLst>
                    <a:gs pos="35000">
                      <a:srgbClr val="C00000"/>
                    </a:gs>
                    <a:gs pos="50000">
                      <a:srgbClr val="FFC000"/>
                    </a:gs>
                    <a:gs pos="65000">
                      <a:srgbClr val="C00000"/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ea typeface="+mj-ea"/>
                <a:cs typeface="+mj-cs"/>
              </a:rPr>
              <a:t> «Домовёнок»</a:t>
            </a:r>
            <a:endParaRPr kumimoji="0" lang="ru-RU" sz="5800" u="none" strike="noStrike" kern="1200" normalizeH="0" baseline="0" noProof="0" dirty="0">
              <a:ln w="11430"/>
              <a:gradFill>
                <a:gsLst>
                  <a:gs pos="35000">
                    <a:srgbClr val="C00000"/>
                  </a:gs>
                  <a:gs pos="50000">
                    <a:srgbClr val="FFC000"/>
                  </a:gs>
                  <a:gs pos="65000">
                    <a:srgbClr val="C00000"/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uLnTx/>
              <a:uFillTx/>
              <a:ea typeface="+mj-ea"/>
              <a:cs typeface="+mj-cs"/>
            </a:endParaRPr>
          </a:p>
        </p:txBody>
      </p:sp>
      <p:sp>
        <p:nvSpPr>
          <p:cNvPr id="5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627784" y="3212976"/>
            <a:ext cx="5904656" cy="2163143"/>
          </a:xfrm>
          <a:prstGeom prst="roundRect">
            <a:avLst>
              <a:gd name="adj" fmla="val 8140"/>
            </a:avLst>
          </a:prstGeom>
          <a:noFill/>
        </p:spPr>
        <p:txBody>
          <a:bodyPr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ru-RU" sz="18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Автор мастер-класса: </a:t>
            </a:r>
          </a:p>
          <a:p>
            <a:pPr>
              <a:spcBef>
                <a:spcPts val="0"/>
              </a:spcBef>
              <a:buNone/>
            </a:pPr>
            <a:r>
              <a:rPr lang="ru-RU" sz="1800" b="1" i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Султангареева</a:t>
            </a:r>
            <a:r>
              <a:rPr lang="ru-RU" sz="18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Татьяна Петровна</a:t>
            </a:r>
          </a:p>
          <a:p>
            <a:pPr>
              <a:spcBef>
                <a:spcPts val="0"/>
              </a:spcBef>
              <a:buNone/>
            </a:pPr>
            <a:r>
              <a:rPr lang="ru-RU" sz="18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8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едагог дополнительного образования высшей квалификационной категории</a:t>
            </a:r>
          </a:p>
          <a:p>
            <a:pPr>
              <a:spcBef>
                <a:spcPts val="0"/>
              </a:spcBef>
              <a:buNone/>
            </a:pPr>
            <a:r>
              <a:rPr lang="ru-RU" sz="18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МБОУ «Средняя общеобразовательная школа № 41»</a:t>
            </a:r>
            <a:endParaRPr lang="ru-RU" sz="1800" b="1" i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spcBef>
                <a:spcPts val="0"/>
              </a:spcBef>
              <a:buNone/>
            </a:pPr>
            <a:r>
              <a:rPr lang="ru-RU" sz="18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г. Набережные Челны</a:t>
            </a:r>
          </a:p>
        </p:txBody>
      </p:sp>
    </p:spTree>
    <p:extLst>
      <p:ext uri="{BB962C8B-B14F-4D97-AF65-F5344CB8AC3E}">
        <p14:creationId xmlns:p14="http://schemas.microsoft.com/office/powerpoint/2010/main" val="17192762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432744" cy="1152128"/>
          </a:xfrm>
        </p:spPr>
        <p:txBody>
          <a:bodyPr>
            <a:normAutofit/>
          </a:bodyPr>
          <a:lstStyle/>
          <a:p>
            <a:r>
              <a:rPr lang="ru-RU" sz="4000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 идеи к воплощению</a:t>
            </a:r>
            <a:endParaRPr lang="ru-RU" sz="4000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4929411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	</a:t>
            </a:r>
            <a:r>
              <a:rPr lang="ru-RU" sz="2600" dirty="0"/>
              <a:t>Я</a:t>
            </a:r>
            <a:r>
              <a:rPr lang="ru-RU" sz="2600" dirty="0" smtClean="0"/>
              <a:t> решила, что знакомый всем образ домовёнка Кузи послужит нам замечательным эскизом. </a:t>
            </a:r>
            <a:endParaRPr lang="ru-RU" sz="2600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448837" y="2776442"/>
            <a:ext cx="4311894" cy="32339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278511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31540" y="188640"/>
            <a:ext cx="8280920" cy="936104"/>
          </a:xfrm>
        </p:spPr>
        <p:txBody>
          <a:bodyPr>
            <a:normAutofit/>
          </a:bodyPr>
          <a:lstStyle/>
          <a:p>
            <a:r>
              <a:rPr lang="ru-RU" sz="4000" dirty="0" smtClean="0">
                <a:solidFill>
                  <a:srgbClr val="F79646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Создание игрушки</a:t>
            </a:r>
            <a:endParaRPr lang="ru-RU" sz="4000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431540" y="1484784"/>
            <a:ext cx="8280920" cy="504056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800" dirty="0" smtClean="0"/>
              <a:t>	</a:t>
            </a:r>
            <a:r>
              <a:rPr lang="ru-RU" sz="2600" dirty="0" smtClean="0"/>
              <a:t>Основу игрушки-</a:t>
            </a:r>
            <a:r>
              <a:rPr lang="ru-RU" sz="2600" dirty="0" err="1" smtClean="0"/>
              <a:t>дергунчика</a:t>
            </a:r>
            <a:r>
              <a:rPr lang="ru-RU" sz="2600" dirty="0" smtClean="0"/>
              <a:t> можно вырезать из любого картона (даже из коробки от конфет).</a:t>
            </a:r>
          </a:p>
          <a:p>
            <a:pPr marL="0" indent="0">
              <a:buNone/>
            </a:pPr>
            <a:endParaRPr lang="ru-RU" sz="2600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7704" y="2924944"/>
            <a:ext cx="5391894" cy="33688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385108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74638"/>
            <a:ext cx="8496944" cy="850106"/>
          </a:xfrm>
        </p:spPr>
        <p:txBody>
          <a:bodyPr>
            <a:normAutofit/>
          </a:bodyPr>
          <a:lstStyle/>
          <a:p>
            <a:r>
              <a:rPr lang="ru-RU" sz="4000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Оформление основы игрушки</a:t>
            </a:r>
            <a:endParaRPr lang="ru-RU" sz="4000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124744"/>
            <a:ext cx="8435280" cy="5544616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ru-RU" dirty="0" smtClean="0"/>
              <a:t>	</a:t>
            </a:r>
            <a:r>
              <a:rPr lang="ru-RU" sz="2600" dirty="0" smtClean="0"/>
              <a:t>После чего необходимо оформить основу игрушки:</a:t>
            </a:r>
          </a:p>
          <a:p>
            <a:pPr>
              <a:spcBef>
                <a:spcPts val="0"/>
              </a:spcBef>
              <a:buFontTx/>
              <a:buChar char="-"/>
            </a:pPr>
            <a:r>
              <a:rPr lang="ru-RU" sz="2600" dirty="0" smtClean="0"/>
              <a:t>выполнить из цветной бумаги лицо, руки, ноги, рубаху    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2600" dirty="0"/>
              <a:t>  </a:t>
            </a:r>
            <a:r>
              <a:rPr lang="ru-RU" sz="2600" dirty="0" smtClean="0"/>
              <a:t>  (которую еще можно дополнить горошками из белой 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2600" dirty="0" smtClean="0"/>
              <a:t>    бумаги);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2600" dirty="0" smtClean="0"/>
              <a:t>-   глазки лучше использовать подвижные;</a:t>
            </a:r>
          </a:p>
          <a:p>
            <a:pPr>
              <a:spcBef>
                <a:spcPts val="0"/>
              </a:spcBef>
              <a:buFontTx/>
              <a:buChar char="-"/>
            </a:pPr>
            <a:r>
              <a:rPr lang="ru-RU" sz="2600" dirty="0" smtClean="0"/>
              <a:t>волосы можно </a:t>
            </a:r>
            <a:r>
              <a:rPr lang="ru-RU" sz="2600" dirty="0" err="1" smtClean="0"/>
              <a:t>можно</a:t>
            </a:r>
            <a:r>
              <a:rPr lang="ru-RU" sz="2600" dirty="0" smtClean="0"/>
              <a:t>, при 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2600" dirty="0"/>
              <a:t> </a:t>
            </a:r>
            <a:r>
              <a:rPr lang="ru-RU" sz="2600" dirty="0" smtClean="0"/>
              <a:t>   желании, выполнить из  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2600" dirty="0"/>
              <a:t> </a:t>
            </a:r>
            <a:r>
              <a:rPr lang="ru-RU" sz="2600" dirty="0" smtClean="0"/>
              <a:t>   отходов от гофрированного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2600" dirty="0"/>
              <a:t> </a:t>
            </a:r>
            <a:r>
              <a:rPr lang="ru-RU" sz="2600" dirty="0" smtClean="0"/>
              <a:t>   картона или лыковой 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2600" dirty="0"/>
              <a:t> </a:t>
            </a:r>
            <a:r>
              <a:rPr lang="ru-RU" sz="2600" dirty="0" smtClean="0"/>
              <a:t>   мочалки;</a:t>
            </a:r>
          </a:p>
          <a:p>
            <a:pPr>
              <a:spcBef>
                <a:spcPts val="0"/>
              </a:spcBef>
              <a:buFontTx/>
              <a:buChar char="-"/>
            </a:pPr>
            <a:r>
              <a:rPr lang="ru-RU" sz="2600" dirty="0"/>
              <a:t>н</a:t>
            </a:r>
            <a:r>
              <a:rPr lang="ru-RU" sz="2600" dirty="0" smtClean="0"/>
              <a:t>еобходимо выполнить 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2600" dirty="0"/>
              <a:t> </a:t>
            </a:r>
            <a:r>
              <a:rPr lang="ru-RU" sz="2600" dirty="0" smtClean="0"/>
              <a:t>   отверстия для будущего 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2600" dirty="0"/>
              <a:t> </a:t>
            </a:r>
            <a:r>
              <a:rPr lang="ru-RU" sz="2600" dirty="0" smtClean="0"/>
              <a:t>   механизма.</a:t>
            </a:r>
            <a:endParaRPr lang="ru-RU" sz="2600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96002" y="3356992"/>
            <a:ext cx="4224469" cy="31683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074179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1000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188640"/>
            <a:ext cx="8424936" cy="864096"/>
          </a:xfrm>
        </p:spPr>
        <p:txBody>
          <a:bodyPr>
            <a:normAutofit/>
          </a:bodyPr>
          <a:lstStyle/>
          <a:p>
            <a:r>
              <a:rPr lang="ru-RU" sz="4000" dirty="0">
                <a:solidFill>
                  <a:srgbClr val="F79646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Соединение деталей</a:t>
            </a:r>
            <a:endParaRPr lang="ru-RU" sz="4000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836712"/>
            <a:ext cx="8435280" cy="5832648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ru-RU" dirty="0" smtClean="0"/>
              <a:t>	</a:t>
            </a:r>
            <a:r>
              <a:rPr lang="ru-RU" sz="2800" dirty="0"/>
              <a:t>П</a:t>
            </a:r>
            <a:r>
              <a:rPr lang="ru-RU" sz="2600" dirty="0"/>
              <a:t>ереходим к выполнению механизма подвижности игрушки:</a:t>
            </a:r>
          </a:p>
          <a:p>
            <a:pPr marL="514350" indent="-514350">
              <a:spcBef>
                <a:spcPts val="0"/>
              </a:spcBef>
              <a:buAutoNum type="arabicPeriod"/>
            </a:pPr>
            <a:r>
              <a:rPr lang="ru-RU" sz="2600" dirty="0"/>
              <a:t>Закрепляем бусину на конце нити, которая вдета в иголку</a:t>
            </a:r>
            <a:r>
              <a:rPr lang="ru-RU" sz="2600" dirty="0" smtClean="0"/>
              <a:t>.</a:t>
            </a:r>
          </a:p>
          <a:p>
            <a:pPr marL="514350" indent="-514350">
              <a:spcBef>
                <a:spcPts val="0"/>
              </a:spcBef>
              <a:buAutoNum type="arabicPeriod"/>
            </a:pPr>
            <a:r>
              <a:rPr lang="ru-RU" sz="2600" dirty="0" smtClean="0"/>
              <a:t>Вводим иглу в нижнее отверстие руки или ноги.</a:t>
            </a:r>
            <a:endParaRPr lang="ru-RU" sz="2600" dirty="0"/>
          </a:p>
          <a:p>
            <a:pPr marL="514350" indent="-514350">
              <a:spcBef>
                <a:spcPts val="0"/>
              </a:spcBef>
              <a:buAutoNum type="arabicPeriod"/>
            </a:pPr>
            <a:r>
              <a:rPr lang="ru-RU" sz="2600" dirty="0"/>
              <a:t>Начинаем соединять ноги и руки с 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2600" dirty="0"/>
              <a:t>      туловищем (каждую в отдельности).</a:t>
            </a:r>
          </a:p>
          <a:p>
            <a:pPr marL="0" indent="0">
              <a:spcBef>
                <a:spcPts val="0"/>
              </a:spcBef>
              <a:buNone/>
            </a:pPr>
            <a:endParaRPr lang="ru-RU" sz="26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489" y="3886231"/>
            <a:ext cx="2569536" cy="252028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5706081" y="3507240"/>
            <a:ext cx="3506242" cy="262968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6243" y="3891911"/>
            <a:ext cx="2831976" cy="2514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420768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16632"/>
            <a:ext cx="8496944" cy="936104"/>
          </a:xfrm>
        </p:spPr>
        <p:txBody>
          <a:bodyPr>
            <a:normAutofit/>
          </a:bodyPr>
          <a:lstStyle/>
          <a:p>
            <a:r>
              <a:rPr lang="ru-RU" sz="4000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Выполнение механизма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908720"/>
            <a:ext cx="8640960" cy="5400599"/>
          </a:xfrm>
        </p:spPr>
        <p:txBody>
          <a:bodyPr/>
          <a:lstStyle/>
          <a:p>
            <a:pPr marL="0" lvl="0" indent="0">
              <a:spcBef>
                <a:spcPts val="0"/>
              </a:spcBef>
              <a:buNone/>
            </a:pPr>
            <a:r>
              <a:rPr lang="ru-RU" sz="2600" dirty="0" smtClean="0">
                <a:solidFill>
                  <a:prstClr val="black"/>
                </a:solidFill>
              </a:rPr>
              <a:t>	Вводим </a:t>
            </a:r>
            <a:r>
              <a:rPr lang="ru-RU" sz="2600" dirty="0">
                <a:solidFill>
                  <a:prstClr val="black"/>
                </a:solidFill>
              </a:rPr>
              <a:t>иглу с нитью в верхнее отверстие одной ноги, затем вводим в верхнее отверстие другой ноги и,</a:t>
            </a:r>
          </a:p>
          <a:p>
            <a:pPr marL="0" lvl="0" indent="0">
              <a:spcBef>
                <a:spcPts val="0"/>
              </a:spcBef>
              <a:buNone/>
            </a:pPr>
            <a:r>
              <a:rPr lang="ru-RU" sz="2600" dirty="0">
                <a:solidFill>
                  <a:prstClr val="black"/>
                </a:solidFill>
              </a:rPr>
              <a:t>максимально разведя эти отверстия </a:t>
            </a:r>
          </a:p>
          <a:p>
            <a:pPr marL="0" lvl="0" indent="0">
              <a:spcBef>
                <a:spcPts val="0"/>
              </a:spcBef>
              <a:buNone/>
            </a:pPr>
            <a:r>
              <a:rPr lang="ru-RU" sz="2600" dirty="0">
                <a:solidFill>
                  <a:prstClr val="black"/>
                </a:solidFill>
              </a:rPr>
              <a:t>друг от друга, делаем в центре </a:t>
            </a:r>
          </a:p>
          <a:p>
            <a:pPr marL="0" lvl="0" indent="0">
              <a:spcBef>
                <a:spcPts val="0"/>
              </a:spcBef>
              <a:buNone/>
            </a:pPr>
            <a:r>
              <a:rPr lang="ru-RU" sz="2600" dirty="0">
                <a:solidFill>
                  <a:prstClr val="black"/>
                </a:solidFill>
              </a:rPr>
              <a:t>протяжки нити узелок.</a:t>
            </a:r>
          </a:p>
          <a:p>
            <a:pPr marL="0" lvl="0" indent="0">
              <a:spcBef>
                <a:spcPts val="0"/>
              </a:spcBef>
              <a:buNone/>
            </a:pPr>
            <a:r>
              <a:rPr lang="ru-RU" sz="2600" dirty="0">
                <a:solidFill>
                  <a:prstClr val="black"/>
                </a:solidFill>
              </a:rPr>
              <a:t>	То же самое делаем и с </a:t>
            </a:r>
          </a:p>
          <a:p>
            <a:pPr marL="0" lvl="0" indent="0">
              <a:spcBef>
                <a:spcPts val="0"/>
              </a:spcBef>
              <a:buNone/>
            </a:pPr>
            <a:r>
              <a:rPr lang="ru-RU" sz="2600" dirty="0">
                <a:solidFill>
                  <a:prstClr val="black"/>
                </a:solidFill>
              </a:rPr>
              <a:t>руками будущей игрушки.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1365357" y="3634670"/>
            <a:ext cx="2668870" cy="316835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4958020" y="2702681"/>
            <a:ext cx="4400685" cy="33005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699248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755575" y="188640"/>
            <a:ext cx="8127977" cy="720080"/>
          </a:xfrm>
        </p:spPr>
        <p:txBody>
          <a:bodyPr>
            <a:normAutofit/>
          </a:bodyPr>
          <a:lstStyle/>
          <a:p>
            <a:r>
              <a:rPr lang="ru-RU" sz="4000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Завершаем мы работу</a:t>
            </a:r>
            <a:endParaRPr lang="ru-RU" sz="4000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251520" y="1052736"/>
            <a:ext cx="8632032" cy="5184576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ru-RU" sz="2600" dirty="0" smtClean="0"/>
              <a:t>	</a:t>
            </a:r>
            <a:endParaRPr lang="ru-RU" sz="2600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251520" y="1052736"/>
            <a:ext cx="8496944" cy="40564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Bef>
                <a:spcPct val="20000"/>
              </a:spcBef>
            </a:pPr>
            <a:r>
              <a:rPr lang="ru-RU" sz="2800" dirty="0" smtClean="0">
                <a:solidFill>
                  <a:prstClr val="black"/>
                </a:solidFill>
              </a:rPr>
              <a:t>	Самое последнее, что мы делаем – это соединяем протяжки, выполняя узелки в середине.</a:t>
            </a:r>
          </a:p>
          <a:p>
            <a:pPr lvl="0">
              <a:spcBef>
                <a:spcPct val="20000"/>
              </a:spcBef>
            </a:pPr>
            <a:r>
              <a:rPr lang="ru-RU" sz="2800" dirty="0" smtClean="0">
                <a:solidFill>
                  <a:prstClr val="black"/>
                </a:solidFill>
              </a:rPr>
              <a:t>(При этом, нить не должна быть </a:t>
            </a:r>
          </a:p>
          <a:p>
            <a:pPr lvl="0">
              <a:spcBef>
                <a:spcPct val="20000"/>
              </a:spcBef>
            </a:pPr>
            <a:r>
              <a:rPr lang="ru-RU" sz="2800" dirty="0">
                <a:solidFill>
                  <a:prstClr val="black"/>
                </a:solidFill>
              </a:rPr>
              <a:t>к</a:t>
            </a:r>
            <a:r>
              <a:rPr lang="ru-RU" sz="2800" dirty="0" smtClean="0">
                <a:solidFill>
                  <a:prstClr val="black"/>
                </a:solidFill>
              </a:rPr>
              <a:t>ороткой, так как она нужна нам</a:t>
            </a:r>
          </a:p>
          <a:p>
            <a:pPr lvl="0">
              <a:spcBef>
                <a:spcPct val="20000"/>
              </a:spcBef>
            </a:pPr>
            <a:r>
              <a:rPr lang="ru-RU" sz="2800" dirty="0">
                <a:solidFill>
                  <a:prstClr val="black"/>
                </a:solidFill>
              </a:rPr>
              <a:t>д</a:t>
            </a:r>
            <a:r>
              <a:rPr lang="ru-RU" sz="2800" dirty="0" smtClean="0">
                <a:solidFill>
                  <a:prstClr val="black"/>
                </a:solidFill>
              </a:rPr>
              <a:t>ля приведения игрушки в </a:t>
            </a:r>
          </a:p>
          <a:p>
            <a:pPr lvl="0">
              <a:spcBef>
                <a:spcPct val="20000"/>
              </a:spcBef>
            </a:pPr>
            <a:r>
              <a:rPr lang="ru-RU" sz="2800" dirty="0">
                <a:solidFill>
                  <a:prstClr val="black"/>
                </a:solidFill>
              </a:rPr>
              <a:t>д</a:t>
            </a:r>
            <a:r>
              <a:rPr lang="ru-RU" sz="2800" dirty="0" smtClean="0">
                <a:solidFill>
                  <a:prstClr val="black"/>
                </a:solidFill>
              </a:rPr>
              <a:t>вижение.)</a:t>
            </a:r>
          </a:p>
          <a:p>
            <a:pPr lvl="0">
              <a:spcBef>
                <a:spcPct val="20000"/>
              </a:spcBef>
            </a:pPr>
            <a:r>
              <a:rPr lang="ru-RU" sz="2800" dirty="0" smtClean="0">
                <a:solidFill>
                  <a:prstClr val="black"/>
                </a:solidFill>
              </a:rPr>
              <a:t>Внизу можно закрепить бусину</a:t>
            </a:r>
          </a:p>
          <a:p>
            <a:pPr lvl="0">
              <a:spcBef>
                <a:spcPct val="20000"/>
              </a:spcBef>
            </a:pPr>
            <a:r>
              <a:rPr lang="ru-RU" sz="2800" dirty="0">
                <a:solidFill>
                  <a:prstClr val="black"/>
                </a:solidFill>
              </a:rPr>
              <a:t>и</a:t>
            </a:r>
            <a:r>
              <a:rPr lang="ru-RU" sz="2800" dirty="0" smtClean="0">
                <a:solidFill>
                  <a:prstClr val="black"/>
                </a:solidFill>
              </a:rPr>
              <a:t>ли пуговицу (для удобства).</a:t>
            </a:r>
            <a:endParaRPr lang="ru-RU" sz="2800" dirty="0">
              <a:solidFill>
                <a:prstClr val="black"/>
              </a:solidFill>
            </a:endParaRP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0772" y="2276872"/>
            <a:ext cx="3387691" cy="3978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033960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31540" y="404664"/>
            <a:ext cx="8280920" cy="72008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Вот творение наших рук</a:t>
            </a:r>
            <a:endParaRPr lang="ru-RU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323528" y="1484784"/>
            <a:ext cx="8388932" cy="504056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800" dirty="0"/>
              <a:t>	</a:t>
            </a:r>
            <a:r>
              <a:rPr lang="ru-RU" sz="2600" dirty="0"/>
              <a:t>Вот и готов наш Домовой. Пусть он приносит в ваш дом только радость!</a:t>
            </a:r>
          </a:p>
          <a:p>
            <a:pPr marL="0" indent="0">
              <a:buNone/>
            </a:pPr>
            <a:endParaRPr lang="ru-RU" sz="2800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2458" y="2636912"/>
            <a:ext cx="3299084" cy="36351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860652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31540" y="404664"/>
            <a:ext cx="8280920" cy="72008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С Днём домового!</a:t>
            </a:r>
            <a:endParaRPr lang="ru-RU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431540" y="1268760"/>
            <a:ext cx="8280920" cy="496855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800" dirty="0" smtClean="0"/>
              <a:t>	</a:t>
            </a:r>
            <a:endParaRPr lang="ru-RU" sz="28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369" y="1988840"/>
            <a:ext cx="8546103" cy="42484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10957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67544" y="1196752"/>
            <a:ext cx="8352928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2000" dirty="0" smtClean="0">
                <a:hlinkClick r:id="rId2"/>
              </a:rPr>
              <a:t>https</a:t>
            </a:r>
            <a:r>
              <a:rPr lang="en-US" sz="2000" dirty="0">
                <a:hlinkClick r:id="rId2"/>
              </a:rPr>
              <a:t>://yandex.ru/images/search?text=</a:t>
            </a:r>
            <a:r>
              <a:rPr lang="ru-RU" sz="2000" dirty="0" smtClean="0">
                <a:hlinkClick r:id="rId2"/>
              </a:rPr>
              <a:t>игрушка-</a:t>
            </a:r>
            <a:r>
              <a:rPr lang="ru-RU" sz="2000" dirty="0" err="1" smtClean="0">
                <a:hlinkClick r:id="rId2"/>
              </a:rPr>
              <a:t>дергунчик</a:t>
            </a:r>
            <a:endParaRPr lang="ru-RU" sz="2000" dirty="0" smtClean="0"/>
          </a:p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2000" dirty="0">
                <a:hlinkClick r:id="rId3"/>
              </a:rPr>
              <a:t>https://yandex.ru/images/search?text=</a:t>
            </a:r>
            <a:r>
              <a:rPr lang="ru-RU" sz="2000" dirty="0">
                <a:hlinkClick r:id="rId3"/>
              </a:rPr>
              <a:t>день%20рождения%20домового&amp;</a:t>
            </a:r>
            <a:r>
              <a:rPr lang="en-US" sz="2000" dirty="0" err="1">
                <a:hlinkClick r:id="rId3"/>
              </a:rPr>
              <a:t>stype</a:t>
            </a:r>
            <a:r>
              <a:rPr lang="en-US" sz="2000" dirty="0">
                <a:hlinkClick r:id="rId3"/>
              </a:rPr>
              <a:t>=</a:t>
            </a:r>
            <a:r>
              <a:rPr lang="en-US" sz="2000" dirty="0" err="1">
                <a:hlinkClick r:id="rId3"/>
              </a:rPr>
              <a:t>image&amp;lr</a:t>
            </a:r>
            <a:r>
              <a:rPr lang="en-US" sz="2000" dirty="0">
                <a:hlinkClick r:id="rId3"/>
              </a:rPr>
              <a:t>=236&amp;source=wiz</a:t>
            </a:r>
            <a:endParaRPr lang="ru-RU" sz="2000" b="1" i="1" dirty="0" smtClean="0">
              <a:solidFill>
                <a:schemeClr val="accent2">
                  <a:lumMod val="75000"/>
                </a:schemeClr>
              </a:solidFill>
              <a:cs typeface="Arial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000" i="1" dirty="0" smtClean="0">
                <a:solidFill>
                  <a:schemeClr val="accent2">
                    <a:lumMod val="75000"/>
                  </a:schemeClr>
                </a:solidFill>
                <a:cs typeface="Arial" charset="0"/>
              </a:rPr>
              <a:t>Источник шаблона</a:t>
            </a:r>
            <a:r>
              <a:rPr lang="ru-RU" sz="2000" i="1" dirty="0">
                <a:solidFill>
                  <a:schemeClr val="accent2">
                    <a:lumMod val="75000"/>
                  </a:schemeClr>
                </a:solidFill>
                <a:cs typeface="Arial" charset="0"/>
              </a:rPr>
              <a:t>: </a:t>
            </a:r>
            <a:r>
              <a:rPr lang="ru-RU" sz="2000" i="1" dirty="0" err="1" smtClean="0">
                <a:cs typeface="Arial" pitchFamily="34" charset="0"/>
              </a:rPr>
              <a:t>Ранько</a:t>
            </a:r>
            <a:r>
              <a:rPr lang="ru-RU" sz="2000" i="1" dirty="0" smtClean="0">
                <a:cs typeface="Arial" pitchFamily="34" charset="0"/>
              </a:rPr>
              <a:t> Елена Алексеевна - учитель начальных классов МАОУ лицей №21 г. Иваново </a:t>
            </a:r>
            <a:r>
              <a:rPr lang="ru-RU" sz="2000" i="1" dirty="0"/>
              <a:t>Сайт: </a:t>
            </a:r>
            <a:r>
              <a:rPr lang="en-US" sz="2000" i="1" dirty="0">
                <a:hlinkClick r:id="rId4"/>
              </a:rPr>
              <a:t>http://elenaranko.ucoz.ru/</a:t>
            </a:r>
            <a:r>
              <a:rPr lang="ru-RU" sz="2000" i="1" dirty="0"/>
              <a:t>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 sz="2000" b="1" i="1" dirty="0" smtClean="0">
              <a:cs typeface="Arial" pitchFamily="34" charset="0"/>
            </a:endParaRP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endParaRPr lang="ru-RU" sz="800" b="1" i="1" dirty="0" smtClean="0">
              <a:cs typeface="Arial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115616" y="404664"/>
            <a:ext cx="770485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dirty="0" smtClean="0">
                <a:ln w="1905"/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Использованные интернет </a:t>
            </a:r>
            <a:r>
              <a:rPr lang="ru-RU" sz="3600" dirty="0">
                <a:ln w="1905"/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– ресурсы</a:t>
            </a:r>
            <a:endParaRPr lang="ru-RU" sz="3600" i="1" dirty="0">
              <a:solidFill>
                <a:prstClr val="black"/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1760" y="2924944"/>
            <a:ext cx="4608512" cy="35450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227419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971600" y="188640"/>
            <a:ext cx="7920880" cy="1008112"/>
          </a:xfrm>
        </p:spPr>
        <p:txBody>
          <a:bodyPr>
            <a:normAutofit/>
          </a:bodyPr>
          <a:lstStyle/>
          <a:p>
            <a:r>
              <a:rPr lang="ru-RU" sz="4000" dirty="0">
                <a:solidFill>
                  <a:srgbClr val="F79646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День рождения Домового</a:t>
            </a:r>
            <a:endParaRPr lang="ru-RU" sz="4000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323528" y="1196752"/>
            <a:ext cx="8568952" cy="5256584"/>
          </a:xfrm>
        </p:spPr>
        <p:txBody>
          <a:bodyPr>
            <a:normAutofit fontScale="92500"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ru-RU" sz="2800" dirty="0" smtClean="0"/>
              <a:t>	</a:t>
            </a:r>
            <a:r>
              <a:rPr lang="ru-RU" sz="2600" dirty="0" smtClean="0"/>
              <a:t>Нет </a:t>
            </a:r>
            <a:r>
              <a:rPr lang="ru-RU" sz="2600" dirty="0"/>
              <a:t>дома без домового, как и нет домового без дома.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2600" dirty="0" smtClean="0"/>
              <a:t>	28 </a:t>
            </a:r>
            <a:r>
              <a:rPr lang="ru-RU" sz="2600" dirty="0"/>
              <a:t>января по старому стилю и на 10 февраля по-новому у Домового День Рождение! Домовой в этот день считается именинником</a:t>
            </a:r>
            <a:r>
              <a:rPr lang="ru-RU" sz="2600" dirty="0" smtClean="0"/>
              <a:t>.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2600" dirty="0"/>
              <a:t>	Домовой — дух древний, некоторые </a:t>
            </a:r>
            <a:r>
              <a:rPr lang="ru-RU" sz="2600" dirty="0" smtClean="0"/>
              <a:t>уч</a:t>
            </a:r>
            <a:r>
              <a:rPr lang="ru-RU" sz="2600" dirty="0"/>
              <a:t>ё</a:t>
            </a:r>
            <a:r>
              <a:rPr lang="ru-RU" sz="2600" dirty="0" smtClean="0"/>
              <a:t>ные-этнографы </a:t>
            </a:r>
            <a:r>
              <a:rPr lang="ru-RU" sz="2600" dirty="0"/>
              <a:t>считают его постарше персонифицированных богов. Представления о духах мест обитания, подобных домовому, возникли значительно раньше, </a:t>
            </a:r>
            <a:r>
              <a:rPr lang="ru-RU" sz="2600" dirty="0" smtClean="0"/>
              <a:t>чем </a:t>
            </a:r>
            <a:r>
              <a:rPr lang="ru-RU" sz="2600" dirty="0"/>
              <a:t>были созданы образы богов</a:t>
            </a:r>
            <a:r>
              <a:rPr lang="ru-RU" sz="2600" dirty="0" smtClean="0"/>
              <a:t>.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2600" dirty="0"/>
              <a:t>	Домовой — у славянских </a:t>
            </a:r>
            <a:endParaRPr lang="ru-RU" sz="2600" dirty="0" smtClean="0"/>
          </a:p>
          <a:p>
            <a:pPr marL="0" indent="0">
              <a:spcBef>
                <a:spcPts val="0"/>
              </a:spcBef>
              <a:buNone/>
            </a:pPr>
            <a:r>
              <a:rPr lang="ru-RU" sz="2600" dirty="0" smtClean="0"/>
              <a:t>народов домашний </a:t>
            </a:r>
            <a:r>
              <a:rPr lang="ru-RU" sz="2600" dirty="0"/>
              <a:t>дух, </a:t>
            </a:r>
            <a:endParaRPr lang="ru-RU" sz="2600" dirty="0" smtClean="0"/>
          </a:p>
          <a:p>
            <a:pPr marL="0" indent="0">
              <a:spcBef>
                <a:spcPts val="0"/>
              </a:spcBef>
              <a:buNone/>
            </a:pPr>
            <a:r>
              <a:rPr lang="ru-RU" sz="2600" dirty="0" smtClean="0"/>
              <a:t>мифологический </a:t>
            </a:r>
            <a:r>
              <a:rPr lang="ru-RU" sz="2600" dirty="0"/>
              <a:t>хозяин </a:t>
            </a:r>
            <a:r>
              <a:rPr lang="ru-RU" sz="2600" dirty="0" smtClean="0"/>
              <a:t>и покровитель 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2600" dirty="0" smtClean="0"/>
              <a:t>дома</a:t>
            </a:r>
            <a:r>
              <a:rPr lang="ru-RU" sz="2600" dirty="0"/>
              <a:t>, обеспечивающий </a:t>
            </a:r>
            <a:endParaRPr lang="ru-RU" sz="2600" dirty="0" smtClean="0"/>
          </a:p>
          <a:p>
            <a:pPr marL="0" indent="0">
              <a:spcBef>
                <a:spcPts val="0"/>
              </a:spcBef>
              <a:buNone/>
            </a:pPr>
            <a:r>
              <a:rPr lang="ru-RU" sz="2600" dirty="0" smtClean="0"/>
              <a:t>нормальную </a:t>
            </a:r>
            <a:r>
              <a:rPr lang="ru-RU" sz="2600" dirty="0"/>
              <a:t>жизнь семьи, здоровье </a:t>
            </a:r>
            <a:endParaRPr lang="ru-RU" sz="2600" dirty="0" smtClean="0"/>
          </a:p>
          <a:p>
            <a:pPr marL="0" indent="0">
              <a:spcBef>
                <a:spcPts val="0"/>
              </a:spcBef>
              <a:buNone/>
            </a:pPr>
            <a:r>
              <a:rPr lang="ru-RU" sz="2600" dirty="0" smtClean="0"/>
              <a:t>людей и </a:t>
            </a:r>
            <a:r>
              <a:rPr lang="ru-RU" sz="2600" dirty="0"/>
              <a:t>животных, плодородие.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2120" y="4226140"/>
            <a:ext cx="3151762" cy="22271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408261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971600" y="188640"/>
            <a:ext cx="7920880" cy="936104"/>
          </a:xfrm>
        </p:spPr>
        <p:txBody>
          <a:bodyPr>
            <a:normAutofit/>
          </a:bodyPr>
          <a:lstStyle/>
          <a:p>
            <a:r>
              <a:rPr lang="ru-RU" sz="4000" dirty="0" smtClean="0">
                <a:solidFill>
                  <a:srgbClr val="F79646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Образ </a:t>
            </a:r>
            <a:r>
              <a:rPr lang="ru-RU" sz="4000" dirty="0">
                <a:solidFill>
                  <a:srgbClr val="F79646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Домового</a:t>
            </a:r>
            <a:endParaRPr lang="ru-RU" sz="4000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251520" y="1412776"/>
            <a:ext cx="8784976" cy="5112568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ru-RU" sz="2800" dirty="0"/>
              <a:t>	</a:t>
            </a:r>
            <a:r>
              <a:rPr lang="ru-RU" sz="2600" dirty="0"/>
              <a:t>Он представляет собой некий сгусток энергии высотой около метра. Он становится похожим на жильцов, когда они дружат и живут вместе продолжительное время. Его представляли в виде небольшого седого старичка, одетого в белую рубаху, и </a:t>
            </a:r>
            <a:endParaRPr lang="ru-RU" sz="2600" dirty="0" smtClean="0"/>
          </a:p>
          <a:p>
            <a:pPr marL="0" indent="0">
              <a:spcBef>
                <a:spcPts val="0"/>
              </a:spcBef>
              <a:buNone/>
            </a:pPr>
            <a:r>
              <a:rPr lang="ru-RU" sz="2600" dirty="0" smtClean="0"/>
              <a:t>в </a:t>
            </a:r>
            <a:r>
              <a:rPr lang="ru-RU" sz="2600" dirty="0"/>
              <a:t>виде старичка, покрытого шерстью. </a:t>
            </a:r>
            <a:endParaRPr lang="ru-RU" sz="2600" dirty="0" smtClean="0"/>
          </a:p>
          <a:p>
            <a:pPr marL="0" indent="0">
              <a:spcBef>
                <a:spcPts val="0"/>
              </a:spcBef>
              <a:buNone/>
            </a:pPr>
            <a:r>
              <a:rPr lang="ru-RU" sz="2600" dirty="0" smtClean="0"/>
              <a:t>Где-то считали</a:t>
            </a:r>
            <a:r>
              <a:rPr lang="ru-RU" sz="2600" dirty="0"/>
              <a:t>, что он черен, лохмат </a:t>
            </a:r>
            <a:r>
              <a:rPr lang="ru-RU" sz="2600" dirty="0" smtClean="0"/>
              <a:t>и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2600" dirty="0" smtClean="0"/>
              <a:t>здоров</a:t>
            </a:r>
            <a:r>
              <a:rPr lang="ru-RU" sz="2600" dirty="0"/>
              <a:t>, </a:t>
            </a:r>
            <a:r>
              <a:rPr lang="ru-RU" sz="2600" dirty="0" smtClean="0"/>
              <a:t>как медведь</a:t>
            </a:r>
            <a:r>
              <a:rPr lang="ru-RU" sz="2600" dirty="0"/>
              <a:t>, но может </a:t>
            </a:r>
            <a:endParaRPr lang="ru-RU" sz="2600" dirty="0" smtClean="0"/>
          </a:p>
          <a:p>
            <a:pPr marL="0" indent="0">
              <a:spcBef>
                <a:spcPts val="0"/>
              </a:spcBef>
              <a:buNone/>
            </a:pPr>
            <a:r>
              <a:rPr lang="ru-RU" sz="2600" dirty="0" smtClean="0"/>
              <a:t>принимать </a:t>
            </a:r>
            <a:r>
              <a:rPr lang="ru-RU" sz="2600" dirty="0"/>
              <a:t>вид </a:t>
            </a:r>
            <a:r>
              <a:rPr lang="ru-RU" sz="2600" dirty="0" smtClean="0"/>
              <a:t>собаки</a:t>
            </a:r>
            <a:r>
              <a:rPr lang="ru-RU" sz="2600" dirty="0"/>
              <a:t>, а </a:t>
            </a:r>
            <a:r>
              <a:rPr lang="ru-RU" sz="2600" dirty="0" smtClean="0"/>
              <a:t>чаще </a:t>
            </a:r>
            <a:r>
              <a:rPr lang="ru-RU" sz="2600" dirty="0"/>
              <a:t>кошки</a:t>
            </a:r>
            <a:r>
              <a:rPr lang="ru-RU" sz="2600" dirty="0" smtClean="0"/>
              <a:t>.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2600" dirty="0"/>
              <a:t>	</a:t>
            </a:r>
            <a:r>
              <a:rPr lang="ru-RU" sz="2600" dirty="0" smtClean="0"/>
              <a:t> Мы чаще всего представляем себе 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2600" dirty="0" smtClean="0"/>
              <a:t>Домового в образе домовёнка Кузи из 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2600" dirty="0"/>
              <a:t>л</a:t>
            </a:r>
            <a:r>
              <a:rPr lang="ru-RU" sz="2600" dirty="0" smtClean="0"/>
              <a:t>юбимого всеми мультфильма.</a:t>
            </a:r>
            <a:endParaRPr lang="ru-RU" sz="2600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8184" y="3223414"/>
            <a:ext cx="2502024" cy="3336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521968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971600" y="188640"/>
            <a:ext cx="7920880" cy="1008112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Знаем, что творим</a:t>
            </a:r>
            <a:endParaRPr lang="ru-RU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395536" y="1628800"/>
            <a:ext cx="5256584" cy="4896544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ru-RU" sz="2800" dirty="0"/>
              <a:t>	</a:t>
            </a:r>
            <a:r>
              <a:rPr lang="ru-RU" sz="2600" dirty="0" smtClean="0"/>
              <a:t>Сегодня я предлагаю вам 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2600" dirty="0" smtClean="0"/>
              <a:t>сделать игрушку-домового своими 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2600" dirty="0" smtClean="0"/>
              <a:t>руками. Но игрушку не простую, а 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2600" dirty="0" smtClean="0"/>
              <a:t>театральную игрушку-</a:t>
            </a:r>
            <a:r>
              <a:rPr lang="ru-RU" sz="2600" dirty="0" err="1" smtClean="0"/>
              <a:t>дергунчик</a:t>
            </a:r>
            <a:r>
              <a:rPr lang="ru-RU" sz="2600" dirty="0" smtClean="0"/>
              <a:t>.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2600" dirty="0"/>
              <a:t>	</a:t>
            </a:r>
            <a:r>
              <a:rPr lang="ru-RU" sz="2600" dirty="0" smtClean="0"/>
              <a:t>Прежде, чем мы приступим 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2600" dirty="0" smtClean="0"/>
              <a:t>к её изготовлению этой игрушки, 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2600" dirty="0" smtClean="0"/>
              <a:t>давайте познакомимся с историей 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2600" dirty="0"/>
              <a:t>с</a:t>
            </a:r>
            <a:r>
              <a:rPr lang="ru-RU" sz="2600" dirty="0" smtClean="0"/>
              <a:t>оздания подобных игрушек…</a:t>
            </a:r>
            <a:endParaRPr lang="ru-RU" sz="2600" dirty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2120" y="1628800"/>
            <a:ext cx="3063578" cy="45340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42520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8224" y="4288846"/>
            <a:ext cx="2234507" cy="2234507"/>
          </a:xfrm>
          <a:prstGeom prst="rect">
            <a:avLst/>
          </a:prstGeom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403648" y="260648"/>
            <a:ext cx="7560840" cy="648072"/>
          </a:xfrm>
        </p:spPr>
        <p:txBody>
          <a:bodyPr>
            <a:normAutofit fontScale="90000"/>
          </a:bodyPr>
          <a:lstStyle/>
          <a:p>
            <a:r>
              <a:rPr lang="ru-RU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Театральная кукла-</a:t>
            </a:r>
            <a:r>
              <a:rPr lang="ru-RU" dirty="0" err="1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дергунчик</a:t>
            </a:r>
            <a:endParaRPr lang="ru-RU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251520" y="1196752"/>
            <a:ext cx="8460940" cy="5040560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sz="2600" dirty="0" smtClean="0"/>
              <a:t>	За </a:t>
            </a:r>
            <a:r>
              <a:rPr lang="ru-RU" sz="2600" dirty="0"/>
              <a:t>многовековую историю кукольного театра люди придумали и создали очень много разнообразных кукол. Театральные куклы могут быть как маленькими (пальчиковыми), так и большими.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2600" dirty="0"/>
              <a:t>	Театральные куклы отличаются друг от друга внешностью и устройством. Каждая кукла обладает своей индивидуальностью, но в зависимости от их устройства принято различать несколько классических видов театральных кукол. Театральные куклы </a:t>
            </a:r>
            <a:endParaRPr lang="ru-RU" sz="2600" dirty="0" smtClean="0"/>
          </a:p>
          <a:p>
            <a:pPr marL="0" indent="0">
              <a:spcBef>
                <a:spcPts val="0"/>
              </a:spcBef>
              <a:buNone/>
            </a:pPr>
            <a:r>
              <a:rPr lang="ru-RU" sz="2600" dirty="0" smtClean="0"/>
              <a:t>могут </a:t>
            </a:r>
            <a:r>
              <a:rPr lang="ru-RU" sz="2600" dirty="0"/>
              <a:t>быть пальчиковыми, перчаточными, </a:t>
            </a:r>
            <a:endParaRPr lang="ru-RU" sz="2600" dirty="0" smtClean="0"/>
          </a:p>
          <a:p>
            <a:pPr marL="0" indent="0">
              <a:spcBef>
                <a:spcPts val="0"/>
              </a:spcBef>
              <a:buNone/>
            </a:pPr>
            <a:r>
              <a:rPr lang="ru-RU" sz="2600" dirty="0" smtClean="0"/>
              <a:t>конусными</a:t>
            </a:r>
            <a:r>
              <a:rPr lang="ru-RU" sz="2600" dirty="0"/>
              <a:t>, тростевыми и, наконец, </a:t>
            </a:r>
            <a:endParaRPr lang="ru-RU" sz="2600" dirty="0" smtClean="0"/>
          </a:p>
          <a:p>
            <a:pPr marL="0" indent="0">
              <a:spcBef>
                <a:spcPts val="0"/>
              </a:spcBef>
              <a:buNone/>
            </a:pPr>
            <a:r>
              <a:rPr lang="ru-RU" sz="2600" dirty="0" smtClean="0"/>
              <a:t>кукла-</a:t>
            </a:r>
            <a:r>
              <a:rPr lang="ru-RU" sz="2600" dirty="0" err="1" smtClean="0"/>
              <a:t>дергунчик</a:t>
            </a:r>
            <a:r>
              <a:rPr lang="ru-RU" sz="2600" dirty="0"/>
              <a:t>, о которой сейчас и пойдёт </a:t>
            </a:r>
            <a:endParaRPr lang="ru-RU" sz="2600" dirty="0" smtClean="0"/>
          </a:p>
          <a:p>
            <a:pPr marL="0" indent="0">
              <a:spcBef>
                <a:spcPts val="0"/>
              </a:spcBef>
              <a:buNone/>
            </a:pPr>
            <a:r>
              <a:rPr lang="ru-RU" sz="2600" dirty="0" smtClean="0"/>
              <a:t>речь</a:t>
            </a:r>
            <a:r>
              <a:rPr lang="ru-RU" sz="2600" dirty="0"/>
              <a:t>…</a:t>
            </a:r>
          </a:p>
          <a:p>
            <a:pPr marL="0" indent="0">
              <a:buNone/>
            </a:pP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259647164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260648"/>
            <a:ext cx="8064896" cy="648072"/>
          </a:xfrm>
        </p:spPr>
        <p:txBody>
          <a:bodyPr>
            <a:noAutofit/>
          </a:bodyPr>
          <a:lstStyle/>
          <a:p>
            <a:r>
              <a:rPr lang="ru-RU" sz="4000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Первые игрушки-</a:t>
            </a:r>
            <a:r>
              <a:rPr lang="ru-RU" sz="4000" dirty="0" err="1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дергунчики</a:t>
            </a:r>
            <a:endParaRPr lang="ru-RU" sz="4000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908720"/>
            <a:ext cx="8496944" cy="521744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800" dirty="0" smtClean="0"/>
              <a:t>	</a:t>
            </a:r>
            <a:r>
              <a:rPr lang="ru-RU" sz="2600" dirty="0" smtClean="0"/>
              <a:t>Первые </a:t>
            </a:r>
            <a:r>
              <a:rPr lang="ru-RU" sz="2600" dirty="0" err="1"/>
              <a:t>дергунчики</a:t>
            </a:r>
            <a:r>
              <a:rPr lang="ru-RU" sz="2600" dirty="0"/>
              <a:t> появились в Древнем Египте и были они либо в виде тигра, либо в виде крокодила. Сначала с помощью простейших проволочных механизмов движущейся частью делали только пасть, потом добавили и конечности, все больше «оживляя» этим игрушки. Затем популярным стали кони и колесницы — там движущихся механизмов было больше, и игра становилась значительно интереснее.</a:t>
            </a: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5816" y="4149080"/>
            <a:ext cx="3240360" cy="24315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024491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296" y="4691598"/>
            <a:ext cx="1296144" cy="1935256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rmAutofit/>
          </a:bodyPr>
          <a:lstStyle/>
          <a:p>
            <a:r>
              <a:rPr lang="ru-RU" sz="4000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</a:t>
            </a:r>
            <a:r>
              <a:rPr lang="ru-RU" sz="4000" dirty="0" err="1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Дергунчики</a:t>
            </a:r>
            <a:r>
              <a:rPr lang="ru-RU" sz="4000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» на Руси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1052736"/>
            <a:ext cx="8363272" cy="5073427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ru-RU" sz="2800" dirty="0" smtClean="0"/>
              <a:t>	В </a:t>
            </a:r>
            <a:r>
              <a:rPr lang="ru-RU" sz="2800" dirty="0"/>
              <a:t>Древней Руси </a:t>
            </a:r>
            <a:r>
              <a:rPr lang="ru-RU" sz="2800" dirty="0" err="1"/>
              <a:t>дергунчиков</a:t>
            </a:r>
            <a:r>
              <a:rPr lang="ru-RU" sz="2800" dirty="0"/>
              <a:t> использовали больше для потехи. Основу выпиливали из дерева, а с помощью </a:t>
            </a:r>
            <a:r>
              <a:rPr lang="ru-RU" sz="2800" dirty="0" smtClean="0"/>
              <a:t>верёвочек </a:t>
            </a:r>
            <a:r>
              <a:rPr lang="ru-RU" sz="2800" dirty="0"/>
              <a:t>их можно было «оживлять» и таким образом устраивались целые представления для детей всех возрастов. 	</a:t>
            </a:r>
            <a:endParaRPr lang="ru-RU" sz="2800" dirty="0" smtClean="0"/>
          </a:p>
          <a:p>
            <a:pPr marL="0" indent="0">
              <a:spcBef>
                <a:spcPts val="0"/>
              </a:spcBef>
              <a:buNone/>
            </a:pPr>
            <a:r>
              <a:rPr lang="ru-RU" sz="2800" dirty="0"/>
              <a:t>	</a:t>
            </a:r>
            <a:r>
              <a:rPr lang="ru-RU" sz="2800" dirty="0" smtClean="0"/>
              <a:t>Изготовление </a:t>
            </a:r>
            <a:r>
              <a:rPr lang="ru-RU" sz="2800" dirty="0"/>
              <a:t>таких игрушек было </a:t>
            </a:r>
            <a:endParaRPr lang="ru-RU" sz="2800" dirty="0" smtClean="0"/>
          </a:p>
          <a:p>
            <a:pPr marL="0" indent="0">
              <a:spcBef>
                <a:spcPts val="0"/>
              </a:spcBef>
              <a:buNone/>
            </a:pPr>
            <a:r>
              <a:rPr lang="ru-RU" sz="2800" dirty="0" smtClean="0"/>
              <a:t>частью </a:t>
            </a:r>
            <a:r>
              <a:rPr lang="ru-RU" sz="2800" dirty="0"/>
              <a:t>народного промысла, а сюжеты </a:t>
            </a:r>
            <a:endParaRPr lang="ru-RU" sz="2800" dirty="0" smtClean="0"/>
          </a:p>
          <a:p>
            <a:pPr marL="0" indent="0">
              <a:spcBef>
                <a:spcPts val="0"/>
              </a:spcBef>
              <a:buNone/>
            </a:pPr>
            <a:r>
              <a:rPr lang="ru-RU" sz="2800" dirty="0" smtClean="0"/>
              <a:t>сценок</a:t>
            </a:r>
            <a:r>
              <a:rPr lang="ru-RU" sz="2800" dirty="0"/>
              <a:t>, которые разыгрывали с такими </a:t>
            </a:r>
            <a:endParaRPr lang="ru-RU" sz="2800" dirty="0" smtClean="0"/>
          </a:p>
          <a:p>
            <a:pPr marL="0" indent="0">
              <a:spcBef>
                <a:spcPts val="0"/>
              </a:spcBef>
              <a:buNone/>
            </a:pPr>
            <a:r>
              <a:rPr lang="ru-RU" sz="2800" dirty="0" smtClean="0"/>
              <a:t>игрушками</a:t>
            </a:r>
            <a:r>
              <a:rPr lang="ru-RU" sz="2800" dirty="0"/>
              <a:t>, были основаны на окружающем </a:t>
            </a:r>
            <a:endParaRPr lang="ru-RU" sz="2800" dirty="0" smtClean="0"/>
          </a:p>
          <a:p>
            <a:pPr marL="0" indent="0">
              <a:spcBef>
                <a:spcPts val="0"/>
              </a:spcBef>
              <a:buNone/>
            </a:pPr>
            <a:r>
              <a:rPr lang="ru-RU" sz="2800" dirty="0" smtClean="0"/>
              <a:t>людей </a:t>
            </a:r>
            <a:r>
              <a:rPr lang="ru-RU" sz="2800" dirty="0"/>
              <a:t>мире, показывали быт и традиции </a:t>
            </a:r>
            <a:endParaRPr lang="ru-RU" sz="2800" dirty="0" smtClean="0"/>
          </a:p>
          <a:p>
            <a:pPr marL="0" indent="0">
              <a:spcBef>
                <a:spcPts val="0"/>
              </a:spcBef>
              <a:buNone/>
            </a:pPr>
            <a:r>
              <a:rPr lang="ru-RU" sz="2800" dirty="0" smtClean="0"/>
              <a:t>того </a:t>
            </a:r>
            <a:r>
              <a:rPr lang="ru-RU" sz="2800" dirty="0"/>
              <a:t>времени.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4328" y="2780928"/>
            <a:ext cx="1296144" cy="19352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859669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188640"/>
            <a:ext cx="8280920" cy="1228998"/>
          </a:xfrm>
        </p:spPr>
        <p:txBody>
          <a:bodyPr>
            <a:normAutofit fontScale="90000"/>
          </a:bodyPr>
          <a:lstStyle/>
          <a:p>
            <a:r>
              <a:rPr lang="ru-RU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Путешествие по свету куклы «</a:t>
            </a:r>
            <a:r>
              <a:rPr lang="ru-RU" dirty="0" err="1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Дергунчик</a:t>
            </a:r>
            <a:r>
              <a:rPr lang="ru-RU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»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1417638"/>
            <a:ext cx="8363272" cy="4708525"/>
          </a:xfrm>
        </p:spPr>
        <p:txBody>
          <a:bodyPr/>
          <a:lstStyle/>
          <a:p>
            <a:pPr marL="0" indent="0">
              <a:spcBef>
                <a:spcPts val="0"/>
              </a:spcBef>
              <a:buNone/>
            </a:pPr>
            <a:r>
              <a:rPr lang="ru-RU" dirty="0" smtClean="0"/>
              <a:t>	</a:t>
            </a:r>
            <a:r>
              <a:rPr lang="ru-RU" sz="2600" dirty="0" smtClean="0"/>
              <a:t>В </a:t>
            </a:r>
            <a:r>
              <a:rPr lang="ru-RU" sz="2600" dirty="0"/>
              <a:t>XIX веке они были популярны во всех странах Европы. В Германии </a:t>
            </a:r>
            <a:r>
              <a:rPr lang="ru-RU" sz="2600" dirty="0" smtClean="0"/>
              <a:t>их </a:t>
            </a:r>
            <a:r>
              <a:rPr lang="ru-RU" sz="2600" dirty="0"/>
              <a:t>называли «</a:t>
            </a:r>
            <a:r>
              <a:rPr lang="ru-RU" sz="2600" dirty="0" err="1"/>
              <a:t>Хампельман</a:t>
            </a:r>
            <a:r>
              <a:rPr lang="ru-RU" sz="2600" dirty="0"/>
              <a:t>», </a:t>
            </a:r>
            <a:r>
              <a:rPr lang="ru-RU" sz="2600" dirty="0" smtClean="0"/>
              <a:t>во </a:t>
            </a:r>
            <a:r>
              <a:rPr lang="ru-RU" sz="2600" dirty="0"/>
              <a:t>Франции – «Пантин», а в </a:t>
            </a:r>
            <a:r>
              <a:rPr lang="ru-RU" sz="2600" dirty="0" smtClean="0"/>
              <a:t>англоязычных странах </a:t>
            </a:r>
            <a:r>
              <a:rPr lang="ru-RU" sz="2600" dirty="0"/>
              <a:t>– «Прыгающий </a:t>
            </a:r>
            <a:r>
              <a:rPr lang="ru-RU" sz="2600" dirty="0" err="1"/>
              <a:t>джек</a:t>
            </a:r>
            <a:r>
              <a:rPr lang="ru-RU" sz="2600" dirty="0"/>
              <a:t>».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2600" dirty="0"/>
              <a:t>	В России такие игрушки назывались «плясуны».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1840" y="3501008"/>
            <a:ext cx="3024336" cy="30243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696874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251520" y="116632"/>
            <a:ext cx="7488832" cy="936104"/>
          </a:xfrm>
        </p:spPr>
        <p:txBody>
          <a:bodyPr>
            <a:normAutofit/>
          </a:bodyPr>
          <a:lstStyle/>
          <a:p>
            <a:r>
              <a:rPr lang="ru-RU" sz="4000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Создание </a:t>
            </a:r>
            <a:r>
              <a:rPr lang="ru-RU" sz="4000" dirty="0" err="1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дергунчиков</a:t>
            </a:r>
            <a:endParaRPr lang="ru-RU" sz="4000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277090" y="1080654"/>
            <a:ext cx="8615389" cy="4220553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ru-RU" sz="2800" dirty="0" smtClean="0"/>
              <a:t>	</a:t>
            </a:r>
            <a:r>
              <a:rPr lang="ru-RU" sz="2600" dirty="0" smtClean="0"/>
              <a:t>Классический </a:t>
            </a:r>
            <a:r>
              <a:rPr lang="ru-RU" sz="2600" dirty="0" err="1"/>
              <a:t>дергунчик</a:t>
            </a:r>
            <a:r>
              <a:rPr lang="ru-RU" sz="2600" dirty="0"/>
              <a:t> – это человечек или человекообразное существо с туловищем, двумя подвижными руками и двумя ногами.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2600" dirty="0"/>
              <a:t>	Изначально </a:t>
            </a:r>
            <a:r>
              <a:rPr lang="ru-RU" sz="2600" dirty="0" err="1"/>
              <a:t>дергунчиков</a:t>
            </a:r>
            <a:r>
              <a:rPr lang="ru-RU" sz="2600" dirty="0"/>
              <a:t> делали из дерева, с появлением цветной печати заготовки для них стали появляться в журналах. Над созданием эскизов таких игрушек работали настоящие художники.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2600" dirty="0"/>
              <a:t>	 Картонные </a:t>
            </a:r>
            <a:r>
              <a:rPr lang="ru-RU" sz="2600" dirty="0" err="1"/>
              <a:t>дергунчики</a:t>
            </a:r>
            <a:r>
              <a:rPr lang="ru-RU" sz="2600" dirty="0"/>
              <a:t> – это что-то среднее между марионеткой и бумажной куклой.</a:t>
            </a:r>
          </a:p>
          <a:p>
            <a:pPr marL="0" indent="0">
              <a:buNone/>
            </a:pPr>
            <a:endParaRPr lang="ru-RU" sz="28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1800" y="4725144"/>
            <a:ext cx="3560638" cy="19127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755084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build="p"/>
    </p:bldLst>
  </p:timing>
</p:sld>
</file>

<file path=ppt/theme/theme1.xml><?xml version="1.0" encoding="utf-8"?>
<a:theme xmlns:a="http://schemas.openxmlformats.org/drawingml/2006/main" name="Тема Office">
  <a:themeElements>
    <a:clrScheme name="Другая 10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7D3B05"/>
      </a:hlink>
      <a:folHlink>
        <a:srgbClr val="D99694"/>
      </a:folHlink>
    </a:clrScheme>
    <a:fontScheme name="Другая 1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342</TotalTime>
  <Words>909</Words>
  <Application>Microsoft Office PowerPoint</Application>
  <PresentationFormat>Экран (4:3)</PresentationFormat>
  <Paragraphs>106</Paragraphs>
  <Slides>18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1" baseType="lpstr">
      <vt:lpstr>Arial</vt:lpstr>
      <vt:lpstr>Times New Roman</vt:lpstr>
      <vt:lpstr>Тема Office</vt:lpstr>
      <vt:lpstr>Презентация PowerPoint</vt:lpstr>
      <vt:lpstr>День рождения Домового</vt:lpstr>
      <vt:lpstr>Образ Домового</vt:lpstr>
      <vt:lpstr>Знаем, что творим</vt:lpstr>
      <vt:lpstr>Театральная кукла-дергунчик</vt:lpstr>
      <vt:lpstr>Первые игрушки-дергунчики</vt:lpstr>
      <vt:lpstr>«Дергунчики» на Руси</vt:lpstr>
      <vt:lpstr>Путешествие по свету куклы «Дергунчик»</vt:lpstr>
      <vt:lpstr>Создание дергунчиков</vt:lpstr>
      <vt:lpstr>От идеи к воплощению</vt:lpstr>
      <vt:lpstr>Создание игрушки</vt:lpstr>
      <vt:lpstr>Оформление основы игрушки</vt:lpstr>
      <vt:lpstr>Соединение деталей</vt:lpstr>
      <vt:lpstr>Выполнение механизма</vt:lpstr>
      <vt:lpstr>Завершаем мы работу</vt:lpstr>
      <vt:lpstr>Вот творение наших рук</vt:lpstr>
      <vt:lpstr>С Днём домового!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Ранько Елена</dc:creator>
  <cp:lastModifiedBy>user</cp:lastModifiedBy>
  <cp:revision>49</cp:revision>
  <dcterms:created xsi:type="dcterms:W3CDTF">2018-03-09T15:08:22Z</dcterms:created>
  <dcterms:modified xsi:type="dcterms:W3CDTF">2022-11-03T15:37:28Z</dcterms:modified>
</cp:coreProperties>
</file>