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data2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5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7FC3C0-5902-41A7-A8BC-7E5728416D3B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148FFB-0C91-4F4F-8C4A-D960A7B6B03F}">
      <dgm:prSet phldrT="[Текст]"/>
      <dgm:spPr/>
      <dgm:t>
        <a:bodyPr/>
        <a:lstStyle/>
        <a:p>
          <a:r>
            <a:rPr lang="ru-RU" dirty="0" smtClean="0"/>
            <a:t>Сравнивать, складывать, вычитать </a:t>
          </a:r>
          <a:endParaRPr lang="ru-RU" dirty="0"/>
        </a:p>
      </dgm:t>
    </dgm:pt>
    <dgm:pt modelId="{989EE1C5-F429-4A47-8BCD-CE59B9AFD03A}" type="parTrans" cxnId="{AD18DBCE-0FE4-4751-ACB6-4DA72FFEC648}">
      <dgm:prSet/>
      <dgm:spPr/>
      <dgm:t>
        <a:bodyPr/>
        <a:lstStyle/>
        <a:p>
          <a:endParaRPr lang="ru-RU"/>
        </a:p>
      </dgm:t>
    </dgm:pt>
    <dgm:pt modelId="{B4BC25D8-7ACB-4478-9E0B-CF732F081272}" type="sibTrans" cxnId="{AD18DBCE-0FE4-4751-ACB6-4DA72FFEC648}">
      <dgm:prSet/>
      <dgm:spPr/>
      <dgm:t>
        <a:bodyPr/>
        <a:lstStyle/>
        <a:p>
          <a:endParaRPr lang="ru-RU"/>
        </a:p>
      </dgm:t>
    </dgm:pt>
    <mc:AlternateContent xmlns:mc="http://schemas.openxmlformats.org/markup-compatibility/2006" xmlns:a14="http://schemas.microsoft.com/office/drawing/2010/main">
      <mc:Choice Requires="a14">
        <dgm:pt modelId="{C7E1EB19-DACE-439C-B1E4-86AA347DBB19}">
          <dgm:prSet phldrT="[Текст]" custT="1"/>
          <dgm:spPr/>
          <dgm:t>
            <a:bodyPr/>
            <a:lstStyle/>
            <a:p>
              <a14:m>
                <m:oMath xmlns:m="http://schemas.openxmlformats.org/officeDocument/2006/math">
                  <m:f>
                    <m:fPr>
                      <m:ctrlPr>
                        <a:rPr lang="ru-RU" sz="3600" i="1" smtClean="0">
                          <a:latin typeface="Cambria Math"/>
                        </a:rPr>
                      </m:ctrlPr>
                    </m:fPr>
                    <m:num>
                      <m:r>
                        <a:rPr lang="en-US" sz="3600" b="0" i="1" smtClean="0">
                          <a:latin typeface="Cambria Math"/>
                        </a:rPr>
                        <m:t>𝑎</m:t>
                      </m:r>
                    </m:num>
                    <m:den>
                      <m:r>
                        <a:rPr lang="en-US" sz="3600" b="0" i="1" smtClean="0">
                          <a:latin typeface="Cambria Math"/>
                        </a:rPr>
                        <m:t>𝑏</m:t>
                      </m:r>
                    </m:den>
                  </m:f>
                </m:oMath>
              </a14:m>
              <a:r>
                <a:rPr lang="en-US" sz="3600" dirty="0" smtClean="0"/>
                <a:t> = a : b</a:t>
              </a:r>
              <a:r>
                <a:rPr lang="ru-RU" sz="3600" smtClean="0"/>
                <a:t> </a:t>
              </a:r>
              <a:endParaRPr lang="ru-RU" sz="3600" dirty="0" smtClean="0"/>
            </a:p>
            <a:p>
              <a:r>
                <a:rPr lang="ru-RU" sz="3600" dirty="0" smtClean="0"/>
                <a:t>Результат может быть </a:t>
              </a:r>
            </a:p>
            <a:p>
              <a:r>
                <a:rPr lang="ru-RU" sz="3600" dirty="0" smtClean="0"/>
                <a:t>натуральным      или        дробным</a:t>
              </a:r>
            </a:p>
            <a:p>
              <a:r>
                <a:rPr lang="ru-RU" sz="3600" dirty="0" smtClean="0"/>
                <a:t>числом</a:t>
              </a:r>
            </a:p>
            <a:p>
              <a:endParaRPr lang="ru-RU" sz="3600" dirty="0"/>
            </a:p>
          </dgm:t>
        </dgm:pt>
      </mc:Choice>
      <mc:Fallback xmlns="">
        <dgm:pt modelId="{C7E1EB19-DACE-439C-B1E4-86AA347DBB19}">
          <dgm:prSet phldrT="[Текст]" custT="1"/>
          <dgm:spPr/>
          <dgm:t>
            <a:bodyPr/>
            <a:lstStyle/>
            <a:p>
              <a:r>
                <a:rPr lang="en-US" sz="3600" b="0" i="0" smtClean="0">
                  <a:latin typeface="Cambria Math"/>
                </a:rPr>
                <a:t>𝑎</a:t>
              </a:r>
              <a:r>
                <a:rPr lang="ru-RU" sz="3600" b="0" i="0" smtClean="0">
                  <a:latin typeface="Cambria Math"/>
                </a:rPr>
                <a:t>/</a:t>
              </a:r>
              <a:r>
                <a:rPr lang="en-US" sz="3600" b="0" i="0" smtClean="0">
                  <a:latin typeface="Cambria Math"/>
                </a:rPr>
                <a:t>𝑏</a:t>
              </a:r>
              <a:r>
                <a:rPr lang="en-US" sz="3600" dirty="0" smtClean="0"/>
                <a:t> = a : b</a:t>
              </a:r>
              <a:r>
                <a:rPr lang="ru-RU" sz="3600" smtClean="0"/>
                <a:t> </a:t>
              </a:r>
              <a:endParaRPr lang="ru-RU" sz="3600" dirty="0" smtClean="0"/>
            </a:p>
            <a:p>
              <a:r>
                <a:rPr lang="ru-RU" sz="3600" dirty="0" smtClean="0"/>
                <a:t>Результат может быть </a:t>
              </a:r>
            </a:p>
            <a:p>
              <a:r>
                <a:rPr lang="ru-RU" sz="3600" dirty="0" smtClean="0"/>
                <a:t>натуральным      или        дробным</a:t>
              </a:r>
            </a:p>
            <a:p>
              <a:r>
                <a:rPr lang="ru-RU" sz="3600" dirty="0" smtClean="0"/>
                <a:t>числом</a:t>
              </a:r>
            </a:p>
            <a:p>
              <a:endParaRPr lang="ru-RU" sz="3600" dirty="0"/>
            </a:p>
          </dgm:t>
        </dgm:pt>
      </mc:Fallback>
    </mc:AlternateContent>
    <dgm:pt modelId="{7BC5D7ED-E83C-4412-BCA8-FD57D1C3882C}" type="parTrans" cxnId="{249DD2D4-BA66-49FC-BC54-4882C270C96A}">
      <dgm:prSet/>
      <dgm:spPr/>
      <dgm:t>
        <a:bodyPr/>
        <a:lstStyle/>
        <a:p>
          <a:endParaRPr lang="ru-RU"/>
        </a:p>
      </dgm:t>
    </dgm:pt>
    <dgm:pt modelId="{D5DB66BF-CD60-4B97-AB97-FB74B90431C4}" type="sibTrans" cxnId="{249DD2D4-BA66-49FC-BC54-4882C270C96A}">
      <dgm:prSet/>
      <dgm:spPr/>
      <dgm:t>
        <a:bodyPr/>
        <a:lstStyle/>
        <a:p>
          <a:endParaRPr lang="ru-RU"/>
        </a:p>
      </dgm:t>
    </dgm:pt>
    <dgm:pt modelId="{DEDD7FCA-5500-4D93-A3A1-D544618567BB}">
      <dgm:prSet phldrT="[Текст]"/>
      <dgm:spPr/>
      <dgm:t>
        <a:bodyPr/>
        <a:lstStyle/>
        <a:p>
          <a:r>
            <a:rPr lang="en-US" dirty="0" smtClean="0"/>
            <a:t>a = b, a</a:t>
          </a:r>
          <a:r>
            <a:rPr lang="en-US" dirty="0" smtClean="0">
              <a:latin typeface="Calibri"/>
            </a:rPr>
            <a:t>&gt;b</a:t>
          </a:r>
          <a:endParaRPr lang="ru-RU" dirty="0" smtClean="0">
            <a:latin typeface="Calibri"/>
          </a:endParaRPr>
        </a:p>
        <a:p>
          <a:r>
            <a:rPr lang="ru-RU" dirty="0" smtClean="0">
              <a:latin typeface="Calibri"/>
            </a:rPr>
            <a:t>Дробь не правильная</a:t>
          </a:r>
          <a:endParaRPr lang="ru-RU" dirty="0"/>
        </a:p>
      </dgm:t>
    </dgm:pt>
    <dgm:pt modelId="{15AB081B-267C-46A4-B98B-8C3414B60FDE}" type="parTrans" cxnId="{F109E8ED-91DC-4071-8BAB-9F3EEBB1082F}">
      <dgm:prSet/>
      <dgm:spPr/>
      <dgm:t>
        <a:bodyPr/>
        <a:lstStyle/>
        <a:p>
          <a:endParaRPr lang="ru-RU"/>
        </a:p>
      </dgm:t>
    </dgm:pt>
    <dgm:pt modelId="{F23102DA-0ECA-47AB-8F1B-7D53EE8DD64A}" type="sibTrans" cxnId="{F109E8ED-91DC-4071-8BAB-9F3EEBB1082F}">
      <dgm:prSet/>
      <dgm:spPr/>
      <dgm:t>
        <a:bodyPr/>
        <a:lstStyle/>
        <a:p>
          <a:endParaRPr lang="ru-RU"/>
        </a:p>
      </dgm:t>
    </dgm:pt>
    <dgm:pt modelId="{FB0FBC2A-3D88-4A14-938C-227F69CD162F}">
      <dgm:prSet phldrT="[Текст]"/>
      <dgm:spPr/>
      <dgm:t>
        <a:bodyPr/>
        <a:lstStyle/>
        <a:p>
          <a:r>
            <a:rPr lang="en-US" dirty="0" smtClean="0"/>
            <a:t>a&lt;b</a:t>
          </a:r>
          <a:endParaRPr lang="ru-RU" dirty="0" smtClean="0"/>
        </a:p>
        <a:p>
          <a:r>
            <a:rPr lang="ru-RU" dirty="0" smtClean="0"/>
            <a:t>дробь правильная</a:t>
          </a:r>
          <a:endParaRPr lang="ru-RU" dirty="0"/>
        </a:p>
      </dgm:t>
    </dgm:pt>
    <dgm:pt modelId="{2CA61990-A033-4029-983F-A201F335E665}" type="parTrans" cxnId="{B095A2D9-0D7A-407F-A595-405A06BC850B}">
      <dgm:prSet/>
      <dgm:spPr/>
      <dgm:t>
        <a:bodyPr/>
        <a:lstStyle/>
        <a:p>
          <a:endParaRPr lang="ru-RU"/>
        </a:p>
      </dgm:t>
    </dgm:pt>
    <dgm:pt modelId="{9856A5B4-7309-4127-926A-4B3BDBC93783}" type="sibTrans" cxnId="{B095A2D9-0D7A-407F-A595-405A06BC850B}">
      <dgm:prSet/>
      <dgm:spPr/>
      <dgm:t>
        <a:bodyPr/>
        <a:lstStyle/>
        <a:p>
          <a:endParaRPr lang="ru-RU"/>
        </a:p>
      </dgm:t>
    </dgm:pt>
    <dgm:pt modelId="{8C1F543C-09F2-40A1-87E6-568F4CFE4612}" type="pres">
      <dgm:prSet presAssocID="{E07FC3C0-5902-41A7-A8BC-7E5728416D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F4E2F2F-495D-4B93-AAA1-4341907A5EE3}" type="pres">
      <dgm:prSet presAssocID="{EA148FFB-0C91-4F4F-8C4A-D960A7B6B03F}" presName="singleCycle" presStyleCnt="0"/>
      <dgm:spPr/>
    </dgm:pt>
    <dgm:pt modelId="{7A9B5C00-15B4-46C0-A51B-F60BE8E6236D}" type="pres">
      <dgm:prSet presAssocID="{EA148FFB-0C91-4F4F-8C4A-D960A7B6B03F}" presName="singleCenter" presStyleLbl="node1" presStyleIdx="0" presStyleCnt="4" custScaleX="376151" custScaleY="57288" custLinFactNeighborX="574" custLinFactNeighborY="3652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F9B51CD-7C8A-49FD-8013-27571A1EF0E3}" type="pres">
      <dgm:prSet presAssocID="{7BC5D7ED-E83C-4412-BCA8-FD57D1C3882C}" presName="Name56" presStyleLbl="parChTrans1D2" presStyleIdx="0" presStyleCnt="3"/>
      <dgm:spPr/>
      <dgm:t>
        <a:bodyPr/>
        <a:lstStyle/>
        <a:p>
          <a:endParaRPr lang="ru-RU"/>
        </a:p>
      </dgm:t>
    </dgm:pt>
    <dgm:pt modelId="{01E4B3B7-D99A-437B-AC58-9D990268755D}" type="pres">
      <dgm:prSet presAssocID="{C7E1EB19-DACE-439C-B1E4-86AA347DBB19}" presName="text0" presStyleLbl="node1" presStyleIdx="1" presStyleCnt="4" custScaleX="557044" custScaleY="309620" custRadScaleRad="84860" custRadScaleInc="4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74ECA-128F-473F-B6C5-227AE2CC83F5}" type="pres">
      <dgm:prSet presAssocID="{15AB081B-267C-46A4-B98B-8C3414B60FDE}" presName="Name56" presStyleLbl="parChTrans1D2" presStyleIdx="1" presStyleCnt="3"/>
      <dgm:spPr/>
      <dgm:t>
        <a:bodyPr/>
        <a:lstStyle/>
        <a:p>
          <a:endParaRPr lang="ru-RU"/>
        </a:p>
      </dgm:t>
    </dgm:pt>
    <dgm:pt modelId="{C770BA2D-C95F-4476-BDE7-F4E538143136}" type="pres">
      <dgm:prSet presAssocID="{DEDD7FCA-5500-4D93-A3A1-D544618567BB}" presName="text0" presStyleLbl="node1" presStyleIdx="2" presStyleCnt="4" custScaleX="251941" custRadScaleRad="82351" custRadScaleInc="-58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40172-8F3F-429E-AC20-27FDE297F577}" type="pres">
      <dgm:prSet presAssocID="{2CA61990-A033-4029-983F-A201F335E665}" presName="Name56" presStyleLbl="parChTrans1D2" presStyleIdx="2" presStyleCnt="3"/>
      <dgm:spPr/>
      <dgm:t>
        <a:bodyPr/>
        <a:lstStyle/>
        <a:p>
          <a:endParaRPr lang="ru-RU"/>
        </a:p>
      </dgm:t>
    </dgm:pt>
    <dgm:pt modelId="{7741A8AD-A491-4D23-B8B1-EE621810FB0B}" type="pres">
      <dgm:prSet presAssocID="{FB0FBC2A-3D88-4A14-938C-227F69CD162F}" presName="text0" presStyleLbl="node1" presStyleIdx="3" presStyleCnt="4" custScaleX="307229" custRadScaleRad="82358" custRadScaleInc="60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AA746D-7890-49C4-A234-04B11189A959}" type="presOf" srcId="{DEDD7FCA-5500-4D93-A3A1-D544618567BB}" destId="{C770BA2D-C95F-4476-BDE7-F4E538143136}" srcOrd="0" destOrd="0" presId="urn:microsoft.com/office/officeart/2008/layout/RadialCluster"/>
    <dgm:cxn modelId="{249DD2D4-BA66-49FC-BC54-4882C270C96A}" srcId="{EA148FFB-0C91-4F4F-8C4A-D960A7B6B03F}" destId="{C7E1EB19-DACE-439C-B1E4-86AA347DBB19}" srcOrd="0" destOrd="0" parTransId="{7BC5D7ED-E83C-4412-BCA8-FD57D1C3882C}" sibTransId="{D5DB66BF-CD60-4B97-AB97-FB74B90431C4}"/>
    <dgm:cxn modelId="{B0C1AF84-8738-43B6-BA91-75BB8F8234AF}" type="presOf" srcId="{E07FC3C0-5902-41A7-A8BC-7E5728416D3B}" destId="{8C1F543C-09F2-40A1-87E6-568F4CFE4612}" srcOrd="0" destOrd="0" presId="urn:microsoft.com/office/officeart/2008/layout/RadialCluster"/>
    <dgm:cxn modelId="{743EC93A-6AE8-47B1-8D3E-BCC0C8D297CA}" type="presOf" srcId="{2CA61990-A033-4029-983F-A201F335E665}" destId="{1E840172-8F3F-429E-AC20-27FDE297F577}" srcOrd="0" destOrd="0" presId="urn:microsoft.com/office/officeart/2008/layout/RadialCluster"/>
    <dgm:cxn modelId="{B4D2830E-CC40-4608-A0F6-011080FBDB26}" type="presOf" srcId="{7BC5D7ED-E83C-4412-BCA8-FD57D1C3882C}" destId="{0F9B51CD-7C8A-49FD-8013-27571A1EF0E3}" srcOrd="0" destOrd="0" presId="urn:microsoft.com/office/officeart/2008/layout/RadialCluster"/>
    <dgm:cxn modelId="{1E25B800-CEB1-4A6B-8A24-06DBC11CCB5D}" type="presOf" srcId="{15AB081B-267C-46A4-B98B-8C3414B60FDE}" destId="{4CB74ECA-128F-473F-B6C5-227AE2CC83F5}" srcOrd="0" destOrd="0" presId="urn:microsoft.com/office/officeart/2008/layout/RadialCluster"/>
    <dgm:cxn modelId="{81933A69-6549-4552-9C2E-37B470D8C131}" type="presOf" srcId="{C7E1EB19-DACE-439C-B1E4-86AA347DBB19}" destId="{01E4B3B7-D99A-437B-AC58-9D990268755D}" srcOrd="0" destOrd="0" presId="urn:microsoft.com/office/officeart/2008/layout/RadialCluster"/>
    <dgm:cxn modelId="{B095A2D9-0D7A-407F-A595-405A06BC850B}" srcId="{EA148FFB-0C91-4F4F-8C4A-D960A7B6B03F}" destId="{FB0FBC2A-3D88-4A14-938C-227F69CD162F}" srcOrd="2" destOrd="0" parTransId="{2CA61990-A033-4029-983F-A201F335E665}" sibTransId="{9856A5B4-7309-4127-926A-4B3BDBC93783}"/>
    <dgm:cxn modelId="{AD18DBCE-0FE4-4751-ACB6-4DA72FFEC648}" srcId="{E07FC3C0-5902-41A7-A8BC-7E5728416D3B}" destId="{EA148FFB-0C91-4F4F-8C4A-D960A7B6B03F}" srcOrd="0" destOrd="0" parTransId="{989EE1C5-F429-4A47-8BCD-CE59B9AFD03A}" sibTransId="{B4BC25D8-7ACB-4478-9E0B-CF732F081272}"/>
    <dgm:cxn modelId="{F109E8ED-91DC-4071-8BAB-9F3EEBB1082F}" srcId="{EA148FFB-0C91-4F4F-8C4A-D960A7B6B03F}" destId="{DEDD7FCA-5500-4D93-A3A1-D544618567BB}" srcOrd="1" destOrd="0" parTransId="{15AB081B-267C-46A4-B98B-8C3414B60FDE}" sibTransId="{F23102DA-0ECA-47AB-8F1B-7D53EE8DD64A}"/>
    <dgm:cxn modelId="{5466B360-4F6F-4D29-87CE-E1204B2EB013}" type="presOf" srcId="{FB0FBC2A-3D88-4A14-938C-227F69CD162F}" destId="{7741A8AD-A491-4D23-B8B1-EE621810FB0B}" srcOrd="0" destOrd="0" presId="urn:microsoft.com/office/officeart/2008/layout/RadialCluster"/>
    <dgm:cxn modelId="{E54EE903-E77A-447D-8780-84EEDE10FF1E}" type="presOf" srcId="{EA148FFB-0C91-4F4F-8C4A-D960A7B6B03F}" destId="{7A9B5C00-15B4-46C0-A51B-F60BE8E6236D}" srcOrd="0" destOrd="0" presId="urn:microsoft.com/office/officeart/2008/layout/RadialCluster"/>
    <dgm:cxn modelId="{F3730BBB-9E76-4155-9745-677B9078E43D}" type="presParOf" srcId="{8C1F543C-09F2-40A1-87E6-568F4CFE4612}" destId="{8F4E2F2F-495D-4B93-AAA1-4341907A5EE3}" srcOrd="0" destOrd="0" presId="urn:microsoft.com/office/officeart/2008/layout/RadialCluster"/>
    <dgm:cxn modelId="{558B1AE6-3BAA-4B5B-BE9D-DE07259759A1}" type="presParOf" srcId="{8F4E2F2F-495D-4B93-AAA1-4341907A5EE3}" destId="{7A9B5C00-15B4-46C0-A51B-F60BE8E6236D}" srcOrd="0" destOrd="0" presId="urn:microsoft.com/office/officeart/2008/layout/RadialCluster"/>
    <dgm:cxn modelId="{66E7EDA6-2C44-47A8-BE37-D49FF43EFE0E}" type="presParOf" srcId="{8F4E2F2F-495D-4B93-AAA1-4341907A5EE3}" destId="{0F9B51CD-7C8A-49FD-8013-27571A1EF0E3}" srcOrd="1" destOrd="0" presId="urn:microsoft.com/office/officeart/2008/layout/RadialCluster"/>
    <dgm:cxn modelId="{3D836B67-CE77-4542-A98A-34D73F2876F6}" type="presParOf" srcId="{8F4E2F2F-495D-4B93-AAA1-4341907A5EE3}" destId="{01E4B3B7-D99A-437B-AC58-9D990268755D}" srcOrd="2" destOrd="0" presId="urn:microsoft.com/office/officeart/2008/layout/RadialCluster"/>
    <dgm:cxn modelId="{68648C51-722E-4A94-868C-DDC7BB486943}" type="presParOf" srcId="{8F4E2F2F-495D-4B93-AAA1-4341907A5EE3}" destId="{4CB74ECA-128F-473F-B6C5-227AE2CC83F5}" srcOrd="3" destOrd="0" presId="urn:microsoft.com/office/officeart/2008/layout/RadialCluster"/>
    <dgm:cxn modelId="{609D694E-C631-421C-A5E2-9F4EDD7B566A}" type="presParOf" srcId="{8F4E2F2F-495D-4B93-AAA1-4341907A5EE3}" destId="{C770BA2D-C95F-4476-BDE7-F4E538143136}" srcOrd="4" destOrd="0" presId="urn:microsoft.com/office/officeart/2008/layout/RadialCluster"/>
    <dgm:cxn modelId="{8C281254-EB7C-42A7-A5DB-927C60EF9B9B}" type="presParOf" srcId="{8F4E2F2F-495D-4B93-AAA1-4341907A5EE3}" destId="{1E840172-8F3F-429E-AC20-27FDE297F577}" srcOrd="5" destOrd="0" presId="urn:microsoft.com/office/officeart/2008/layout/RadialCluster"/>
    <dgm:cxn modelId="{4C0DCFC1-786A-43BB-BD47-44E289BD66CF}" type="presParOf" srcId="{8F4E2F2F-495D-4B93-AAA1-4341907A5EE3}" destId="{7741A8AD-A491-4D23-B8B1-EE621810FB0B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07FC3C0-5902-41A7-A8BC-7E5728416D3B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A148FFB-0C91-4F4F-8C4A-D960A7B6B03F}">
      <dgm:prSet phldrT="[Текст]"/>
      <dgm:spPr/>
      <dgm:t>
        <a:bodyPr/>
        <a:lstStyle/>
        <a:p>
          <a:r>
            <a:rPr lang="ru-RU" dirty="0" smtClean="0"/>
            <a:t>Сравнивать, складывать, вычитать </a:t>
          </a:r>
          <a:endParaRPr lang="ru-RU" dirty="0"/>
        </a:p>
      </dgm:t>
    </dgm:pt>
    <dgm:pt modelId="{989EE1C5-F429-4A47-8BCD-CE59B9AFD03A}" type="parTrans" cxnId="{AD18DBCE-0FE4-4751-ACB6-4DA72FFEC648}">
      <dgm:prSet/>
      <dgm:spPr/>
      <dgm:t>
        <a:bodyPr/>
        <a:lstStyle/>
        <a:p>
          <a:endParaRPr lang="ru-RU"/>
        </a:p>
      </dgm:t>
    </dgm:pt>
    <dgm:pt modelId="{B4BC25D8-7ACB-4478-9E0B-CF732F081272}" type="sibTrans" cxnId="{AD18DBCE-0FE4-4751-ACB6-4DA72FFEC648}">
      <dgm:prSet/>
      <dgm:spPr/>
      <dgm:t>
        <a:bodyPr/>
        <a:lstStyle/>
        <a:p>
          <a:endParaRPr lang="ru-RU"/>
        </a:p>
      </dgm:t>
    </dgm:pt>
    <dgm:pt modelId="{C7E1EB19-DACE-439C-B1E4-86AA347DBB19}">
      <dgm:prSet phldrT="[Текст]" cust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>
              <a:noFill/>
            </a:rPr>
            <a:t> </a:t>
          </a:r>
        </a:p>
      </dgm:t>
    </dgm:pt>
    <dgm:pt modelId="{7BC5D7ED-E83C-4412-BCA8-FD57D1C3882C}" type="parTrans" cxnId="{249DD2D4-BA66-49FC-BC54-4882C270C96A}">
      <dgm:prSet/>
      <dgm:spPr/>
      <dgm:t>
        <a:bodyPr/>
        <a:lstStyle/>
        <a:p>
          <a:endParaRPr lang="ru-RU"/>
        </a:p>
      </dgm:t>
    </dgm:pt>
    <dgm:pt modelId="{D5DB66BF-CD60-4B97-AB97-FB74B90431C4}" type="sibTrans" cxnId="{249DD2D4-BA66-49FC-BC54-4882C270C96A}">
      <dgm:prSet/>
      <dgm:spPr/>
      <dgm:t>
        <a:bodyPr/>
        <a:lstStyle/>
        <a:p>
          <a:endParaRPr lang="ru-RU"/>
        </a:p>
      </dgm:t>
    </dgm:pt>
    <dgm:pt modelId="{DEDD7FCA-5500-4D93-A3A1-D544618567BB}">
      <dgm:prSet phldrT="[Текст]"/>
      <dgm:spPr/>
      <dgm:t>
        <a:bodyPr/>
        <a:lstStyle/>
        <a:p>
          <a:r>
            <a:rPr lang="en-US" dirty="0" smtClean="0"/>
            <a:t>a = b, </a:t>
          </a:r>
          <a:r>
            <a:rPr lang="en-US" dirty="0" smtClean="0"/>
            <a:t>a</a:t>
          </a:r>
          <a:r>
            <a:rPr lang="en-US" dirty="0" smtClean="0">
              <a:latin typeface="Calibri"/>
            </a:rPr>
            <a:t>&gt;b</a:t>
          </a:r>
          <a:endParaRPr lang="ru-RU" dirty="0" smtClean="0">
            <a:latin typeface="Calibri"/>
          </a:endParaRPr>
        </a:p>
        <a:p>
          <a:r>
            <a:rPr lang="ru-RU" dirty="0" smtClean="0">
              <a:latin typeface="Calibri"/>
            </a:rPr>
            <a:t>Дробь не правильная</a:t>
          </a:r>
          <a:endParaRPr lang="ru-RU" dirty="0"/>
        </a:p>
      </dgm:t>
    </dgm:pt>
    <dgm:pt modelId="{15AB081B-267C-46A4-B98B-8C3414B60FDE}" type="parTrans" cxnId="{F109E8ED-91DC-4071-8BAB-9F3EEBB1082F}">
      <dgm:prSet/>
      <dgm:spPr/>
      <dgm:t>
        <a:bodyPr/>
        <a:lstStyle/>
        <a:p>
          <a:endParaRPr lang="ru-RU"/>
        </a:p>
      </dgm:t>
    </dgm:pt>
    <dgm:pt modelId="{F23102DA-0ECA-47AB-8F1B-7D53EE8DD64A}" type="sibTrans" cxnId="{F109E8ED-91DC-4071-8BAB-9F3EEBB1082F}">
      <dgm:prSet/>
      <dgm:spPr/>
      <dgm:t>
        <a:bodyPr/>
        <a:lstStyle/>
        <a:p>
          <a:endParaRPr lang="ru-RU"/>
        </a:p>
      </dgm:t>
    </dgm:pt>
    <dgm:pt modelId="{FB0FBC2A-3D88-4A14-938C-227F69CD162F}">
      <dgm:prSet phldrT="[Текст]"/>
      <dgm:spPr/>
      <dgm:t>
        <a:bodyPr/>
        <a:lstStyle/>
        <a:p>
          <a:r>
            <a:rPr lang="en-US" dirty="0" smtClean="0"/>
            <a:t>a&lt;b</a:t>
          </a:r>
          <a:endParaRPr lang="ru-RU" dirty="0" smtClean="0"/>
        </a:p>
        <a:p>
          <a:r>
            <a:rPr lang="ru-RU" dirty="0" smtClean="0"/>
            <a:t>дробь правильная</a:t>
          </a:r>
          <a:endParaRPr lang="ru-RU" dirty="0"/>
        </a:p>
      </dgm:t>
    </dgm:pt>
    <dgm:pt modelId="{2CA61990-A033-4029-983F-A201F335E665}" type="parTrans" cxnId="{B095A2D9-0D7A-407F-A595-405A06BC850B}">
      <dgm:prSet/>
      <dgm:spPr/>
      <dgm:t>
        <a:bodyPr/>
        <a:lstStyle/>
        <a:p>
          <a:endParaRPr lang="ru-RU"/>
        </a:p>
      </dgm:t>
    </dgm:pt>
    <dgm:pt modelId="{9856A5B4-7309-4127-926A-4B3BDBC93783}" type="sibTrans" cxnId="{B095A2D9-0D7A-407F-A595-405A06BC850B}">
      <dgm:prSet/>
      <dgm:spPr/>
      <dgm:t>
        <a:bodyPr/>
        <a:lstStyle/>
        <a:p>
          <a:endParaRPr lang="ru-RU"/>
        </a:p>
      </dgm:t>
    </dgm:pt>
    <dgm:pt modelId="{8C1F543C-09F2-40A1-87E6-568F4CFE4612}" type="pres">
      <dgm:prSet presAssocID="{E07FC3C0-5902-41A7-A8BC-7E5728416D3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8F4E2F2F-495D-4B93-AAA1-4341907A5EE3}" type="pres">
      <dgm:prSet presAssocID="{EA148FFB-0C91-4F4F-8C4A-D960A7B6B03F}" presName="singleCycle" presStyleCnt="0"/>
      <dgm:spPr/>
    </dgm:pt>
    <dgm:pt modelId="{7A9B5C00-15B4-46C0-A51B-F60BE8E6236D}" type="pres">
      <dgm:prSet presAssocID="{EA148FFB-0C91-4F4F-8C4A-D960A7B6B03F}" presName="singleCenter" presStyleLbl="node1" presStyleIdx="0" presStyleCnt="4" custScaleX="376151" custScaleY="57288" custLinFactNeighborX="574" custLinFactNeighborY="3652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0F9B51CD-7C8A-49FD-8013-27571A1EF0E3}" type="pres">
      <dgm:prSet presAssocID="{7BC5D7ED-E83C-4412-BCA8-FD57D1C3882C}" presName="Name56" presStyleLbl="parChTrans1D2" presStyleIdx="0" presStyleCnt="3"/>
      <dgm:spPr/>
      <dgm:t>
        <a:bodyPr/>
        <a:lstStyle/>
        <a:p>
          <a:endParaRPr lang="ru-RU"/>
        </a:p>
      </dgm:t>
    </dgm:pt>
    <dgm:pt modelId="{01E4B3B7-D99A-437B-AC58-9D990268755D}" type="pres">
      <dgm:prSet presAssocID="{C7E1EB19-DACE-439C-B1E4-86AA347DBB19}" presName="text0" presStyleLbl="node1" presStyleIdx="1" presStyleCnt="4" custScaleX="557044" custScaleY="309620" custRadScaleRad="84860" custRadScaleInc="40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B74ECA-128F-473F-B6C5-227AE2CC83F5}" type="pres">
      <dgm:prSet presAssocID="{15AB081B-267C-46A4-B98B-8C3414B60FDE}" presName="Name56" presStyleLbl="parChTrans1D2" presStyleIdx="1" presStyleCnt="3"/>
      <dgm:spPr/>
      <dgm:t>
        <a:bodyPr/>
        <a:lstStyle/>
        <a:p>
          <a:endParaRPr lang="ru-RU"/>
        </a:p>
      </dgm:t>
    </dgm:pt>
    <dgm:pt modelId="{C770BA2D-C95F-4476-BDE7-F4E538143136}" type="pres">
      <dgm:prSet presAssocID="{DEDD7FCA-5500-4D93-A3A1-D544618567BB}" presName="text0" presStyleLbl="node1" presStyleIdx="2" presStyleCnt="4" custScaleX="251941" custRadScaleRad="82351" custRadScaleInc="-589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840172-8F3F-429E-AC20-27FDE297F577}" type="pres">
      <dgm:prSet presAssocID="{2CA61990-A033-4029-983F-A201F335E665}" presName="Name56" presStyleLbl="parChTrans1D2" presStyleIdx="2" presStyleCnt="3"/>
      <dgm:spPr/>
      <dgm:t>
        <a:bodyPr/>
        <a:lstStyle/>
        <a:p>
          <a:endParaRPr lang="ru-RU"/>
        </a:p>
      </dgm:t>
    </dgm:pt>
    <dgm:pt modelId="{7741A8AD-A491-4D23-B8B1-EE621810FB0B}" type="pres">
      <dgm:prSet presAssocID="{FB0FBC2A-3D88-4A14-938C-227F69CD162F}" presName="text0" presStyleLbl="node1" presStyleIdx="3" presStyleCnt="4" custScaleX="307229" custRadScaleRad="82358" custRadScaleInc="60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BAA746D-7890-49C4-A234-04B11189A959}" type="presOf" srcId="{DEDD7FCA-5500-4D93-A3A1-D544618567BB}" destId="{C770BA2D-C95F-4476-BDE7-F4E538143136}" srcOrd="0" destOrd="0" presId="urn:microsoft.com/office/officeart/2008/layout/RadialCluster"/>
    <dgm:cxn modelId="{249DD2D4-BA66-49FC-BC54-4882C270C96A}" srcId="{EA148FFB-0C91-4F4F-8C4A-D960A7B6B03F}" destId="{C7E1EB19-DACE-439C-B1E4-86AA347DBB19}" srcOrd="0" destOrd="0" parTransId="{7BC5D7ED-E83C-4412-BCA8-FD57D1C3882C}" sibTransId="{D5DB66BF-CD60-4B97-AB97-FB74B90431C4}"/>
    <dgm:cxn modelId="{B0C1AF84-8738-43B6-BA91-75BB8F8234AF}" type="presOf" srcId="{E07FC3C0-5902-41A7-A8BC-7E5728416D3B}" destId="{8C1F543C-09F2-40A1-87E6-568F4CFE4612}" srcOrd="0" destOrd="0" presId="urn:microsoft.com/office/officeart/2008/layout/RadialCluster"/>
    <dgm:cxn modelId="{743EC93A-6AE8-47B1-8D3E-BCC0C8D297CA}" type="presOf" srcId="{2CA61990-A033-4029-983F-A201F335E665}" destId="{1E840172-8F3F-429E-AC20-27FDE297F577}" srcOrd="0" destOrd="0" presId="urn:microsoft.com/office/officeart/2008/layout/RadialCluster"/>
    <dgm:cxn modelId="{B4D2830E-CC40-4608-A0F6-011080FBDB26}" type="presOf" srcId="{7BC5D7ED-E83C-4412-BCA8-FD57D1C3882C}" destId="{0F9B51CD-7C8A-49FD-8013-27571A1EF0E3}" srcOrd="0" destOrd="0" presId="urn:microsoft.com/office/officeart/2008/layout/RadialCluster"/>
    <dgm:cxn modelId="{1E25B800-CEB1-4A6B-8A24-06DBC11CCB5D}" type="presOf" srcId="{15AB081B-267C-46A4-B98B-8C3414B60FDE}" destId="{4CB74ECA-128F-473F-B6C5-227AE2CC83F5}" srcOrd="0" destOrd="0" presId="urn:microsoft.com/office/officeart/2008/layout/RadialCluster"/>
    <dgm:cxn modelId="{81933A69-6549-4552-9C2E-37B470D8C131}" type="presOf" srcId="{C7E1EB19-DACE-439C-B1E4-86AA347DBB19}" destId="{01E4B3B7-D99A-437B-AC58-9D990268755D}" srcOrd="0" destOrd="0" presId="urn:microsoft.com/office/officeart/2008/layout/RadialCluster"/>
    <dgm:cxn modelId="{B095A2D9-0D7A-407F-A595-405A06BC850B}" srcId="{EA148FFB-0C91-4F4F-8C4A-D960A7B6B03F}" destId="{FB0FBC2A-3D88-4A14-938C-227F69CD162F}" srcOrd="2" destOrd="0" parTransId="{2CA61990-A033-4029-983F-A201F335E665}" sibTransId="{9856A5B4-7309-4127-926A-4B3BDBC93783}"/>
    <dgm:cxn modelId="{AD18DBCE-0FE4-4751-ACB6-4DA72FFEC648}" srcId="{E07FC3C0-5902-41A7-A8BC-7E5728416D3B}" destId="{EA148FFB-0C91-4F4F-8C4A-D960A7B6B03F}" srcOrd="0" destOrd="0" parTransId="{989EE1C5-F429-4A47-8BCD-CE59B9AFD03A}" sibTransId="{B4BC25D8-7ACB-4478-9E0B-CF732F081272}"/>
    <dgm:cxn modelId="{F109E8ED-91DC-4071-8BAB-9F3EEBB1082F}" srcId="{EA148FFB-0C91-4F4F-8C4A-D960A7B6B03F}" destId="{DEDD7FCA-5500-4D93-A3A1-D544618567BB}" srcOrd="1" destOrd="0" parTransId="{15AB081B-267C-46A4-B98B-8C3414B60FDE}" sibTransId="{F23102DA-0ECA-47AB-8F1B-7D53EE8DD64A}"/>
    <dgm:cxn modelId="{5466B360-4F6F-4D29-87CE-E1204B2EB013}" type="presOf" srcId="{FB0FBC2A-3D88-4A14-938C-227F69CD162F}" destId="{7741A8AD-A491-4D23-B8B1-EE621810FB0B}" srcOrd="0" destOrd="0" presId="urn:microsoft.com/office/officeart/2008/layout/RadialCluster"/>
    <dgm:cxn modelId="{E54EE903-E77A-447D-8780-84EEDE10FF1E}" type="presOf" srcId="{EA148FFB-0C91-4F4F-8C4A-D960A7B6B03F}" destId="{7A9B5C00-15B4-46C0-A51B-F60BE8E6236D}" srcOrd="0" destOrd="0" presId="urn:microsoft.com/office/officeart/2008/layout/RadialCluster"/>
    <dgm:cxn modelId="{F3730BBB-9E76-4155-9745-677B9078E43D}" type="presParOf" srcId="{8C1F543C-09F2-40A1-87E6-568F4CFE4612}" destId="{8F4E2F2F-495D-4B93-AAA1-4341907A5EE3}" srcOrd="0" destOrd="0" presId="urn:microsoft.com/office/officeart/2008/layout/RadialCluster"/>
    <dgm:cxn modelId="{558B1AE6-3BAA-4B5B-BE9D-DE07259759A1}" type="presParOf" srcId="{8F4E2F2F-495D-4B93-AAA1-4341907A5EE3}" destId="{7A9B5C00-15B4-46C0-A51B-F60BE8E6236D}" srcOrd="0" destOrd="0" presId="urn:microsoft.com/office/officeart/2008/layout/RadialCluster"/>
    <dgm:cxn modelId="{66E7EDA6-2C44-47A8-BE37-D49FF43EFE0E}" type="presParOf" srcId="{8F4E2F2F-495D-4B93-AAA1-4341907A5EE3}" destId="{0F9B51CD-7C8A-49FD-8013-27571A1EF0E3}" srcOrd="1" destOrd="0" presId="urn:microsoft.com/office/officeart/2008/layout/RadialCluster"/>
    <dgm:cxn modelId="{3D836B67-CE77-4542-A98A-34D73F2876F6}" type="presParOf" srcId="{8F4E2F2F-495D-4B93-AAA1-4341907A5EE3}" destId="{01E4B3B7-D99A-437B-AC58-9D990268755D}" srcOrd="2" destOrd="0" presId="urn:microsoft.com/office/officeart/2008/layout/RadialCluster"/>
    <dgm:cxn modelId="{68648C51-722E-4A94-868C-DDC7BB486943}" type="presParOf" srcId="{8F4E2F2F-495D-4B93-AAA1-4341907A5EE3}" destId="{4CB74ECA-128F-473F-B6C5-227AE2CC83F5}" srcOrd="3" destOrd="0" presId="urn:microsoft.com/office/officeart/2008/layout/RadialCluster"/>
    <dgm:cxn modelId="{609D694E-C631-421C-A5E2-9F4EDD7B566A}" type="presParOf" srcId="{8F4E2F2F-495D-4B93-AAA1-4341907A5EE3}" destId="{C770BA2D-C95F-4476-BDE7-F4E538143136}" srcOrd="4" destOrd="0" presId="urn:microsoft.com/office/officeart/2008/layout/RadialCluster"/>
    <dgm:cxn modelId="{8C281254-EB7C-42A7-A5DB-927C60EF9B9B}" type="presParOf" srcId="{8F4E2F2F-495D-4B93-AAA1-4341907A5EE3}" destId="{1E840172-8F3F-429E-AC20-27FDE297F577}" srcOrd="5" destOrd="0" presId="urn:microsoft.com/office/officeart/2008/layout/RadialCluster"/>
    <dgm:cxn modelId="{4C0DCFC1-786A-43BB-BD47-44E289BD66CF}" type="presParOf" srcId="{8F4E2F2F-495D-4B93-AAA1-4341907A5EE3}" destId="{7741A8AD-A491-4D23-B8B1-EE621810FB0B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B5C00-15B4-46C0-A51B-F60BE8E6236D}">
      <dsp:nvSpPr>
        <dsp:cNvPr id="0" name=""/>
        <dsp:cNvSpPr/>
      </dsp:nvSpPr>
      <dsp:spPr>
        <a:xfrm>
          <a:off x="910751" y="5688559"/>
          <a:ext cx="7751471" cy="11805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Сравнивать, складывать, вычитать </a:t>
          </a:r>
          <a:endParaRPr lang="ru-RU" sz="3400" kern="1200" dirty="0"/>
        </a:p>
      </dsp:txBody>
      <dsp:txXfrm>
        <a:off x="968381" y="5746189"/>
        <a:ext cx="7636211" cy="1065293"/>
      </dsp:txXfrm>
    </dsp:sp>
    <dsp:sp modelId="{0F9B51CD-7C8A-49FD-8013-27571A1EF0E3}">
      <dsp:nvSpPr>
        <dsp:cNvPr id="0" name=""/>
        <dsp:cNvSpPr/>
      </dsp:nvSpPr>
      <dsp:spPr>
        <a:xfrm rot="16266168">
          <a:off x="4167154" y="5045606"/>
          <a:ext cx="12861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614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E4B3B7-D99A-437B-AC58-9D990268755D}">
      <dsp:nvSpPr>
        <dsp:cNvPr id="0" name=""/>
        <dsp:cNvSpPr/>
      </dsp:nvSpPr>
      <dsp:spPr>
        <a:xfrm>
          <a:off x="1018219" y="127755"/>
          <a:ext cx="7691060" cy="42748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14:m xmlns:a14="http://schemas.microsoft.com/office/drawing/2010/main">
            <m:oMath xmlns:m="http://schemas.openxmlformats.org/officeDocument/2006/math">
              <m:f>
                <m:fPr>
                  <m:ctrlPr>
                    <a:rPr lang="ru-RU" sz="3600" i="1" kern="1200" smtClean="0">
                      <a:latin typeface="Cambria Math"/>
                    </a:rPr>
                  </m:ctrlPr>
                </m:fPr>
                <m:num>
                  <m:r>
                    <a:rPr lang="en-US" sz="3600" b="0" i="1" kern="1200" smtClean="0">
                      <a:latin typeface="Cambria Math"/>
                    </a:rPr>
                    <m:t>𝑎</m:t>
                  </m:r>
                </m:num>
                <m:den>
                  <m:r>
                    <a:rPr lang="en-US" sz="3600" b="0" i="1" kern="1200" smtClean="0">
                      <a:latin typeface="Cambria Math"/>
                    </a:rPr>
                    <m:t>𝑏</m:t>
                  </m:r>
                </m:den>
              </m:f>
            </m:oMath>
          </a14:m>
          <a:r>
            <a:rPr lang="en-US" sz="3600" kern="1200" dirty="0" smtClean="0"/>
            <a:t> = a : b</a:t>
          </a:r>
          <a:r>
            <a:rPr lang="ru-RU" sz="3600" kern="1200" smtClean="0"/>
            <a:t> </a:t>
          </a:r>
          <a:endParaRPr lang="ru-RU" sz="3600" kern="1200" dirty="0" smtClean="0"/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Результат может быть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натуральным      или        дробным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числом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kern="1200" dirty="0"/>
        </a:p>
      </dsp:txBody>
      <dsp:txXfrm>
        <a:off x="1226902" y="336438"/>
        <a:ext cx="7273694" cy="3857531"/>
      </dsp:txXfrm>
    </dsp:sp>
    <dsp:sp modelId="{4CB74ECA-128F-473F-B6C5-227AE2CC83F5}">
      <dsp:nvSpPr>
        <dsp:cNvPr id="0" name=""/>
        <dsp:cNvSpPr/>
      </dsp:nvSpPr>
      <dsp:spPr>
        <a:xfrm rot="19706363">
          <a:off x="5706230" y="5542710"/>
          <a:ext cx="55731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557315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70BA2D-C95F-4476-BDE7-F4E538143136}">
      <dsp:nvSpPr>
        <dsp:cNvPr id="0" name=""/>
        <dsp:cNvSpPr/>
      </dsp:nvSpPr>
      <dsp:spPr>
        <a:xfrm>
          <a:off x="5606936" y="4016169"/>
          <a:ext cx="3478528" cy="13806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 = b, a</a:t>
          </a:r>
          <a:r>
            <a:rPr lang="en-US" sz="2700" kern="1200" dirty="0" smtClean="0">
              <a:latin typeface="Calibri"/>
            </a:rPr>
            <a:t>&gt;b</a:t>
          </a:r>
          <a:endParaRPr lang="ru-RU" sz="2700" kern="1200" dirty="0" smtClean="0">
            <a:latin typeface="Calibri"/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latin typeface="Calibri"/>
            </a:rPr>
            <a:t>Дробь не правильная</a:t>
          </a:r>
          <a:endParaRPr lang="ru-RU" sz="2700" kern="1200" dirty="0"/>
        </a:p>
      </dsp:txBody>
      <dsp:txXfrm>
        <a:off x="5674336" y="4083569"/>
        <a:ext cx="3343728" cy="1245891"/>
      </dsp:txXfrm>
    </dsp:sp>
    <dsp:sp modelId="{1E840172-8F3F-429E-AC20-27FDE297F577}">
      <dsp:nvSpPr>
        <dsp:cNvPr id="0" name=""/>
        <dsp:cNvSpPr/>
      </dsp:nvSpPr>
      <dsp:spPr>
        <a:xfrm rot="12685297">
          <a:off x="3241467" y="5525745"/>
          <a:ext cx="62460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24609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41A8AD-A491-4D23-B8B1-EE621810FB0B}">
      <dsp:nvSpPr>
        <dsp:cNvPr id="0" name=""/>
        <dsp:cNvSpPr/>
      </dsp:nvSpPr>
      <dsp:spPr>
        <a:xfrm>
          <a:off x="36314" y="3982239"/>
          <a:ext cx="4241885" cy="138069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a&lt;b</a:t>
          </a:r>
          <a:endParaRPr lang="ru-RU" sz="31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дробь правильная</a:t>
          </a:r>
          <a:endParaRPr lang="ru-RU" sz="3100" kern="1200" dirty="0"/>
        </a:p>
      </dsp:txBody>
      <dsp:txXfrm>
        <a:off x="103714" y="4049639"/>
        <a:ext cx="4107085" cy="1245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417646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КОРРЕКЦИИ ЗНАНИЙ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>ПО ТЕМЕ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b="1" dirty="0" smtClean="0"/>
              <a:t>ОБЫКНОВЕННЫЕ ДРОБИ</a:t>
            </a:r>
            <a:br>
              <a:rPr lang="ru-RU" sz="5400" b="1" dirty="0" smtClean="0"/>
            </a:b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dirty="0" smtClean="0"/>
              <a:t>§ 25 - § 28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5229200"/>
            <a:ext cx="8856984" cy="1248544"/>
          </a:xfrm>
        </p:spPr>
        <p:txBody>
          <a:bodyPr>
            <a:normAutofit/>
          </a:bodyPr>
          <a:lstStyle/>
          <a:p>
            <a:r>
              <a:rPr lang="ru-RU" b="1" dirty="0" smtClean="0"/>
              <a:t> Математика 5, авторы А.Г. Мерзляк, В.Б. Полонский, М.С. Якир  </a:t>
            </a:r>
            <a:endParaRPr lang="ru-RU" b="1" dirty="0"/>
          </a:p>
        </p:txBody>
      </p:sp>
      <p:pic>
        <p:nvPicPr>
          <p:cNvPr id="3074" name="Picture 2" descr="школьные картинки к презента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30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72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22772" y="0"/>
                <a:ext cx="9121227" cy="6858000"/>
              </a:xfrm>
            </p:spPr>
            <p:txBody>
              <a:bodyPr>
                <a:normAutofit/>
              </a:bodyPr>
              <a:lstStyle/>
              <a:p>
                <a:r>
                  <a:rPr lang="ru-RU" sz="3600" dirty="0" smtClean="0"/>
                  <a:t>№ 754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23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23</m:t>
                        </m:r>
                      </m:den>
                    </m:f>
                    <m:r>
                      <a:rPr lang="ru-RU" sz="3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3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0" i="1" smtClean="0">
                            <a:latin typeface="Cambria Math"/>
                          </a:rPr>
                          <m:t>15</m:t>
                        </m:r>
                      </m:num>
                      <m:den>
                        <m:r>
                          <a:rPr lang="ru-RU" sz="3600" b="0" i="1" smtClean="0">
                            <a:latin typeface="Cambria Math"/>
                          </a:rPr>
                          <m:t>23</m:t>
                        </m:r>
                      </m:den>
                    </m:f>
                  </m:oMath>
                </a14:m>
                <a:r>
                  <a:rPr lang="ru-RU" sz="3600" dirty="0" smtClean="0"/>
                  <a:t> построили за два месяца</a:t>
                </a:r>
              </a:p>
              <a:p>
                <a:r>
                  <a:rPr lang="ru-RU" sz="3600" dirty="0" smtClean="0"/>
                  <a:t>92:23·15=60 (км) построили за два месяца</a:t>
                </a:r>
              </a:p>
              <a:p>
                <a:r>
                  <a:rPr lang="ru-RU" sz="3600" dirty="0" smtClean="0"/>
                  <a:t>Ответ: 60 км.</a:t>
                </a:r>
              </a:p>
              <a:p>
                <a:endParaRPr lang="ru-RU" sz="3600" dirty="0"/>
              </a:p>
              <a:p>
                <a:r>
                  <a:rPr lang="ru-RU" sz="3600" dirty="0" smtClean="0"/>
                  <a:t>№ 766</a:t>
                </a:r>
              </a:p>
              <a:p>
                <a:r>
                  <a:rPr lang="ru-RU" sz="3600" dirty="0" smtClean="0"/>
                  <a:t>28:7·4=16 (м) ширина</a:t>
                </a:r>
              </a:p>
              <a:p>
                <a:r>
                  <a:rPr lang="ru-RU" sz="3600" dirty="0" smtClean="0"/>
                  <a:t>28·16=448 (м²) площадь поля</a:t>
                </a:r>
              </a:p>
              <a:p>
                <a:r>
                  <a:rPr lang="ru-RU" sz="3600" dirty="0" smtClean="0"/>
                  <a:t>448:56·30=240 (м²) площадь сада</a:t>
                </a:r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772" y="0"/>
                <a:ext cx="9121227" cy="6858000"/>
              </a:xfrm>
              <a:blipFill rotWithShape="1">
                <a:blip r:embed="rId2"/>
                <a:stretch>
                  <a:fillRect l="-1872" t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1342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66960" y="384473"/>
            <a:ext cx="78100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 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C:\Users\Ольга\Documents\картинки 2018\0_a2f27_c5cee024_orig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827" y="1556793"/>
            <a:ext cx="3392374" cy="4413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86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0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00198"/>
            <a:ext cx="8964488" cy="6255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урока 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Предметные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 повторить и отработать материал (числитель, дробная черта,  знаменатель,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делимое, делитель, частное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).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Личностные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 формировать ответственное отношение к обучению, готовность к самостоятельному изучению материала, саморазвитию и самообразованию на основе мотивации к обучению и познанию.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err="1" smtClean="0">
                <a:latin typeface="Times New Roman"/>
                <a:ea typeface="Calibri"/>
                <a:cs typeface="Times New Roman"/>
              </a:rPr>
              <a:t>Метапредметные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 </a:t>
            </a:r>
            <a:r>
              <a:rPr lang="ru-RU" sz="2400" dirty="0">
                <a:latin typeface="Times New Roman"/>
                <a:ea typeface="TimesNewRomanPSMT"/>
                <a:cs typeface="Times New Roman"/>
              </a:rPr>
              <a:t>формирование общих способов интеллектуальной деятельности учащихся. </a:t>
            </a:r>
            <a:endParaRPr lang="ru-RU" sz="2400" dirty="0" smtClean="0">
              <a:latin typeface="Times New Roman"/>
              <a:ea typeface="TimesNewRomanPSMT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Планируемые </a:t>
            </a:r>
            <a:r>
              <a:rPr lang="ru-RU" sz="2400" b="1" dirty="0">
                <a:latin typeface="Times New Roman"/>
                <a:ea typeface="Calibri"/>
                <a:cs typeface="Times New Roman"/>
              </a:rPr>
              <a:t>результаты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: уметь определять вид дробей, сравнивать, складывать, вычитать дроби, записывать частное в виде дроби с произвольным заранее указанным знаменателем.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37807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323528" y="692696"/>
                <a:ext cx="8568952" cy="56059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>
                    <a:latin typeface="Times New Roman"/>
                    <a:ea typeface="Calibri"/>
                    <a:cs typeface="Times New Roman"/>
                  </a:rPr>
                  <a:t>Организационная часть. </a:t>
                </a:r>
                <a:endParaRPr lang="ru-RU" sz="28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Сколько у нас сегодня человек в классе?</a:t>
                </a:r>
                <a:endParaRPr lang="ru-RU" sz="28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Сколько девочек (мальчиков)?</a:t>
                </a:r>
                <a:endParaRPr lang="ru-RU" sz="28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Какую </a:t>
                </a:r>
                <a:r>
                  <a:rPr lang="ru-RU" sz="2800" b="1" dirty="0">
                    <a:solidFill>
                      <a:srgbClr val="FF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часть</a:t>
                </a:r>
                <a:r>
                  <a:rPr lang="ru-RU" sz="2800" dirty="0">
                    <a:solidFill>
                      <a:srgbClr val="FF0000"/>
                    </a:solidFill>
                    <a:effectLst/>
                    <a:latin typeface="Times New Roman"/>
                    <a:ea typeface="Calibri"/>
                    <a:cs typeface="Times New Roman"/>
                  </a:rPr>
                  <a:t> </a:t>
                </a: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класса составляют девочки, а  (мальчики)? Весь класс?</a:t>
                </a:r>
                <a:endParaRPr lang="ru-RU" sz="2800" dirty="0">
                  <a:ea typeface="Calibri"/>
                  <a:cs typeface="Times New Roman"/>
                </a:endParaRPr>
              </a:p>
              <a:p>
                <a:pPr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Пусть  у меня в кармане  12 конфет,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2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я отдала мальчикам, а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3</m:t>
                        </m:r>
                      </m:num>
                      <m:den>
                        <m:r>
                          <a:rPr lang="ru-RU" sz="2800" i="1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sz="2800" dirty="0">
                    <a:effectLst/>
                    <a:latin typeface="Times New Roman"/>
                    <a:ea typeface="Calibri"/>
                    <a:cs typeface="Times New Roman"/>
                  </a:rPr>
                  <a:t>  девочкам, сколько конфет у меня осталось?  (3 минут - 7 минут</a:t>
                </a:r>
                <a:r>
                  <a:rPr lang="ru-RU" sz="2800" dirty="0" smtClean="0">
                    <a:effectLst/>
                    <a:latin typeface="Times New Roman"/>
                    <a:ea typeface="Calibri"/>
                    <a:cs typeface="Times New Roman"/>
                  </a:rPr>
                  <a:t>)</a:t>
                </a:r>
              </a:p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ru-RU" sz="2800" b="1" dirty="0" smtClean="0">
                    <a:latin typeface="Times New Roman"/>
                    <a:ea typeface="Calibri"/>
                    <a:cs typeface="Times New Roman"/>
                  </a:rPr>
                  <a:t>ПОВТОРЕНИЕ</a:t>
                </a:r>
                <a:r>
                  <a:rPr lang="ru-RU" sz="2800" dirty="0" smtClean="0">
                    <a:latin typeface="Times New Roman"/>
                    <a:ea typeface="Calibri"/>
                    <a:cs typeface="Times New Roman"/>
                  </a:rPr>
                  <a:t> </a:t>
                </a:r>
                <a:endParaRPr lang="ru-RU" sz="2800" dirty="0">
                  <a:ea typeface="Calibri"/>
                  <a:cs typeface="Times New Roman"/>
                </a:endParaRP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692696"/>
                <a:ext cx="8568952" cy="5605958"/>
              </a:xfrm>
              <a:prstGeom prst="rect">
                <a:avLst/>
              </a:prstGeom>
              <a:blipFill rotWithShape="1">
                <a:blip r:embed="rId2"/>
                <a:stretch>
                  <a:fillRect l="-1422" t="-653" b="-152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Стрелка вниз 3"/>
          <p:cNvSpPr/>
          <p:nvPr/>
        </p:nvSpPr>
        <p:spPr>
          <a:xfrm>
            <a:off x="6156176" y="5661248"/>
            <a:ext cx="288032" cy="637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69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31050469"/>
                  </p:ext>
                </p:extLst>
              </p:nvPr>
            </p:nvGraphicFramePr>
            <p:xfrm>
              <a:off x="25400" y="-11113"/>
              <a:ext cx="9118600" cy="686911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2" r:lo="rId3" r:qs="rId4" r:cs="rId5"/>
              </a:graphicData>
            </a:graphic>
          </p:graphicFrame>
        </mc:Choice>
        <mc:Fallback xmlns="">
          <p:graphicFrame>
            <p:nvGraphicFramePr>
              <p:cNvPr id="9" name="Объект 8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131050469"/>
                  </p:ext>
                </p:extLst>
              </p:nvPr>
            </p:nvGraphicFramePr>
            <p:xfrm>
              <a:off x="25400" y="-11113"/>
              <a:ext cx="9118600" cy="6869113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1153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398" y="154895"/>
            <a:ext cx="8784976" cy="922114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Прочитайте дроби</a:t>
            </a:r>
            <a:endParaRPr lang="ru-RU" sz="3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6959441"/>
                  </p:ext>
                </p:extLst>
              </p:nvPr>
            </p:nvGraphicFramePr>
            <p:xfrm>
              <a:off x="0" y="1196752"/>
              <a:ext cx="9144000" cy="38164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11782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1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2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3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4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5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6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7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8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9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10</a:t>
                          </a:r>
                          <a:endParaRPr lang="ru-RU" sz="3600" dirty="0"/>
                        </a:p>
                      </a:txBody>
                      <a:tcPr/>
                    </a:tc>
                  </a:tr>
                  <a:tr h="2638167"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𝟐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𝟓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eqArr>
                                      <m:eqArrPr>
                                        <m:ctrlPr>
                                          <a:rPr lang="ru-RU" sz="4000" b="1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/>
                                      <m:e>
                                        <m:r>
                                          <a:rPr lang="ru-RU" sz="4000" b="1" i="1" smtClean="0">
                                            <a:latin typeface="Cambria Math"/>
                                          </a:rPr>
                                          <m:t>𝟏𝟐</m:t>
                                        </m:r>
                                      </m:e>
                                    </m:eqAr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𝟒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dirty="0" smtClean="0"/>
                        </a:p>
                        <a:p>
                          <a:pPr algn="ctr"/>
                          <a:r>
                            <a:rPr lang="ru-RU" sz="4000" b="1" dirty="0" smtClean="0"/>
                            <a:t>1</a:t>
                          </a:r>
                        </a:p>
                        <a:p>
                          <a:pPr algn="ctr"/>
                          <a:endParaRPr lang="ru-RU" sz="4000" b="1" dirty="0" smtClean="0"/>
                        </a:p>
                        <a:p>
                          <a:pPr algn="ctr"/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𝟐𝟎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𝟗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eqArr>
                                      <m:eqArrPr>
                                        <m:ctrlPr>
                                          <a:rPr lang="ru-RU" sz="4000" b="1" i="1" smtClean="0">
                                            <a:latin typeface="Cambria Math"/>
                                          </a:rPr>
                                        </m:ctrlPr>
                                      </m:eqArrPr>
                                      <m:e/>
                                      <m:e>
                                        <m:r>
                                          <a:rPr lang="ru-RU" sz="4000" b="1" i="1" smtClean="0">
                                            <a:latin typeface="Cambria Math"/>
                                          </a:rPr>
                                          <m:t>𝟏𝟏</m:t>
                                        </m:r>
                                      </m:e>
                                    </m:eqAr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𝟏𝟑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i="1" dirty="0" smtClean="0">
                            <a:latin typeface="Cambria Math"/>
                          </a:endParaRPr>
                        </a:p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ru-RU" sz="4000" b="1" i="1" smtClean="0"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𝟗</m:t>
                                    </m:r>
                                  </m:num>
                                  <m:den>
                                    <m:r>
                                      <a:rPr lang="ru-RU" sz="4000" b="1" i="1" smtClean="0">
                                        <a:latin typeface="Cambria Math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4000" b="1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6959441"/>
                  </p:ext>
                </p:extLst>
              </p:nvPr>
            </p:nvGraphicFramePr>
            <p:xfrm>
              <a:off x="0" y="1196752"/>
              <a:ext cx="9144000" cy="381642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  <a:gridCol w="914400"/>
                  </a:tblGrid>
                  <a:tr h="11782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1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2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3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4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5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6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7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8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9</a:t>
                          </a:r>
                          <a:endParaRPr lang="ru-RU" sz="3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600" dirty="0" smtClean="0"/>
                            <a:t>10</a:t>
                          </a:r>
                          <a:endParaRPr lang="ru-RU" sz="3600" dirty="0"/>
                        </a:p>
                      </a:txBody>
                      <a:tcPr/>
                    </a:tc>
                  </a:tr>
                  <a:tr h="263816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t="-48037" r="-9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0000" t="-48037" r="-8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200000" t="-48037" r="-7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300000" t="-48037" r="-6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400000" t="-48037" r="-5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ru-RU" sz="4000" b="1" dirty="0" smtClean="0"/>
                        </a:p>
                        <a:p>
                          <a:pPr algn="ctr"/>
                          <a:r>
                            <a:rPr lang="ru-RU" sz="4000" b="1" dirty="0" smtClean="0"/>
                            <a:t>1</a:t>
                          </a:r>
                        </a:p>
                        <a:p>
                          <a:pPr algn="ctr"/>
                          <a:endParaRPr lang="ru-RU" sz="4000" b="1" dirty="0" smtClean="0"/>
                        </a:p>
                        <a:p>
                          <a:pPr algn="ctr"/>
                          <a:endParaRPr lang="ru-RU" sz="4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00000" t="-48037" r="-3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700000" t="-48037" r="-2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800000" t="-48037" r="-100000" b="-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900000" t="-48037" b="-23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3" name="TextBox 2"/>
          <p:cNvSpPr txBox="1"/>
          <p:nvPr/>
        </p:nvSpPr>
        <p:spPr>
          <a:xfrm>
            <a:off x="179512" y="5301208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Перепишите данную таблицу в тетрадь и выполните следующее задание </a:t>
            </a:r>
            <a:endParaRPr lang="ru-RU" sz="3200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7956376" y="6021288"/>
            <a:ext cx="2880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86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34502"/>
            <a:ext cx="9144000" cy="689250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Выпишите </a:t>
            </a:r>
          </a:p>
          <a:p>
            <a:r>
              <a:rPr lang="ru-RU" dirty="0" smtClean="0"/>
              <a:t>1) Неправильные дроби </a:t>
            </a:r>
          </a:p>
          <a:p>
            <a:r>
              <a:rPr lang="ru-RU" dirty="0" smtClean="0"/>
              <a:t>2) Правильные дроби</a:t>
            </a:r>
          </a:p>
          <a:p>
            <a:r>
              <a:rPr lang="ru-RU" dirty="0" smtClean="0"/>
              <a:t>3) Дроби равные единице</a:t>
            </a:r>
          </a:p>
          <a:p>
            <a:r>
              <a:rPr lang="ru-RU" dirty="0" smtClean="0"/>
              <a:t>4) Запишите дроби меньше 1</a:t>
            </a:r>
            <a:endParaRPr lang="ru-RU" dirty="0"/>
          </a:p>
          <a:p>
            <a:r>
              <a:rPr lang="ru-RU" dirty="0" smtClean="0"/>
              <a:t>5) Запишите дроби больше 1</a:t>
            </a:r>
          </a:p>
          <a:p>
            <a:r>
              <a:rPr lang="ru-RU" dirty="0" smtClean="0"/>
              <a:t>6) Найдите сумму дробей под №1 и № 9</a:t>
            </a:r>
          </a:p>
          <a:p>
            <a:r>
              <a:rPr lang="ru-RU" dirty="0" smtClean="0"/>
              <a:t>7) Найдите разность дробей № 3  и № 2</a:t>
            </a:r>
          </a:p>
          <a:p>
            <a:r>
              <a:rPr lang="ru-RU" dirty="0" smtClean="0"/>
              <a:t>8) Найдите сумму дробей № 5 и № 7</a:t>
            </a:r>
          </a:p>
          <a:p>
            <a:r>
              <a:rPr lang="ru-RU" dirty="0" smtClean="0"/>
              <a:t>9) Найдите разность дробей № 3 и № 6</a:t>
            </a:r>
          </a:p>
          <a:p>
            <a:r>
              <a:rPr lang="ru-RU" dirty="0" smtClean="0"/>
              <a:t>10) Найдите разность дробей № 6  и № 4</a:t>
            </a:r>
          </a:p>
          <a:p>
            <a:r>
              <a:rPr lang="ru-RU" dirty="0" smtClean="0"/>
              <a:t>11) Сравните дроби под номером № 8 и № 10.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Проверьте и оцените свою работу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4" descr="Большие смайли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76672"/>
            <a:ext cx="1239384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низ 1"/>
          <p:cNvSpPr/>
          <p:nvPr/>
        </p:nvSpPr>
        <p:spPr>
          <a:xfrm>
            <a:off x="7660408" y="5954483"/>
            <a:ext cx="223960" cy="5708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8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42" y="11266"/>
            <a:ext cx="9129857" cy="60942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Ответы</a:t>
            </a:r>
            <a:r>
              <a:rPr lang="ru-RU" sz="3200" dirty="0" smtClean="0"/>
              <a:t> </a:t>
            </a:r>
            <a:endParaRPr lang="ru-RU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Объект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4554551"/>
                  </p:ext>
                </p:extLst>
              </p:nvPr>
            </p:nvGraphicFramePr>
            <p:xfrm>
              <a:off x="0" y="620688"/>
              <a:ext cx="9168507" cy="62373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7465"/>
                    <a:gridCol w="4650583"/>
                    <a:gridCol w="764601"/>
                    <a:gridCol w="3215858"/>
                  </a:tblGrid>
                  <a:tr h="780508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</m:num>
                                <m:den>
                                  <m:r>
                                    <a:rPr lang="ru-RU" sz="2800" b="1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,   1,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𝟐𝟎</m:t>
                                  </m:r>
                                </m:num>
                                <m:den>
                                  <m:r>
                                    <a:rPr lang="ru-RU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dirty="0" smtClean="0">
                              <a:solidFill>
                                <a:schemeClr val="tx1"/>
                              </a:solidFill>
                            </a:rPr>
                            <a:t>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2800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lang="ru-RU" sz="2800" b="1" i="1" dirty="0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num>
                                <m:den>
                                  <m:r>
                                    <a:rPr kumimoji="0" lang="ru-RU" sz="2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13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=1</a:t>
                          </a:r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𝟏𝟐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  <m:r>
                                <a:rPr kumimoji="0" lang="ru-RU" sz="2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𝟏𝟏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𝟔</m:t>
                                    </m:r>
                                  </m:num>
                                  <m:den>
                                    <m:r>
                                      <a:rPr kumimoji="0" lang="ru-RU" sz="2800" b="1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𝟔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24</m:t>
                                    </m:r>
                                  </m:num>
                                  <m:den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6</m:t>
                                    </m:r>
                                  </m:den>
                                </m:f>
                                <m:r>
                                  <a:rPr kumimoji="0" lang="ru-RU" sz="2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/>
                                    <a:ea typeface="+mn-ea"/>
                                    <a:cs typeface="+mn-cs"/>
                                  </a:rPr>
                                  <m:t>=4</m:t>
                                </m:r>
                              </m:oMath>
                            </m:oMathPara>
                          </a14:m>
                          <a:endParaRPr kumimoji="0" lang="ru-RU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787607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𝟓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𝟏𝟐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𝟒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  <m:r>
                                <a:rPr kumimoji="0" lang="ru-RU" sz="2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+mn-ea"/>
                                  <a:cs typeface="+mn-cs"/>
                                </a:rPr>
                                <m:t>,  </m:t>
                              </m:r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𝟏𝟏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𝟐𝟎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,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kumimoji="0" lang="ru-RU" sz="2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/>
                                        <a:ea typeface="+mn-ea"/>
                                        <a:cs typeface="+mn-cs"/>
                                      </a:rPr>
                                      <m:t>13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1704645">
                    <a:tc>
                      <a:txBody>
                        <a:bodyPr/>
                        <a:lstStyle/>
                        <a:p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6 заданий</a:t>
                          </a:r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 – </a:t>
                          </a:r>
                        </a:p>
                        <a:p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7, 8, 9 заданий – «4»</a:t>
                          </a:r>
                        </a:p>
                        <a:p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10, 11 заданий – «5»</a:t>
                          </a:r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𝟏𝟑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&lt; 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</m:ctrlPr>
                                </m:fPr>
                                <m:num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𝟗</m:t>
                                  </m:r>
                                </m:num>
                                <m:den>
                                  <m:r>
                                    <a:rPr kumimoji="0" lang="ru-RU" sz="2800" b="1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/>
                                      <a:ea typeface="+mn-ea"/>
                                      <a:cs typeface="+mn-cs"/>
                                    </a:rPr>
                                    <m:t>𝟔</m:t>
                                  </m:r>
                                </m:den>
                              </m:f>
                            </m:oMath>
                          </a14:m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800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Объект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4554551"/>
                  </p:ext>
                </p:extLst>
              </p:nvPr>
            </p:nvGraphicFramePr>
            <p:xfrm>
              <a:off x="0" y="620688"/>
              <a:ext cx="9168507" cy="623731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37465"/>
                    <a:gridCol w="4650583"/>
                    <a:gridCol w="764601"/>
                    <a:gridCol w="3215858"/>
                  </a:tblGrid>
                  <a:tr h="780508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533" t="-7031" r="-85714" b="-6992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6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84848" t="-7031" r="-189" b="-699219"/>
                          </a:stretch>
                        </a:blipFill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533" t="-84568" r="-85714" b="-452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84848" t="-84568" r="-189" b="-452469"/>
                          </a:stretch>
                        </a:blipFill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3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533" t="-184568" r="-85714" b="-3524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84848" t="-184568" r="-189" b="-352469"/>
                          </a:stretch>
                        </a:blipFill>
                      </a:tcPr>
                    </a:tc>
                  </a:tr>
                  <a:tr h="787607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4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533" t="-357364" r="-85714" b="-342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9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2800" b="1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Times New Roman" panose="02020603050405020304" pitchFamily="18" charset="0"/>
                              <a:ea typeface="+mn-ea"/>
                              <a:cs typeface="Times New Roman" panose="02020603050405020304" pitchFamily="18" charset="0"/>
                            </a:rPr>
                            <a:t>0</a:t>
                          </a:r>
                          <a:endParaRPr kumimoji="0" lang="ru-RU" sz="28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988184"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5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1533" t="-364198" r="-85714" b="-1728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84848" t="-364198" r="-189" b="-172840"/>
                          </a:stretch>
                        </a:blipFill>
                      </a:tcPr>
                    </a:tc>
                  </a:tr>
                  <a:tr h="1704645">
                    <a:tc>
                      <a:txBody>
                        <a:bodyPr/>
                        <a:lstStyle/>
                        <a:p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6 заданий</a:t>
                          </a:r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 – </a:t>
                          </a:r>
                        </a:p>
                        <a:p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7, 8, 9 заданий – «4»</a:t>
                          </a:r>
                        </a:p>
                        <a:p>
                          <a:r>
                            <a:rPr lang="ru-RU" sz="2800" b="1" baseline="0" dirty="0" smtClean="0">
                              <a:solidFill>
                                <a:schemeClr val="tx1"/>
                              </a:solidFill>
                            </a:rPr>
                            <a:t>10, 11 заданий – «5»</a:t>
                          </a:r>
                          <a:endParaRPr lang="ru-RU" sz="28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2800" b="1" dirty="0" smtClean="0">
                              <a:solidFill>
                                <a:schemeClr val="tx1"/>
                              </a:solidFill>
                            </a:rPr>
                            <a:t>11</a:t>
                          </a:r>
                          <a:endParaRPr lang="ru-RU" sz="2800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184848" t="-268571" r="-18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5122" name="Picture 2" descr="Большие смайлики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229200"/>
            <a:ext cx="1047750" cy="1047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966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Собрать тетради с самостоятельной работой.</a:t>
            </a:r>
          </a:p>
          <a:p>
            <a:pPr marL="0" indent="0" algn="ctr">
              <a:buNone/>
            </a:pPr>
            <a:r>
              <a:rPr lang="ru-RU" dirty="0" smtClean="0"/>
              <a:t>Раздать проверенные тетради.</a:t>
            </a:r>
          </a:p>
          <a:p>
            <a:pPr marL="0" indent="0" algn="ctr">
              <a:buNone/>
            </a:pPr>
            <a:r>
              <a:rPr lang="ru-RU" dirty="0" smtClean="0"/>
              <a:t>Записать домашнюю работу   </a:t>
            </a:r>
          </a:p>
          <a:p>
            <a:pPr marL="0" indent="0" algn="ctr">
              <a:buNone/>
            </a:pPr>
            <a:r>
              <a:rPr lang="ru-RU" sz="6600" dirty="0" smtClean="0"/>
              <a:t>Стр. 273 </a:t>
            </a:r>
          </a:p>
          <a:p>
            <a:pPr marL="0" indent="0" algn="ctr">
              <a:buNone/>
            </a:pPr>
            <a:r>
              <a:rPr lang="ru-RU" sz="6600" dirty="0" smtClean="0"/>
              <a:t>№ 763, 1123 (1), 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58403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9"/>
            <a:ext cx="9144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Классная    работа   № 762, 764, 754, 766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0" y="980728"/>
                <a:ext cx="8229600" cy="4525963"/>
              </a:xfrm>
            </p:spPr>
            <p:txBody>
              <a:bodyPr/>
              <a:lstStyle/>
              <a:p>
                <a:r>
                  <a:rPr lang="ru-RU" dirty="0" smtClean="0"/>
                  <a:t>№ 762:   </a:t>
                </a:r>
              </a:p>
              <a:p>
                <a14:m>
                  <m:oMath xmlns:m="http://schemas.openxmlformats.org/officeDocument/2006/math">
                    <m:r>
                      <a:rPr lang="ru-RU" sz="4000" b="0" i="1" smtClean="0">
                        <a:latin typeface="Cambria Math"/>
                      </a:rPr>
                      <m:t>6=</m:t>
                    </m:r>
                    <m:f>
                      <m:fPr>
                        <m:ctrlPr>
                          <a:rPr lang="ru-RU" sz="4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6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</m:t>
                        </m:r>
                      </m:den>
                    </m:f>
                    <m:r>
                      <a:rPr lang="ru-RU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24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  <m:r>
                      <a:rPr lang="ru-RU" sz="40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sz="4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0" i="1" smtClean="0">
                            <a:latin typeface="Cambria Math"/>
                          </a:rPr>
                          <m:t>114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𝟏𝟗</m:t>
                        </m:r>
                      </m:den>
                    </m:f>
                  </m:oMath>
                </a14:m>
                <a:r>
                  <a:rPr lang="ru-RU" dirty="0" smtClean="0"/>
                  <a:t>.</a:t>
                </a:r>
              </a:p>
              <a:p>
                <a:r>
                  <a:rPr lang="ru-RU" dirty="0" smtClean="0"/>
                  <a:t>№ 764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980728"/>
                <a:ext cx="8229600" cy="4525963"/>
              </a:xfrm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87910373"/>
                  </p:ext>
                </p:extLst>
              </p:nvPr>
            </p:nvGraphicFramePr>
            <p:xfrm>
              <a:off x="539552" y="3284984"/>
              <a:ext cx="7992888" cy="30765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3176"/>
                    <a:gridCol w="2589352"/>
                    <a:gridCol w="3240360"/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3200" b="0" dirty="0" smtClean="0">
                              <a:solidFill>
                                <a:schemeClr val="tx1"/>
                              </a:solidFill>
                            </a:rPr>
                            <a:t>1)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х</m:t>
                                  </m:r>
                                </m:num>
                                <m:den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4</m:t>
                                  </m:r>
                                </m:den>
                              </m:f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=5</m:t>
                              </m:r>
                            </m:oMath>
                          </a14:m>
                          <a:endParaRPr lang="ru-RU" sz="3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b="0" dirty="0" smtClean="0">
                              <a:solidFill>
                                <a:schemeClr val="tx1"/>
                              </a:solidFill>
                            </a:rPr>
                            <a:t>2)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105</m:t>
                                  </m:r>
                                </m:num>
                                <m:den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у</m:t>
                                  </m:r>
                                </m:den>
                              </m:f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=7</m:t>
                              </m:r>
                            </m:oMath>
                          </a14:m>
                          <a:endParaRPr lang="ru-RU" sz="3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b="0" dirty="0" smtClean="0">
                              <a:solidFill>
                                <a:schemeClr val="tx1"/>
                              </a:solidFill>
                            </a:rPr>
                            <a:t>3)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х+12</m:t>
                                  </m:r>
                                </m:num>
                                <m:den>
                                  <m:r>
                                    <a:rPr lang="ru-RU" sz="3200" b="0" i="1" smtClean="0">
                                      <a:solidFill>
                                        <a:schemeClr val="tx1"/>
                                      </a:solidFill>
                                      <a:latin typeface="Cambria Math"/>
                                    </a:rPr>
                                    <m:t>6</m:t>
                                  </m:r>
                                </m:den>
                              </m:f>
                              <m:r>
                                <a:rPr lang="ru-RU" sz="3200" b="0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  <m:t>=14</m:t>
                              </m:r>
                            </m:oMath>
                          </a14:m>
                          <a:endParaRPr lang="ru-RU" sz="3200" b="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 = 4·5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У= 105 : 7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Х+12 = 6·14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 = 20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У= 15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х+12=84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ru-RU" sz="3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3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Х=84-12</a:t>
                          </a:r>
                        </a:p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Х=72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Таблица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87910373"/>
                  </p:ext>
                </p:extLst>
              </p:nvPr>
            </p:nvGraphicFramePr>
            <p:xfrm>
              <a:off x="539552" y="3284984"/>
              <a:ext cx="7992888" cy="307657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63176"/>
                    <a:gridCol w="2589352"/>
                    <a:gridCol w="3240360"/>
                  </a:tblGrid>
                  <a:tr h="85153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282" t="-2143" r="-269296" b="-28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83765" t="-2143" r="-124941" b="-28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3"/>
                          <a:stretch>
                            <a:fillRect l="-147081" t="-2143" b="-284286"/>
                          </a:stretch>
                        </a:blipFill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 = 4·5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У= 105 : 7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Х+12 = 6·14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 = 20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У= 15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х+12=84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  <a:tr h="1066800">
                    <a:tc>
                      <a:txBody>
                        <a:bodyPr/>
                        <a:lstStyle/>
                        <a:p>
                          <a:endParaRPr lang="ru-RU" sz="3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ru-RU" sz="3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Х=84-12</a:t>
                          </a:r>
                        </a:p>
                        <a:p>
                          <a:r>
                            <a:rPr lang="ru-RU" sz="3200" dirty="0" smtClean="0">
                              <a:solidFill>
                                <a:schemeClr val="tx1"/>
                              </a:solidFill>
                            </a:rPr>
                            <a:t>Х=72</a:t>
                          </a:r>
                          <a:endParaRPr lang="ru-RU" sz="3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29796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671</Words>
  <Application>Microsoft Office PowerPoint</Application>
  <PresentationFormat>Экран (4:3)</PresentationFormat>
  <Paragraphs>121</Paragraphs>
  <Slides>12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КОРРЕКЦИИ ЗНАНИЙ  ПО ТЕМЕ   ОБЫКНОВЕННЫЕ ДРОБИ  § 25 - § 28</vt:lpstr>
      <vt:lpstr>Презентация PowerPoint</vt:lpstr>
      <vt:lpstr>Презентация PowerPoint</vt:lpstr>
      <vt:lpstr>Презентация PowerPoint</vt:lpstr>
      <vt:lpstr>Прочитайте дроби</vt:lpstr>
      <vt:lpstr>Презентация PowerPoint</vt:lpstr>
      <vt:lpstr>Ответы </vt:lpstr>
      <vt:lpstr>Презентация PowerPoint</vt:lpstr>
      <vt:lpstr>Классная    работа   № 762, 764, 754, 766</vt:lpstr>
      <vt:lpstr>Презентация PowerPoint</vt:lpstr>
      <vt:lpstr>СПАСИБО ЗА ВНИМАНИЕ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КОРРЕКЦИИ ЗНАНИЙ  ПО ТЕМЕ   ОБЫКНОВЕННЫЕ ДРОБИ</dc:title>
  <dc:creator>Ольга</dc:creator>
  <cp:lastModifiedBy>Ольга</cp:lastModifiedBy>
  <cp:revision>40</cp:revision>
  <cp:lastPrinted>2018-02-08T11:32:39Z</cp:lastPrinted>
  <dcterms:created xsi:type="dcterms:W3CDTF">2018-02-08T10:12:14Z</dcterms:created>
  <dcterms:modified xsi:type="dcterms:W3CDTF">2023-02-06T12:18:05Z</dcterms:modified>
</cp:coreProperties>
</file>