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82" r:id="rId4"/>
    <p:sldId id="290" r:id="rId5"/>
    <p:sldId id="284" r:id="rId6"/>
    <p:sldId id="286" r:id="rId7"/>
    <p:sldId id="285" r:id="rId8"/>
    <p:sldId id="283" r:id="rId9"/>
    <p:sldId id="261" r:id="rId10"/>
    <p:sldId id="263" r:id="rId11"/>
    <p:sldId id="264" r:id="rId12"/>
    <p:sldId id="287" r:id="rId13"/>
    <p:sldId id="288" r:id="rId14"/>
    <p:sldId id="266" r:id="rId15"/>
    <p:sldId id="259" r:id="rId16"/>
    <p:sldId id="291" r:id="rId17"/>
    <p:sldId id="279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85A2FF"/>
    <a:srgbClr val="CC3300"/>
    <a:srgbClr val="990099"/>
    <a:srgbClr val="FFFF00"/>
    <a:srgbClr val="FFFFC9"/>
    <a:srgbClr val="FF00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7" autoAdjust="0"/>
    <p:restoredTop sz="94660"/>
  </p:normalViewPr>
  <p:slideViewPr>
    <p:cSldViewPr>
      <p:cViewPr varScale="1">
        <p:scale>
          <a:sx n="65" d="100"/>
          <a:sy n="65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wmf"/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13" Type="http://schemas.openxmlformats.org/officeDocument/2006/relationships/image" Target="../media/image22.emf"/><Relationship Id="rId3" Type="http://schemas.openxmlformats.org/officeDocument/2006/relationships/image" Target="../media/image13.emf"/><Relationship Id="rId7" Type="http://schemas.openxmlformats.org/officeDocument/2006/relationships/image" Target="../media/image17.emf"/><Relationship Id="rId12" Type="http://schemas.openxmlformats.org/officeDocument/2006/relationships/image" Target="../media/image21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Relationship Id="rId6" Type="http://schemas.openxmlformats.org/officeDocument/2006/relationships/image" Target="../media/image16.emf"/><Relationship Id="rId11" Type="http://schemas.openxmlformats.org/officeDocument/2006/relationships/image" Target="../media/image20.emf"/><Relationship Id="rId5" Type="http://schemas.openxmlformats.org/officeDocument/2006/relationships/image" Target="../media/image15.emf"/><Relationship Id="rId10" Type="http://schemas.openxmlformats.org/officeDocument/2006/relationships/image" Target="../media/image19.emf"/><Relationship Id="rId4" Type="http://schemas.openxmlformats.org/officeDocument/2006/relationships/image" Target="../media/image14.emf"/><Relationship Id="rId9" Type="http://schemas.openxmlformats.org/officeDocument/2006/relationships/image" Target="../media/image8.wmf"/><Relationship Id="rId14" Type="http://schemas.openxmlformats.org/officeDocument/2006/relationships/image" Target="../media/image23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image" Target="../media/image41.emf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53983-D88D-480A-9526-F3314DA590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7B38F-3285-4065-BEDB-C6B2B128BF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6BFFA-2188-4ACF-BF0A-493B642CA2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A49803-06AA-4C0F-963C-E63696B5E04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8005B-51D1-4691-8C2A-9862483922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AB956-7953-49BB-9D80-FD56B84689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421A6-46BA-483A-AE84-C28A0B24AF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A8C323-2738-4FE8-9F1D-FA1F8A5966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401D0-A0F8-49BD-BF9C-ADAC123D23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93E7D-232F-46CE-987F-6367213A80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1B9C4D-AC1B-4F73-8EB4-CC55EB4246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9EE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8BD48E2-CDB2-44B2-B65C-BA82DB1D3F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slide" Target="slide4.xml"/><Relationship Id="rId4" Type="http://schemas.openxmlformats.org/officeDocument/2006/relationships/oleObject" Target="../embeddings/oleObject2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slide" Target="slide4.xml"/><Relationship Id="rId4" Type="http://schemas.openxmlformats.org/officeDocument/2006/relationships/oleObject" Target="../embeddings/oleObject2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slide" Target="slide4.xml"/><Relationship Id="rId4" Type="http://schemas.openxmlformats.org/officeDocument/2006/relationships/oleObject" Target="../embeddings/oleObject25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16.xml"/><Relationship Id="rId7" Type="http://schemas.openxmlformats.org/officeDocument/2006/relationships/slide" Target="slide9.xml"/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10" Type="http://schemas.openxmlformats.org/officeDocument/2006/relationships/slide" Target="slide12.xml"/><Relationship Id="rId4" Type="http://schemas.openxmlformats.org/officeDocument/2006/relationships/slide" Target="slide6.xml"/><Relationship Id="rId9" Type="http://schemas.openxmlformats.org/officeDocument/2006/relationships/slide" Target="slide1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" Target="slide16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oleObject" Target="../embeddings/oleObject12.bin"/><Relationship Id="rId18" Type="http://schemas.openxmlformats.org/officeDocument/2006/relationships/oleObject" Target="../embeddings/oleObject17.bin"/><Relationship Id="rId3" Type="http://schemas.openxmlformats.org/officeDocument/2006/relationships/image" Target="../media/image24.png"/><Relationship Id="rId7" Type="http://schemas.openxmlformats.org/officeDocument/2006/relationships/oleObject" Target="../embeddings/oleObject7.bin"/><Relationship Id="rId12" Type="http://schemas.openxmlformats.org/officeDocument/2006/relationships/oleObject" Target="../embeddings/oleObject11.bin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15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slide" Target="slide17.xml"/><Relationship Id="rId5" Type="http://schemas.openxmlformats.org/officeDocument/2006/relationships/oleObject" Target="../embeddings/oleObject5.bin"/><Relationship Id="rId15" Type="http://schemas.openxmlformats.org/officeDocument/2006/relationships/oleObject" Target="../embeddings/oleObject14.bin"/><Relationship Id="rId10" Type="http://schemas.openxmlformats.org/officeDocument/2006/relationships/oleObject" Target="../embeddings/oleObject10.bin"/><Relationship Id="rId19" Type="http://schemas.openxmlformats.org/officeDocument/2006/relationships/slide" Target="slide4.xml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9.bin"/><Relationship Id="rId14" Type="http://schemas.openxmlformats.org/officeDocument/2006/relationships/oleObject" Target="../embeddings/oleObject13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20.bin"/><Relationship Id="rId5" Type="http://schemas.openxmlformats.org/officeDocument/2006/relationships/slide" Target="slide4.xml"/><Relationship Id="rId4" Type="http://schemas.openxmlformats.org/officeDocument/2006/relationships/oleObject" Target="../embeddings/oleObject19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5A2FF"/>
            </a:gs>
            <a:gs pos="100000">
              <a:srgbClr val="00CC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0"/>
          <p:cNvPicPr>
            <a:picLocks noChangeAspect="1" noChangeArrowheads="1"/>
          </p:cNvPicPr>
          <p:nvPr/>
        </p:nvPicPr>
        <p:blipFill>
          <a:blip r:embed="rId3" cstate="print"/>
          <a:srcRect l="25964" t="31111" r="21400"/>
          <a:stretch>
            <a:fillRect/>
          </a:stretch>
        </p:blipFill>
        <p:spPr bwMode="auto">
          <a:xfrm>
            <a:off x="7019925" y="2276475"/>
            <a:ext cx="212407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07963"/>
            <a:ext cx="4035425" cy="665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450" y="1773238"/>
            <a:ext cx="1081088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2" name="WordArt 6"/>
          <p:cNvSpPr>
            <a:spLocks noChangeArrowheads="1" noChangeShapeType="1" noTextEdit="1"/>
          </p:cNvSpPr>
          <p:nvPr/>
        </p:nvSpPr>
        <p:spPr bwMode="auto">
          <a:xfrm>
            <a:off x="2484438" y="3068638"/>
            <a:ext cx="4895850" cy="21605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БАЛЛИСТИЧЕСКОЕ</a:t>
            </a:r>
          </a:p>
          <a:p>
            <a:pPr algn="ctr"/>
            <a:r>
              <a:rPr lang="ru-RU" sz="3600" kern="10" dirty="0">
                <a:ln w="952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ДВИЖЕНИЕ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4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5.55556E-6 C 0.00295 0.00161 0.19861 -0.20255 0.30243 -0.18982 C 0.40625 -0.17709 0.62552 0.07847 0.62257 0.07685 C 0.61962 0.07523 0.38889 -0.18843 0.28507 -0.20001 C 0.18125 -0.21158 -0.00295 -0.00163 -1.11111E-6 -5.55556E-6 Z " pathEditMode="relative" ptsTypes="aaaaa">
                                      <p:cBhvr>
                                        <p:cTn id="6" dur="2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3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2" cstate="print"/>
          <a:srcRect l="9375" t="13579" r="8417" b="17250"/>
          <a:stretch>
            <a:fillRect/>
          </a:stretch>
        </p:blipFill>
        <p:spPr bwMode="auto">
          <a:xfrm>
            <a:off x="0" y="1052513"/>
            <a:ext cx="9144000" cy="580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4787900" y="5734050"/>
            <a:ext cx="2736850" cy="86360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4787900" y="4652963"/>
            <a:ext cx="1871663" cy="8636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WordArt 7"/>
          <p:cNvSpPr>
            <a:spLocks noChangeArrowheads="1" noChangeShapeType="1" noTextEdit="1"/>
          </p:cNvSpPr>
          <p:nvPr/>
        </p:nvSpPr>
        <p:spPr bwMode="auto">
          <a:xfrm>
            <a:off x="1187450" y="2133600"/>
            <a:ext cx="6819900" cy="5048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Максимальная высота подъема</a:t>
            </a:r>
          </a:p>
        </p:txBody>
      </p:sp>
      <p:sp>
        <p:nvSpPr>
          <p:cNvPr id="12296" name="Oval 8"/>
          <p:cNvSpPr>
            <a:spLocks noChangeArrowheads="1"/>
          </p:cNvSpPr>
          <p:nvPr/>
        </p:nvSpPr>
        <p:spPr bwMode="auto">
          <a:xfrm flipV="1">
            <a:off x="1692275" y="4437063"/>
            <a:ext cx="215900" cy="144462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 flipV="1">
            <a:off x="4211638" y="2636838"/>
            <a:ext cx="0" cy="1944687"/>
          </a:xfrm>
          <a:prstGeom prst="line">
            <a:avLst/>
          </a:prstGeom>
          <a:noFill/>
          <a:ln w="76200">
            <a:solidFill>
              <a:srgbClr val="990099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72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67738" y="6381750"/>
            <a:ext cx="576262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3" name="AutoShape 1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381750"/>
            <a:ext cx="649288" cy="4762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274" name="AutoShape 14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5013325"/>
            <a:ext cx="468313" cy="64770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7.77778E-6 L 2.77778E-7 -0.28334 " pathEditMode="relative" ptsTypes="AA">
                                      <p:cBhvr>
                                        <p:cTn id="10" dur="2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C 0.00557 -0.03658 0.01112 -0.07292 0.02379 -0.10162 C 0.03647 -0.13033 0.06043 -0.15255 0.07623 -0.17153 C 0.09202 -0.19051 0.09932 -0.20209 0.11911 -0.21598 C 0.1389 -0.22986 0.17744 -0.24514 0.19532 -0.25417 C 0.2132 -0.2632 0.21511 -0.26736 0.22623 -0.26991 C 0.23734 -0.27246 0.24966 -0.2713 0.26199 -0.26991 " pathEditMode="relative" ptsTypes="aaaaaaA">
                                      <p:cBhvr>
                                        <p:cTn id="12" dur="2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animBg="1"/>
      <p:bldP spid="12295" grpId="1" animBg="1"/>
      <p:bldP spid="12296" grpId="0" animBg="1"/>
      <p:bldP spid="1229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/>
          <p:cNvPicPr>
            <a:picLocks noChangeAspect="1" noChangeArrowheads="1"/>
          </p:cNvPicPr>
          <p:nvPr/>
        </p:nvPicPr>
        <p:blipFill>
          <a:blip r:embed="rId3" cstate="print"/>
          <a:srcRect l="8417" t="7167" r="6520" b="147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7" name="WordArt 5"/>
          <p:cNvSpPr>
            <a:spLocks noChangeArrowheads="1" noChangeShapeType="1" noTextEdit="1"/>
          </p:cNvSpPr>
          <p:nvPr/>
        </p:nvSpPr>
        <p:spPr bwMode="auto">
          <a:xfrm>
            <a:off x="323850" y="1484313"/>
            <a:ext cx="3170238" cy="5762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Дальность полета </a:t>
            </a:r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1692275" y="3644900"/>
            <a:ext cx="215900" cy="21590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1763713" y="3789363"/>
            <a:ext cx="467995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4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67738" y="6381750"/>
            <a:ext cx="576262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AutoShape 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381750"/>
            <a:ext cx="649288" cy="4762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6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5013325"/>
            <a:ext cx="468313" cy="64770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48148E-6 L 0.58264 -1.48148E-6 " pathEditMode="relative" ptsTypes="AA">
                                      <p:cBhvr>
                                        <p:cTn id="9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81 -0.03889 C 0.02084 -0.0669 0.03004 -0.09491 0.04271 -0.12129 C 0.05539 -0.14768 0.07014 -0.17569 0.08803 -0.19745 C 0.10591 -0.21921 0.12865 -0.23727 0.15001 -0.25162 C 0.17136 -0.26597 0.19132 -0.27801 0.21667 -0.28333 C 0.24202 -0.28866 0.27848 -0.28657 0.30226 -0.28333 C 0.32605 -0.28009 0.34063 -0.27477 0.35938 -0.26412 C 0.37813 -0.25347 0.39757 -0.23611 0.41424 -0.21967 C 0.43091 -0.20324 0.44237 -0.19421 0.45938 -0.16574 C 0.47639 -0.13727 0.50591 -0.07639 0.51667 -0.04838 C 0.52744 -0.02037 0.52223 -0.00486 0.52379 0.00255 " pathEditMode="relative" rAng="0" ptsTypes="aaaaaaaaaaA">
                                      <p:cBhvr>
                                        <p:cTn id="11" dur="3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" y="-10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3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animBg="1"/>
      <p:bldP spid="13317" grpId="1" animBg="1"/>
      <p:bldP spid="13318" grpId="0" animBg="1"/>
      <p:bldP spid="133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19263"/>
            <a:ext cx="5435600" cy="519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315" name="Object 4"/>
          <p:cNvGraphicFramePr>
            <a:graphicFrameLocks noChangeAspect="1"/>
          </p:cNvGraphicFramePr>
          <p:nvPr/>
        </p:nvGraphicFramePr>
        <p:xfrm>
          <a:off x="5580063" y="333375"/>
          <a:ext cx="3311525" cy="6237288"/>
        </p:xfrm>
        <a:graphic>
          <a:graphicData uri="http://schemas.openxmlformats.org/presentationml/2006/ole">
            <p:oleObj spid="_x0000_s13315" name="Формула" r:id="rId4" imgW="1287726" imgH="2872812" progId="Equation.3">
              <p:embed/>
            </p:oleObj>
          </a:graphicData>
        </a:graphic>
      </p:graphicFrame>
      <p:sp>
        <p:nvSpPr>
          <p:cNvPr id="13316" name="WordArt 6"/>
          <p:cNvSpPr>
            <a:spLocks noChangeArrowheads="1" noChangeShapeType="1" noTextEdit="1"/>
          </p:cNvSpPr>
          <p:nvPr/>
        </p:nvSpPr>
        <p:spPr bwMode="auto">
          <a:xfrm>
            <a:off x="323850" y="404813"/>
            <a:ext cx="4686300" cy="12239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079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Движение тела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в горизонтальном направлении</a:t>
            </a:r>
          </a:p>
        </p:txBody>
      </p:sp>
      <p:sp>
        <p:nvSpPr>
          <p:cNvPr id="41991" name="Oval 7"/>
          <p:cNvSpPr>
            <a:spLocks noChangeArrowheads="1"/>
          </p:cNvSpPr>
          <p:nvPr/>
        </p:nvSpPr>
        <p:spPr bwMode="auto">
          <a:xfrm>
            <a:off x="250825" y="2133600"/>
            <a:ext cx="215900" cy="21590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67738" y="6381750"/>
            <a:ext cx="576262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9" name="AutoShape 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381750"/>
            <a:ext cx="649288" cy="4762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20" name="AutoShape 1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219700" y="6308725"/>
            <a:ext cx="504825" cy="549275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40741E-7 C 0.02326 0.00463 0.04653 0.00949 0.0691 0.02222 C 0.09167 0.03496 0.11163 0.04908 0.13576 0.07616 C 0.1599 0.10324 0.19375 0.15417 0.21441 0.18426 C 0.23507 0.21435 0.23924 0.2132 0.25955 0.25718 C 0.27986 0.30116 0.31632 0.40162 0.33576 0.44769 C 0.35521 0.49375 0.36632 0.50857 0.37621 0.53334 C 0.38611 0.5581 0.39062 0.57755 0.39531 0.59699 " pathEditMode="relative" ptsTypes="aaaaaaaA">
                                      <p:cBhvr>
                                        <p:cTn id="6" dur="2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/>
          <p:cNvPicPr>
            <a:picLocks noChangeAspect="1" noChangeArrowheads="1"/>
          </p:cNvPicPr>
          <p:nvPr/>
        </p:nvPicPr>
        <p:blipFill>
          <a:blip r:embed="rId3" cstate="print"/>
          <a:srcRect r="725"/>
          <a:stretch>
            <a:fillRect/>
          </a:stretch>
        </p:blipFill>
        <p:spPr bwMode="auto">
          <a:xfrm>
            <a:off x="755650" y="0"/>
            <a:ext cx="83883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339" name="Object 4"/>
          <p:cNvGraphicFramePr>
            <a:graphicFrameLocks noChangeAspect="1"/>
          </p:cNvGraphicFramePr>
          <p:nvPr/>
        </p:nvGraphicFramePr>
        <p:xfrm>
          <a:off x="6048375" y="476250"/>
          <a:ext cx="3095625" cy="6381750"/>
        </p:xfrm>
        <a:graphic>
          <a:graphicData uri="http://schemas.openxmlformats.org/presentationml/2006/ole">
            <p:oleObj spid="_x0000_s14339" name="Формула" r:id="rId4" imgW="1226766" imgH="2529912" progId="Equation.3">
              <p:embed/>
            </p:oleObj>
          </a:graphicData>
        </a:graphic>
      </p:graphicFrame>
      <p:sp>
        <p:nvSpPr>
          <p:cNvPr id="14340" name="Line 7"/>
          <p:cNvSpPr>
            <a:spLocks noChangeShapeType="1"/>
          </p:cNvSpPr>
          <p:nvPr/>
        </p:nvSpPr>
        <p:spPr bwMode="auto">
          <a:xfrm>
            <a:off x="7956550" y="1052513"/>
            <a:ext cx="0" cy="865187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1" name="Text Box 8"/>
          <p:cNvSpPr txBox="1">
            <a:spLocks noChangeArrowheads="1"/>
          </p:cNvSpPr>
          <p:nvPr/>
        </p:nvSpPr>
        <p:spPr bwMode="auto">
          <a:xfrm>
            <a:off x="8172450" y="1052513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>
                <a:solidFill>
                  <a:srgbClr val="CC3300"/>
                </a:solidFill>
              </a:rPr>
              <a:t>g</a:t>
            </a:r>
            <a:endParaRPr lang="ru-RU" altLang="ru-RU" sz="2400" b="1">
              <a:solidFill>
                <a:srgbClr val="CC3300"/>
              </a:solidFill>
            </a:endParaRPr>
          </a:p>
        </p:txBody>
      </p:sp>
      <p:sp>
        <p:nvSpPr>
          <p:cNvPr id="43018" name="WordArt 10"/>
          <p:cNvSpPr>
            <a:spLocks noChangeArrowheads="1" noChangeShapeType="1" noTextEdit="1"/>
          </p:cNvSpPr>
          <p:nvPr/>
        </p:nvSpPr>
        <p:spPr bwMode="auto">
          <a:xfrm rot="-5400000">
            <a:off x="-2404269" y="2915444"/>
            <a:ext cx="5743575" cy="43338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1079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Движение тела в вертикальном направлении</a:t>
            </a:r>
          </a:p>
        </p:txBody>
      </p:sp>
      <p:sp>
        <p:nvSpPr>
          <p:cNvPr id="14343" name="Line 11"/>
          <p:cNvSpPr>
            <a:spLocks noChangeShapeType="1"/>
          </p:cNvSpPr>
          <p:nvPr/>
        </p:nvSpPr>
        <p:spPr bwMode="auto">
          <a:xfrm flipV="1">
            <a:off x="4067175" y="2924175"/>
            <a:ext cx="0" cy="6477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oval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3017" name="Oval 9"/>
          <p:cNvSpPr>
            <a:spLocks noChangeArrowheads="1"/>
          </p:cNvSpPr>
          <p:nvPr/>
        </p:nvSpPr>
        <p:spPr bwMode="auto">
          <a:xfrm>
            <a:off x="3851275" y="3429000"/>
            <a:ext cx="431800" cy="4318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85A2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5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67738" y="6381750"/>
            <a:ext cx="576262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6" name="AutoShape 13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381750"/>
            <a:ext cx="649288" cy="4762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7" name="AutoShape 1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5013325"/>
            <a:ext cx="468313" cy="64770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7 C 0.00174 -0.05532 0.00347 -0.11065 0.00469 -0.14607 C 0.0059 -0.18148 0.00643 -0.19259 0.00712 -0.21273 C 0.00781 -0.23287 0.00816 -0.24653 0.00938 -0.26667 C 0.01059 -0.28681 0.01268 -0.31227 0.01424 -0.33333 C 0.0158 -0.3544 0.01615 -0.37894 0.01893 -0.39375 C 0.0217 -0.40857 0.02622 -0.41435 0.0309 -0.42222 C 0.03559 -0.43009 0.04323 -0.45185 0.04757 -0.4412 C 0.05191 -0.43056 0.05521 -0.38935 0.05712 -0.3588 C 0.05903 -0.32824 0.05816 -0.29583 0.05938 -0.25718 C 0.06059 -0.21852 0.06268 -0.15995 0.06424 -0.12708 C 0.0658 -0.09421 0.06858 -0.09167 0.06893 -0.06042 C 0.06927 -0.02917 0.06702 0.02083 0.06667 0.06042 C 0.06632 0.1 0.06545 0.14491 0.06667 0.17778 C 0.06788 0.21065 0.07222 0.22546 0.07379 0.25718 C 0.07535 0.28889 0.0757 0.34977 0.07604 0.36829 " pathEditMode="relative" rAng="0" ptsTypes="aaaaaaaaaaaaaaaA">
                                      <p:cBhvr>
                                        <p:cTn id="9" dur="2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8" grpId="0" animBg="1"/>
      <p:bldP spid="430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6" name="WordArt 6"/>
          <p:cNvSpPr>
            <a:spLocks noChangeArrowheads="1" noChangeShapeType="1" noTextEdit="1"/>
          </p:cNvSpPr>
          <p:nvPr/>
        </p:nvSpPr>
        <p:spPr bwMode="auto">
          <a:xfrm>
            <a:off x="2195513" y="765175"/>
            <a:ext cx="6408737" cy="10080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Зависимость дальности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 полета от угла</a:t>
            </a:r>
          </a:p>
        </p:txBody>
      </p:sp>
      <p:sp>
        <p:nvSpPr>
          <p:cNvPr id="15364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67738" y="6381750"/>
            <a:ext cx="576262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AutoShape 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381750"/>
            <a:ext cx="649288" cy="4762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5013325"/>
            <a:ext cx="468313" cy="64770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3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6387" name="Picture 3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6388" name="WordArt 5"/>
          <p:cNvSpPr>
            <a:spLocks noChangeArrowheads="1" noChangeShapeType="1" noTextEdit="1"/>
          </p:cNvSpPr>
          <p:nvPr/>
        </p:nvSpPr>
        <p:spPr bwMode="auto">
          <a:xfrm>
            <a:off x="2268538" y="333375"/>
            <a:ext cx="6408737" cy="10080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Зависимость дальности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 полета от угла</a:t>
            </a:r>
          </a:p>
        </p:txBody>
      </p:sp>
      <p:sp>
        <p:nvSpPr>
          <p:cNvPr id="16389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67738" y="6381750"/>
            <a:ext cx="576262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381750"/>
            <a:ext cx="649288" cy="4762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63500"/>
            <a:ext cx="9144000" cy="692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7411" name="Object 4"/>
          <p:cNvGraphicFramePr>
            <a:graphicFrameLocks noChangeAspect="1"/>
          </p:cNvGraphicFramePr>
          <p:nvPr/>
        </p:nvGraphicFramePr>
        <p:xfrm>
          <a:off x="4356100" y="3644900"/>
          <a:ext cx="4454525" cy="1073150"/>
        </p:xfrm>
        <a:graphic>
          <a:graphicData uri="http://schemas.openxmlformats.org/presentationml/2006/ole">
            <p:oleObj spid="_x0000_s17411" name="Формула" r:id="rId4" imgW="1790700" imgH="431800" progId="Equation.3">
              <p:embed/>
            </p:oleObj>
          </a:graphicData>
        </a:graphic>
      </p:graphicFrame>
      <p:sp>
        <p:nvSpPr>
          <p:cNvPr id="17412" name="WordArt 5"/>
          <p:cNvSpPr>
            <a:spLocks noChangeArrowheads="1" noChangeShapeType="1" noTextEdit="1"/>
          </p:cNvSpPr>
          <p:nvPr/>
        </p:nvSpPr>
        <p:spPr bwMode="auto">
          <a:xfrm>
            <a:off x="4787900" y="333375"/>
            <a:ext cx="4032250" cy="647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уравнение параболы</a:t>
            </a:r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6443663" y="1628775"/>
            <a:ext cx="27003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4000" b="1">
                <a:solidFill>
                  <a:srgbClr val="CC3300"/>
                </a:solidFill>
              </a:rPr>
              <a:t>y=ax</a:t>
            </a:r>
            <a:r>
              <a:rPr lang="en-US" altLang="ru-RU" sz="4000" b="1" baseline="30000">
                <a:solidFill>
                  <a:srgbClr val="CC3300"/>
                </a:solidFill>
              </a:rPr>
              <a:t>2</a:t>
            </a:r>
            <a:r>
              <a:rPr lang="en-US" altLang="ru-RU" sz="4000" b="1">
                <a:solidFill>
                  <a:srgbClr val="CC3300"/>
                </a:solidFill>
              </a:rPr>
              <a:t>+bx</a:t>
            </a:r>
            <a:endParaRPr lang="ru-RU" altLang="ru-RU" sz="4000" b="1">
              <a:solidFill>
                <a:srgbClr val="CC3300"/>
              </a:solidFill>
            </a:endParaRPr>
          </a:p>
        </p:txBody>
      </p:sp>
      <p:sp>
        <p:nvSpPr>
          <p:cNvPr id="17414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67738" y="6381750"/>
            <a:ext cx="576262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5" name="AutoShape 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381750"/>
            <a:ext cx="649288" cy="4762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416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5013325"/>
            <a:ext cx="468313" cy="64770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4"/>
          <p:cNvSpPr>
            <a:spLocks noChangeArrowheads="1" noChangeShapeType="1" noTextEdit="1"/>
          </p:cNvSpPr>
          <p:nvPr/>
        </p:nvSpPr>
        <p:spPr bwMode="auto">
          <a:xfrm>
            <a:off x="900113" y="476250"/>
            <a:ext cx="7273925" cy="11525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закон скорости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 для баллистического движения</a:t>
            </a:r>
          </a:p>
        </p:txBody>
      </p:sp>
      <p:graphicFrame>
        <p:nvGraphicFramePr>
          <p:cNvPr id="18435" name="Object 5"/>
          <p:cNvGraphicFramePr>
            <a:graphicFrameLocks noChangeAspect="1"/>
          </p:cNvGraphicFramePr>
          <p:nvPr/>
        </p:nvGraphicFramePr>
        <p:xfrm>
          <a:off x="1116013" y="2133600"/>
          <a:ext cx="3024187" cy="723900"/>
        </p:xfrm>
        <a:graphic>
          <a:graphicData uri="http://schemas.openxmlformats.org/presentationml/2006/ole">
            <p:oleObj spid="_x0000_s18435" name="Формула" r:id="rId3" imgW="815394" imgH="236148" progId="Equation.3">
              <p:embed/>
            </p:oleObj>
          </a:graphicData>
        </a:graphic>
      </p:graphicFrame>
      <p:graphicFrame>
        <p:nvGraphicFramePr>
          <p:cNvPr id="18436" name="Object 6"/>
          <p:cNvGraphicFramePr>
            <a:graphicFrameLocks noChangeAspect="1"/>
          </p:cNvGraphicFramePr>
          <p:nvPr/>
        </p:nvGraphicFramePr>
        <p:xfrm>
          <a:off x="1116013" y="3284538"/>
          <a:ext cx="2592387" cy="1019175"/>
        </p:xfrm>
        <a:graphic>
          <a:graphicData uri="http://schemas.openxmlformats.org/presentationml/2006/ole">
            <p:oleObj spid="_x0000_s18436" name="Формула" r:id="rId4" imgW="830526" imgH="297180" progId="Equation.3">
              <p:embed/>
            </p:oleObj>
          </a:graphicData>
        </a:graphic>
      </p:graphicFrame>
      <p:graphicFrame>
        <p:nvGraphicFramePr>
          <p:cNvPr id="18437" name="Object 7"/>
          <p:cNvGraphicFramePr>
            <a:graphicFrameLocks noChangeAspect="1"/>
          </p:cNvGraphicFramePr>
          <p:nvPr/>
        </p:nvGraphicFramePr>
        <p:xfrm>
          <a:off x="1116013" y="2781300"/>
          <a:ext cx="4032250" cy="727075"/>
        </p:xfrm>
        <a:graphic>
          <a:graphicData uri="http://schemas.openxmlformats.org/presentationml/2006/ole">
            <p:oleObj spid="_x0000_s18437" name="Формула" r:id="rId5" imgW="1074366" imgH="243912" progId="Equation.3">
              <p:embed/>
            </p:oleObj>
          </a:graphicData>
        </a:graphic>
      </p:graphicFrame>
      <p:graphicFrame>
        <p:nvGraphicFramePr>
          <p:cNvPr id="18438" name="Object 8"/>
          <p:cNvGraphicFramePr>
            <a:graphicFrameLocks noChangeAspect="1"/>
          </p:cNvGraphicFramePr>
          <p:nvPr/>
        </p:nvGraphicFramePr>
        <p:xfrm>
          <a:off x="5219700" y="2349500"/>
          <a:ext cx="2952750" cy="1708150"/>
        </p:xfrm>
        <a:graphic>
          <a:graphicData uri="http://schemas.openxmlformats.org/presentationml/2006/ole">
            <p:oleObj spid="_x0000_s18438" name="Формула" r:id="rId6" imgW="586686" imgH="449652" progId="Equation.3">
              <p:embed/>
            </p:oleObj>
          </a:graphicData>
        </a:graphic>
      </p:graphicFrame>
      <p:graphicFrame>
        <p:nvGraphicFramePr>
          <p:cNvPr id="18439" name="Object 9"/>
          <p:cNvGraphicFramePr>
            <a:graphicFrameLocks noChangeAspect="1"/>
          </p:cNvGraphicFramePr>
          <p:nvPr/>
        </p:nvGraphicFramePr>
        <p:xfrm>
          <a:off x="827088" y="4797425"/>
          <a:ext cx="7496175" cy="1368425"/>
        </p:xfrm>
        <a:graphic>
          <a:graphicData uri="http://schemas.openxmlformats.org/presentationml/2006/ole">
            <p:oleObj spid="_x0000_s18439" name="Формула" r:id="rId7" imgW="1996548" imgH="281868" progId="Equation.3">
              <p:embed/>
            </p:oleObj>
          </a:graphicData>
        </a:graphic>
      </p:graphicFrame>
      <p:sp>
        <p:nvSpPr>
          <p:cNvPr id="18440" name="Text Box 10"/>
          <p:cNvSpPr txBox="1">
            <a:spLocks noChangeArrowheads="1"/>
          </p:cNvSpPr>
          <p:nvPr/>
        </p:nvSpPr>
        <p:spPr bwMode="auto">
          <a:xfrm>
            <a:off x="539750" y="2205038"/>
            <a:ext cx="360363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11000">
                <a:solidFill>
                  <a:srgbClr val="CC3300"/>
                </a:solidFill>
              </a:rPr>
              <a:t>{</a:t>
            </a:r>
            <a:endParaRPr lang="ru-RU" altLang="ru-RU" sz="11000">
              <a:solidFill>
                <a:srgbClr val="CC3300"/>
              </a:solidFill>
            </a:endParaRPr>
          </a:p>
        </p:txBody>
      </p:sp>
      <p:sp>
        <p:nvSpPr>
          <p:cNvPr id="18441" name="AutoShape 1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381750"/>
            <a:ext cx="649288" cy="4762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442" name="AutoShape 13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5013325"/>
            <a:ext cx="468313" cy="64770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64700"/>
            </a:gs>
            <a:gs pos="50000">
              <a:srgbClr val="FF9900"/>
            </a:gs>
            <a:gs pos="100000">
              <a:srgbClr val="764700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23850" y="333375"/>
            <a:ext cx="3384550" cy="228282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altLang="ru-RU" sz="2400" b="1">
                <a:solidFill>
                  <a:srgbClr val="CC3300"/>
                </a:solidFill>
              </a:rPr>
              <a:t>БАЛЛИСТИКА</a:t>
            </a:r>
            <a:r>
              <a:rPr lang="ru-RU" altLang="ru-RU" sz="2400" b="1"/>
              <a:t> – раздел механики, изучающий движение тел в поле тяжести Земли.</a:t>
            </a:r>
          </a:p>
        </p:txBody>
      </p:sp>
      <p:pic>
        <p:nvPicPr>
          <p:cNvPr id="3075" name="Picture 10" descr="ньютон"/>
          <p:cNvPicPr>
            <a:picLocks noChangeAspect="1" noChangeArrowheads="1"/>
          </p:cNvPicPr>
          <p:nvPr/>
        </p:nvPicPr>
        <p:blipFill>
          <a:blip r:embed="rId3" cstate="print"/>
          <a:srcRect b="17073"/>
          <a:stretch>
            <a:fillRect/>
          </a:stretch>
        </p:blipFill>
        <p:spPr bwMode="auto">
          <a:xfrm>
            <a:off x="6832600" y="333375"/>
            <a:ext cx="1849438" cy="2303463"/>
          </a:xfrm>
          <a:prstGeom prst="rect">
            <a:avLst/>
          </a:prstGeom>
          <a:noFill/>
          <a:ln w="38100">
            <a:solidFill>
              <a:srgbClr val="FFFF99"/>
            </a:solidFill>
            <a:miter lim="800000"/>
            <a:headEnd/>
            <a:tailEnd/>
          </a:ln>
        </p:spPr>
      </p:pic>
      <p:pic>
        <p:nvPicPr>
          <p:cNvPr id="3076" name="Picture 11" descr="galileusz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04813"/>
            <a:ext cx="1722438" cy="2217737"/>
          </a:xfrm>
          <a:prstGeom prst="rect">
            <a:avLst/>
          </a:prstGeom>
          <a:noFill/>
          <a:ln w="57150">
            <a:solidFill>
              <a:srgbClr val="FFFF99"/>
            </a:solidFill>
            <a:miter lim="800000"/>
            <a:headEnd/>
            <a:tailEnd/>
          </a:ln>
        </p:spPr>
      </p:pic>
      <p:pic>
        <p:nvPicPr>
          <p:cNvPr id="3077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838" y="3417888"/>
            <a:ext cx="5364162" cy="344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3" name="Oval 13"/>
          <p:cNvSpPr>
            <a:spLocks noChangeArrowheads="1"/>
          </p:cNvSpPr>
          <p:nvPr/>
        </p:nvSpPr>
        <p:spPr bwMode="auto">
          <a:xfrm>
            <a:off x="5292725" y="4292600"/>
            <a:ext cx="358775" cy="431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34" name="Text Box 14"/>
          <p:cNvSpPr txBox="1">
            <a:spLocks noChangeArrowheads="1"/>
          </p:cNvSpPr>
          <p:nvPr/>
        </p:nvSpPr>
        <p:spPr bwMode="auto">
          <a:xfrm>
            <a:off x="827088" y="2781300"/>
            <a:ext cx="7921625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chemeClr val="bg1"/>
                </a:solidFill>
              </a:rPr>
              <a:t>Баллистика от греческого </a:t>
            </a:r>
            <a:r>
              <a:rPr lang="en-US" altLang="ru-RU" sz="2400" b="1">
                <a:solidFill>
                  <a:schemeClr val="bg1"/>
                </a:solidFill>
              </a:rPr>
              <a:t> ballo –</a:t>
            </a:r>
            <a:r>
              <a:rPr lang="ru-RU" altLang="ru-RU" sz="2400" b="1">
                <a:solidFill>
                  <a:schemeClr val="bg1"/>
                </a:solidFill>
              </a:rPr>
              <a:t>бросаю</a:t>
            </a:r>
            <a:r>
              <a:rPr lang="ru-RU" altLang="ru-RU" sz="2400" b="1"/>
              <a:t>.</a:t>
            </a:r>
          </a:p>
          <a:p>
            <a:pPr>
              <a:spcBef>
                <a:spcPct val="50000"/>
              </a:spcBef>
            </a:pPr>
            <a:endParaRPr lang="ru-RU" altLang="ru-RU" sz="2400"/>
          </a:p>
        </p:txBody>
      </p:sp>
      <p:sp>
        <p:nvSpPr>
          <p:cNvPr id="3080" name="AutoShape 1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779838" y="6381750"/>
            <a:ext cx="576262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81" name="AutoShape 1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3059113" y="6381750"/>
            <a:ext cx="649287" cy="4762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4.07407E-6 C -0.0875 -0.08819 -0.17378 -0.17546 -0.28403 -0.1824 C -0.39427 -0.18935 -0.5283 -0.11782 -0.66146 -0.0456 " pathEditMode="relative" rAng="0" ptsTypes="aaA">
                                      <p:cBhvr>
                                        <p:cTn id="9" dur="2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" y="-95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0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0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07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3" grpId="0" animBg="1"/>
      <p:bldP spid="30733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smtClean="0">
                <a:solidFill>
                  <a:srgbClr val="CC3300"/>
                </a:solidFill>
              </a:rPr>
              <a:t>Границы применимости  законов баллистического движения</a:t>
            </a:r>
            <a:br>
              <a:rPr lang="ru-RU" altLang="ru-RU" sz="3200" smtClean="0">
                <a:solidFill>
                  <a:srgbClr val="CC3300"/>
                </a:solidFill>
              </a:rPr>
            </a:br>
            <a:endParaRPr lang="ru-RU" altLang="ru-RU" sz="3200" smtClean="0">
              <a:solidFill>
                <a:srgbClr val="CC3300"/>
              </a:solidFill>
            </a:endParaRP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1484313"/>
            <a:ext cx="8229600" cy="4525962"/>
          </a:xfrm>
        </p:spPr>
        <p:txBody>
          <a:bodyPr/>
          <a:lstStyle/>
          <a:p>
            <a:pPr marL="609600" indent="-609600" eaLnBrk="1" hangingPunct="1"/>
            <a:r>
              <a:rPr lang="ru-RU" altLang="ru-RU" sz="2800" b="1" smtClean="0"/>
              <a:t>Тело – материальная точка</a:t>
            </a:r>
          </a:p>
          <a:p>
            <a:pPr marL="609600" indent="-609600" eaLnBrk="1" hangingPunct="1"/>
            <a:r>
              <a:rPr lang="ru-RU" altLang="ru-RU" sz="2800" b="1" smtClean="0"/>
              <a:t>Значение ускорения свободного падения не зависит от высоты подъема тела</a:t>
            </a:r>
          </a:p>
          <a:p>
            <a:pPr marL="609600" indent="-609600" eaLnBrk="1" hangingPunct="1"/>
            <a:r>
              <a:rPr lang="ru-RU" altLang="ru-RU" sz="2800" b="1" smtClean="0"/>
              <a:t>Сопротивление воздуха равно нулю</a:t>
            </a:r>
          </a:p>
          <a:p>
            <a:pPr marL="609600" indent="-609600" eaLnBrk="1" hangingPunct="1"/>
            <a:r>
              <a:rPr lang="ru-RU" altLang="ru-RU" sz="2800" b="1" smtClean="0"/>
              <a:t>Поверхность Земли горизонтальна (пренебрежение кривизной поверхности Земли)</a:t>
            </a:r>
          </a:p>
          <a:p>
            <a:pPr marL="609600" indent="-609600" eaLnBrk="1" hangingPunct="1"/>
            <a:r>
              <a:rPr lang="ru-RU" altLang="ru-RU" sz="2800" b="1" smtClean="0"/>
              <a:t>Земля неподвижна (пренебрежение вращением Земли вокруг оси)</a:t>
            </a:r>
          </a:p>
        </p:txBody>
      </p:sp>
      <p:sp>
        <p:nvSpPr>
          <p:cNvPr id="4100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67738" y="6381750"/>
            <a:ext cx="576262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1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381750"/>
            <a:ext cx="649288" cy="4762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7"/>
          <p:cNvSpPr>
            <a:spLocks noChangeArrowheads="1"/>
          </p:cNvSpPr>
          <p:nvPr/>
        </p:nvSpPr>
        <p:spPr bwMode="auto">
          <a:xfrm rot="10800000">
            <a:off x="0" y="1341438"/>
            <a:ext cx="9144000" cy="4967287"/>
          </a:xfrm>
          <a:prstGeom prst="vertic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WordArt 4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8208963" cy="7191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Кинематическая характеристика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 баллистического движения</a:t>
            </a:r>
          </a:p>
        </p:txBody>
      </p:sp>
      <p:sp>
        <p:nvSpPr>
          <p:cNvPr id="5124" name="Line 5"/>
          <p:cNvSpPr>
            <a:spLocks noChangeShapeType="1"/>
          </p:cNvSpPr>
          <p:nvPr/>
        </p:nvSpPr>
        <p:spPr bwMode="auto">
          <a:xfrm>
            <a:off x="323850" y="1196975"/>
            <a:ext cx="8351838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755650" y="1700213"/>
            <a:ext cx="7632700" cy="37433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chemeClr val="accent2"/>
                </a:solidFill>
                <a:hlinkClick r:id="rId2" action="ppaction://hlinksldjump"/>
              </a:rPr>
              <a:t>Траектория</a:t>
            </a:r>
            <a:r>
              <a:rPr lang="ru-RU" altLang="ru-RU" sz="2400" b="1">
                <a:solidFill>
                  <a:schemeClr val="accent2"/>
                </a:solidFill>
              </a:rPr>
              <a:t>. </a:t>
            </a:r>
            <a:r>
              <a:rPr lang="ru-RU" altLang="ru-RU" sz="2400" b="1">
                <a:solidFill>
                  <a:schemeClr val="accent2"/>
                </a:solidFill>
                <a:hlinkClick r:id="rId3" action="ppaction://hlinksldjump"/>
              </a:rPr>
              <a:t>Координаты</a:t>
            </a:r>
            <a:endParaRPr lang="ru-RU" altLang="ru-RU" sz="2400" b="1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chemeClr val="accent2"/>
                </a:solidFill>
                <a:hlinkClick r:id="rId4" action="ppaction://hlinksldjump"/>
              </a:rPr>
              <a:t>Скорость</a:t>
            </a:r>
            <a:r>
              <a:rPr lang="ru-RU" altLang="ru-RU" sz="2400" b="1">
                <a:solidFill>
                  <a:schemeClr val="accent2"/>
                </a:solidFill>
              </a:rPr>
              <a:t>. </a:t>
            </a:r>
            <a:r>
              <a:rPr lang="ru-RU" altLang="ru-RU" sz="2400" b="1">
                <a:solidFill>
                  <a:schemeClr val="accent2"/>
                </a:solidFill>
                <a:hlinkClick r:id="rId5" action="ppaction://hlinksldjump"/>
              </a:rPr>
              <a:t>Ускорение</a:t>
            </a:r>
            <a:endParaRPr lang="ru-RU" altLang="ru-RU" sz="2400" b="1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chemeClr val="accent2"/>
                </a:solidFill>
                <a:hlinkClick r:id="rId6" action="ppaction://hlinksldjump"/>
              </a:rPr>
              <a:t>Закон движения</a:t>
            </a:r>
            <a:endParaRPr lang="ru-RU" altLang="ru-RU" sz="2400" b="1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chemeClr val="accent2"/>
                </a:solidFill>
                <a:hlinkClick r:id="rId7" action="ppaction://hlinksldjump"/>
              </a:rPr>
              <a:t>Время движения</a:t>
            </a:r>
            <a:endParaRPr lang="ru-RU" altLang="ru-RU" sz="2400" b="1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chemeClr val="accent2"/>
                </a:solidFill>
                <a:hlinkClick r:id="rId8" action="ppaction://hlinksldjump"/>
              </a:rPr>
              <a:t>Максимальная высота подъема</a:t>
            </a:r>
            <a:endParaRPr lang="ru-RU" altLang="ru-RU" sz="2400" b="1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chemeClr val="accent2"/>
                </a:solidFill>
                <a:hlinkClick r:id="rId9" action="ppaction://hlinksldjump"/>
              </a:rPr>
              <a:t>Дальность полета</a:t>
            </a:r>
            <a:endParaRPr lang="ru-RU" altLang="ru-RU" sz="2400" b="1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r>
              <a:rPr lang="ru-RU" altLang="ru-RU" sz="2400" b="1">
                <a:solidFill>
                  <a:schemeClr val="accent2"/>
                </a:solidFill>
                <a:hlinkClick r:id="rId10" action="ppaction://hlinksldjump"/>
              </a:rPr>
              <a:t>Частные случаи баллистического движения</a:t>
            </a:r>
            <a:endParaRPr lang="ru-RU" altLang="ru-RU" sz="2400" b="1">
              <a:solidFill>
                <a:schemeClr val="accent2"/>
              </a:solidFill>
            </a:endParaRPr>
          </a:p>
        </p:txBody>
      </p:sp>
      <p:sp>
        <p:nvSpPr>
          <p:cNvPr id="5126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67738" y="6381750"/>
            <a:ext cx="576262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7" name="AutoShape 9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381750"/>
            <a:ext cx="649288" cy="4762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4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8208963" cy="7191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Кинематическая характеристика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 баллистического движения</a:t>
            </a:r>
          </a:p>
        </p:txBody>
      </p:sp>
      <p:sp>
        <p:nvSpPr>
          <p:cNvPr id="6147" name="Text Box 8"/>
          <p:cNvSpPr txBox="1">
            <a:spLocks noChangeArrowheads="1"/>
          </p:cNvSpPr>
          <p:nvPr/>
        </p:nvSpPr>
        <p:spPr bwMode="auto">
          <a:xfrm>
            <a:off x="7235825" y="5013325"/>
            <a:ext cx="8636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>
                <a:hlinkClick r:id="rId3" action="ppaction://hlinksldjump"/>
              </a:rPr>
              <a:t>a=</a:t>
            </a:r>
            <a:r>
              <a:rPr lang="ru-RU" altLang="ru-RU">
                <a:hlinkClick r:id="rId3" action="ppaction://hlinksldjump"/>
              </a:rPr>
              <a:t>?</a:t>
            </a:r>
            <a:endParaRPr lang="en-US" altLang="ru-RU">
              <a:hlinkClick r:id="rId3" action="ppaction://hlinksldjump"/>
            </a:endParaRPr>
          </a:p>
          <a:p>
            <a:pPr>
              <a:spcBef>
                <a:spcPct val="50000"/>
              </a:spcBef>
            </a:pPr>
            <a:r>
              <a:rPr lang="en-US" altLang="ru-RU">
                <a:hlinkClick r:id="rId3" action="ppaction://hlinksldjump"/>
              </a:rPr>
              <a:t>b=</a:t>
            </a:r>
            <a:r>
              <a:rPr lang="ru-RU" altLang="ru-RU">
                <a:hlinkClick r:id="rId3" action="ppaction://hlinksldjump"/>
              </a:rPr>
              <a:t>?</a:t>
            </a:r>
            <a:endParaRPr lang="ru-RU" altLang="ru-RU"/>
          </a:p>
        </p:txBody>
      </p:sp>
      <p:pic>
        <p:nvPicPr>
          <p:cNvPr id="6148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2205038"/>
            <a:ext cx="5256212" cy="432276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6149" name="Line 10"/>
          <p:cNvSpPr>
            <a:spLocks noChangeShapeType="1"/>
          </p:cNvSpPr>
          <p:nvPr/>
        </p:nvSpPr>
        <p:spPr bwMode="auto">
          <a:xfrm>
            <a:off x="1619250" y="5661025"/>
            <a:ext cx="45370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0" name="Line 11"/>
          <p:cNvSpPr>
            <a:spLocks noChangeShapeType="1"/>
          </p:cNvSpPr>
          <p:nvPr/>
        </p:nvSpPr>
        <p:spPr bwMode="auto">
          <a:xfrm flipV="1">
            <a:off x="1908175" y="2205038"/>
            <a:ext cx="0" cy="35274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3419475" y="2781300"/>
            <a:ext cx="33131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4000" b="1">
                <a:solidFill>
                  <a:srgbClr val="CC3300"/>
                </a:solidFill>
              </a:rPr>
              <a:t>y=ax</a:t>
            </a:r>
            <a:r>
              <a:rPr lang="en-US" altLang="ru-RU" sz="4000" b="1" baseline="30000">
                <a:solidFill>
                  <a:srgbClr val="CC3300"/>
                </a:solidFill>
              </a:rPr>
              <a:t>2</a:t>
            </a:r>
            <a:r>
              <a:rPr lang="en-US" altLang="ru-RU" sz="4000" b="1">
                <a:solidFill>
                  <a:srgbClr val="CC3300"/>
                </a:solidFill>
              </a:rPr>
              <a:t>+bx</a:t>
            </a:r>
            <a:endParaRPr lang="ru-RU" altLang="ru-RU" sz="4000" b="1">
              <a:solidFill>
                <a:srgbClr val="CC3300"/>
              </a:solidFill>
            </a:endParaRPr>
          </a:p>
        </p:txBody>
      </p:sp>
      <p:sp>
        <p:nvSpPr>
          <p:cNvPr id="6152" name="Text Box 12"/>
          <p:cNvSpPr txBox="1">
            <a:spLocks noChangeArrowheads="1"/>
          </p:cNvSpPr>
          <p:nvPr/>
        </p:nvSpPr>
        <p:spPr bwMode="auto">
          <a:xfrm>
            <a:off x="2195513" y="2420938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>
                <a:solidFill>
                  <a:srgbClr val="CC3300"/>
                </a:solidFill>
              </a:rPr>
              <a:t>Y</a:t>
            </a:r>
            <a:endParaRPr lang="ru-RU" altLang="ru-RU" sz="2400" b="1">
              <a:solidFill>
                <a:srgbClr val="CC3300"/>
              </a:solidFill>
            </a:endParaRPr>
          </a:p>
        </p:txBody>
      </p:sp>
      <p:sp>
        <p:nvSpPr>
          <p:cNvPr id="6153" name="Text Box 13"/>
          <p:cNvSpPr txBox="1">
            <a:spLocks noChangeArrowheads="1"/>
          </p:cNvSpPr>
          <p:nvPr/>
        </p:nvSpPr>
        <p:spPr bwMode="auto">
          <a:xfrm>
            <a:off x="6011863" y="6092825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>
                <a:solidFill>
                  <a:srgbClr val="CC3300"/>
                </a:solidFill>
              </a:rPr>
              <a:t>X</a:t>
            </a:r>
            <a:endParaRPr lang="ru-RU" altLang="ru-RU" sz="2400" b="1">
              <a:solidFill>
                <a:srgbClr val="CC3300"/>
              </a:solidFill>
            </a:endParaRPr>
          </a:p>
        </p:txBody>
      </p:sp>
      <p:sp>
        <p:nvSpPr>
          <p:cNvPr id="6154" name="Line 14"/>
          <p:cNvSpPr>
            <a:spLocks noChangeShapeType="1"/>
          </p:cNvSpPr>
          <p:nvPr/>
        </p:nvSpPr>
        <p:spPr bwMode="auto">
          <a:xfrm>
            <a:off x="539750" y="3933825"/>
            <a:ext cx="0" cy="865188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5" name="Text Box 15"/>
          <p:cNvSpPr txBox="1">
            <a:spLocks noChangeArrowheads="1"/>
          </p:cNvSpPr>
          <p:nvPr/>
        </p:nvSpPr>
        <p:spPr bwMode="auto">
          <a:xfrm>
            <a:off x="755650" y="3933825"/>
            <a:ext cx="360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>
                <a:solidFill>
                  <a:srgbClr val="CC3300"/>
                </a:solidFill>
              </a:rPr>
              <a:t>g</a:t>
            </a:r>
            <a:endParaRPr lang="ru-RU" altLang="ru-RU" sz="2400" b="1">
              <a:solidFill>
                <a:srgbClr val="CC3300"/>
              </a:solidFill>
            </a:endParaRPr>
          </a:p>
        </p:txBody>
      </p:sp>
      <p:sp>
        <p:nvSpPr>
          <p:cNvPr id="6156" name="Line 16"/>
          <p:cNvSpPr>
            <a:spLocks noChangeShapeType="1"/>
          </p:cNvSpPr>
          <p:nvPr/>
        </p:nvSpPr>
        <p:spPr bwMode="auto">
          <a:xfrm>
            <a:off x="4067175" y="4149725"/>
            <a:ext cx="0" cy="576263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6157" name="Object 17"/>
          <p:cNvGraphicFramePr>
            <a:graphicFrameLocks noChangeAspect="1"/>
          </p:cNvGraphicFramePr>
          <p:nvPr/>
        </p:nvGraphicFramePr>
        <p:xfrm>
          <a:off x="3059113" y="4365625"/>
          <a:ext cx="1081087" cy="719138"/>
        </p:xfrm>
        <a:graphic>
          <a:graphicData uri="http://schemas.openxmlformats.org/presentationml/2006/ole">
            <p:oleObj spid="_x0000_s6157" name="Формула" r:id="rId5" imgW="320148" imgH="243912" progId="Equation.3">
              <p:embed/>
            </p:oleObj>
          </a:graphicData>
        </a:graphic>
      </p:graphicFrame>
      <p:sp>
        <p:nvSpPr>
          <p:cNvPr id="6158" name="Line 18"/>
          <p:cNvSpPr>
            <a:spLocks noChangeShapeType="1"/>
          </p:cNvSpPr>
          <p:nvPr/>
        </p:nvSpPr>
        <p:spPr bwMode="auto">
          <a:xfrm flipV="1">
            <a:off x="1908175" y="4365625"/>
            <a:ext cx="431800" cy="1368425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9" name="Freeform 19"/>
          <p:cNvSpPr>
            <a:spLocks/>
          </p:cNvSpPr>
          <p:nvPr/>
        </p:nvSpPr>
        <p:spPr bwMode="auto">
          <a:xfrm>
            <a:off x="2051050" y="5445125"/>
            <a:ext cx="288925" cy="288925"/>
          </a:xfrm>
          <a:custGeom>
            <a:avLst/>
            <a:gdLst>
              <a:gd name="T0" fmla="*/ 0 w 159"/>
              <a:gd name="T1" fmla="*/ 0 h 181"/>
              <a:gd name="T2" fmla="*/ 247131 w 159"/>
              <a:gd name="T3" fmla="*/ 71832 h 181"/>
              <a:gd name="T4" fmla="*/ 247131 w 159"/>
              <a:gd name="T5" fmla="*/ 288925 h 18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9" h="181">
                <a:moveTo>
                  <a:pt x="0" y="0"/>
                </a:moveTo>
                <a:cubicBezTo>
                  <a:pt x="56" y="7"/>
                  <a:pt x="113" y="15"/>
                  <a:pt x="136" y="45"/>
                </a:cubicBezTo>
                <a:cubicBezTo>
                  <a:pt x="159" y="75"/>
                  <a:pt x="147" y="128"/>
                  <a:pt x="136" y="181"/>
                </a:cubicBezTo>
              </a:path>
            </a:pathLst>
          </a:custGeom>
          <a:noFill/>
          <a:ln w="38100" cmpd="sng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6160" name="Object 20"/>
          <p:cNvGraphicFramePr>
            <a:graphicFrameLocks noChangeAspect="1"/>
          </p:cNvGraphicFramePr>
          <p:nvPr/>
        </p:nvGraphicFramePr>
        <p:xfrm>
          <a:off x="2268538" y="5084763"/>
          <a:ext cx="436562" cy="400050"/>
        </p:xfrm>
        <a:graphic>
          <a:graphicData uri="http://schemas.openxmlformats.org/presentationml/2006/ole">
            <p:oleObj spid="_x0000_s6160" name="Формула" r:id="rId6" imgW="152334" imgH="139639" progId="Equation.3">
              <p:embed/>
            </p:oleObj>
          </a:graphicData>
        </a:graphic>
      </p:graphicFrame>
      <p:graphicFrame>
        <p:nvGraphicFramePr>
          <p:cNvPr id="6161" name="Object 21"/>
          <p:cNvGraphicFramePr>
            <a:graphicFrameLocks noChangeAspect="1"/>
          </p:cNvGraphicFramePr>
          <p:nvPr/>
        </p:nvGraphicFramePr>
        <p:xfrm>
          <a:off x="1116013" y="4365625"/>
          <a:ext cx="504825" cy="906463"/>
        </p:xfrm>
        <a:graphic>
          <a:graphicData uri="http://schemas.openxmlformats.org/presentationml/2006/ole">
            <p:oleObj spid="_x0000_s6161" name="Формула" r:id="rId7" imgW="159966" imgH="221052" progId="Equation.3">
              <p:embed/>
            </p:oleObj>
          </a:graphicData>
        </a:graphic>
      </p:graphicFrame>
      <p:sp>
        <p:nvSpPr>
          <p:cNvPr id="37910" name="WordArt 22"/>
          <p:cNvSpPr>
            <a:spLocks noChangeArrowheads="1" noChangeShapeType="1" noTextEdit="1"/>
          </p:cNvSpPr>
          <p:nvPr/>
        </p:nvSpPr>
        <p:spPr bwMode="auto">
          <a:xfrm>
            <a:off x="6011863" y="3789363"/>
            <a:ext cx="2663825" cy="3603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3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траектория</a:t>
            </a:r>
          </a:p>
        </p:txBody>
      </p:sp>
      <p:sp>
        <p:nvSpPr>
          <p:cNvPr id="6163" name="Line 23"/>
          <p:cNvSpPr>
            <a:spLocks noChangeShapeType="1"/>
          </p:cNvSpPr>
          <p:nvPr/>
        </p:nvSpPr>
        <p:spPr bwMode="auto">
          <a:xfrm>
            <a:off x="323850" y="1196975"/>
            <a:ext cx="8351838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6164" name="Picture 24" descr="galileusz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850" y="1341438"/>
            <a:ext cx="144303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5" name="Text Box 25"/>
          <p:cNvSpPr txBox="1">
            <a:spLocks noChangeArrowheads="1"/>
          </p:cNvSpPr>
          <p:nvPr/>
        </p:nvSpPr>
        <p:spPr bwMode="auto">
          <a:xfrm>
            <a:off x="2051050" y="1268413"/>
            <a:ext cx="6769100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b="1" i="1"/>
              <a:t>«…бросаемые тела или снаряды описывают некоторую кривую линию; но того, что линия эта является параболой, никто не указал.»</a:t>
            </a:r>
          </a:p>
          <a:p>
            <a:pPr>
              <a:spcBef>
                <a:spcPct val="50000"/>
              </a:spcBef>
            </a:pPr>
            <a:r>
              <a:rPr lang="ru-RU" altLang="ru-RU" b="1" i="1"/>
              <a:t>                                                                 Г.Галилей</a:t>
            </a:r>
          </a:p>
        </p:txBody>
      </p:sp>
      <p:sp>
        <p:nvSpPr>
          <p:cNvPr id="37914" name="Oval 26"/>
          <p:cNvSpPr>
            <a:spLocks noChangeArrowheads="1"/>
          </p:cNvSpPr>
          <p:nvPr/>
        </p:nvSpPr>
        <p:spPr bwMode="auto">
          <a:xfrm>
            <a:off x="1835150" y="5516563"/>
            <a:ext cx="215900" cy="215900"/>
          </a:xfrm>
          <a:prstGeom prst="ellipse">
            <a:avLst/>
          </a:prstGeom>
          <a:solidFill>
            <a:srgbClr val="FF0000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67" name="AutoShape 2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67738" y="6381750"/>
            <a:ext cx="576262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68" name="AutoShape 2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381750"/>
            <a:ext cx="649288" cy="4762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69" name="AutoShape 29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388350" y="5013325"/>
            <a:ext cx="468313" cy="64770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59259E-6 C 0.00711 -0.03079 0.01423 -0.06134 0.02621 -0.09213 C 0.03819 -0.12292 0.05798 -0.15995 0.07152 -0.18426 C 0.08507 -0.20856 0.09878 -0.225 0.10711 -0.23819 C 0.11545 -0.25139 0.11076 -0.25717 0.12152 -0.26342 C 0.13229 -0.26967 0.15764 -0.27824 0.17152 -0.27616 C 0.18541 -0.27407 0.19375 -0.26204 0.20486 -0.25092 C 0.21597 -0.23981 0.22864 -0.2243 0.23819 -0.20949 C 0.24774 -0.19467 0.25329 -0.18055 0.26198 -0.16204 C 0.27066 -0.14352 0.28177 -0.11643 0.29045 -0.09838 C 0.29913 -0.08032 0.30677 -0.075 0.31441 -0.05393 C 0.32204 -0.03287 0.33229 0.01482 0.33576 0.02847 " pathEditMode="relative" ptsTypes="aaaaaaaaaaaA">
                                      <p:cBhvr>
                                        <p:cTn id="6" dur="2000" fill="hold"/>
                                        <p:tgtEl>
                                          <p:spTgt spid="379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10" grpId="0" animBg="1"/>
      <p:bldP spid="379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8208963" cy="7191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Кинематическая характеристика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 баллистического движения</a:t>
            </a:r>
          </a:p>
        </p:txBody>
      </p:sp>
      <p:pic>
        <p:nvPicPr>
          <p:cNvPr id="7171" name="Picture 10"/>
          <p:cNvPicPr>
            <a:picLocks noChangeAspect="1" noChangeArrowheads="1"/>
          </p:cNvPicPr>
          <p:nvPr/>
        </p:nvPicPr>
        <p:blipFill>
          <a:blip r:embed="rId3" cstate="print"/>
          <a:srcRect l="8212" b="5690"/>
          <a:stretch>
            <a:fillRect/>
          </a:stretch>
        </p:blipFill>
        <p:spPr bwMode="auto">
          <a:xfrm>
            <a:off x="1116013" y="2276475"/>
            <a:ext cx="48260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Text Box 11"/>
          <p:cNvSpPr txBox="1">
            <a:spLocks noChangeArrowheads="1"/>
          </p:cNvSpPr>
          <p:nvPr/>
        </p:nvSpPr>
        <p:spPr bwMode="auto">
          <a:xfrm>
            <a:off x="827088" y="2492375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>
                <a:solidFill>
                  <a:srgbClr val="CC3300"/>
                </a:solidFill>
              </a:rPr>
              <a:t>Y</a:t>
            </a:r>
            <a:endParaRPr lang="ru-RU" altLang="ru-RU" sz="2400" b="1">
              <a:solidFill>
                <a:srgbClr val="CC3300"/>
              </a:solidFill>
            </a:endParaRPr>
          </a:p>
        </p:txBody>
      </p:sp>
      <p:sp>
        <p:nvSpPr>
          <p:cNvPr id="7173" name="Text Box 12"/>
          <p:cNvSpPr txBox="1">
            <a:spLocks noChangeArrowheads="1"/>
          </p:cNvSpPr>
          <p:nvPr/>
        </p:nvSpPr>
        <p:spPr bwMode="auto">
          <a:xfrm>
            <a:off x="5651500" y="5876925"/>
            <a:ext cx="43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>
                <a:solidFill>
                  <a:srgbClr val="CC3300"/>
                </a:solidFill>
              </a:rPr>
              <a:t>X</a:t>
            </a:r>
            <a:endParaRPr lang="ru-RU" altLang="ru-RU" sz="2400" b="1">
              <a:solidFill>
                <a:srgbClr val="CC3300"/>
              </a:solidFill>
            </a:endParaRPr>
          </a:p>
        </p:txBody>
      </p:sp>
      <p:sp>
        <p:nvSpPr>
          <p:cNvPr id="7174" name="Line 13"/>
          <p:cNvSpPr>
            <a:spLocks noChangeShapeType="1"/>
          </p:cNvSpPr>
          <p:nvPr/>
        </p:nvSpPr>
        <p:spPr bwMode="auto">
          <a:xfrm>
            <a:off x="1547813" y="3716338"/>
            <a:ext cx="1368425" cy="0"/>
          </a:xfrm>
          <a:prstGeom prst="line">
            <a:avLst/>
          </a:prstGeom>
          <a:noFill/>
          <a:ln w="38100">
            <a:solidFill>
              <a:srgbClr val="CC33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5" name="Line 14"/>
          <p:cNvSpPr>
            <a:spLocks noChangeShapeType="1"/>
          </p:cNvSpPr>
          <p:nvPr/>
        </p:nvSpPr>
        <p:spPr bwMode="auto">
          <a:xfrm>
            <a:off x="2916238" y="3716338"/>
            <a:ext cx="0" cy="2089150"/>
          </a:xfrm>
          <a:prstGeom prst="line">
            <a:avLst/>
          </a:prstGeom>
          <a:noFill/>
          <a:ln w="38100">
            <a:solidFill>
              <a:srgbClr val="CC33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6" name="Line 15"/>
          <p:cNvSpPr>
            <a:spLocks noChangeShapeType="1"/>
          </p:cNvSpPr>
          <p:nvPr/>
        </p:nvSpPr>
        <p:spPr bwMode="auto">
          <a:xfrm flipV="1">
            <a:off x="1619250" y="3716338"/>
            <a:ext cx="1296988" cy="2089150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7" name="Line 16"/>
          <p:cNvSpPr>
            <a:spLocks noChangeShapeType="1"/>
          </p:cNvSpPr>
          <p:nvPr/>
        </p:nvSpPr>
        <p:spPr bwMode="auto">
          <a:xfrm flipV="1">
            <a:off x="1547813" y="3644900"/>
            <a:ext cx="0" cy="2089150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8" name="Line 17"/>
          <p:cNvSpPr>
            <a:spLocks noChangeShapeType="1"/>
          </p:cNvSpPr>
          <p:nvPr/>
        </p:nvSpPr>
        <p:spPr bwMode="auto">
          <a:xfrm flipV="1">
            <a:off x="1547813" y="5805488"/>
            <a:ext cx="1368425" cy="0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7179" name="Object 18"/>
          <p:cNvGraphicFramePr>
            <a:graphicFrameLocks noChangeAspect="1"/>
          </p:cNvGraphicFramePr>
          <p:nvPr/>
        </p:nvGraphicFramePr>
        <p:xfrm>
          <a:off x="1763713" y="4005263"/>
          <a:ext cx="504825" cy="906462"/>
        </p:xfrm>
        <a:graphic>
          <a:graphicData uri="http://schemas.openxmlformats.org/presentationml/2006/ole">
            <p:oleObj spid="_x0000_s7179" name="Формула" r:id="rId4" imgW="159966" imgH="221052" progId="Equation.3">
              <p:embed/>
            </p:oleObj>
          </a:graphicData>
        </a:graphic>
      </p:graphicFrame>
      <p:graphicFrame>
        <p:nvGraphicFramePr>
          <p:cNvPr id="7180" name="Object 19"/>
          <p:cNvGraphicFramePr>
            <a:graphicFrameLocks noChangeAspect="1"/>
          </p:cNvGraphicFramePr>
          <p:nvPr/>
        </p:nvGraphicFramePr>
        <p:xfrm>
          <a:off x="1979613" y="5951538"/>
          <a:ext cx="698500" cy="906462"/>
        </p:xfrm>
        <a:graphic>
          <a:graphicData uri="http://schemas.openxmlformats.org/presentationml/2006/ole">
            <p:oleObj spid="_x0000_s7180" name="Формула" r:id="rId5" imgW="220926" imgH="221052" progId="Equation.3">
              <p:embed/>
            </p:oleObj>
          </a:graphicData>
        </a:graphic>
      </p:graphicFrame>
      <p:graphicFrame>
        <p:nvGraphicFramePr>
          <p:cNvPr id="7181" name="Object 20"/>
          <p:cNvGraphicFramePr>
            <a:graphicFrameLocks noChangeAspect="1"/>
          </p:cNvGraphicFramePr>
          <p:nvPr/>
        </p:nvGraphicFramePr>
        <p:xfrm>
          <a:off x="611188" y="4581525"/>
          <a:ext cx="698500" cy="955675"/>
        </p:xfrm>
        <a:graphic>
          <a:graphicData uri="http://schemas.openxmlformats.org/presentationml/2006/ole">
            <p:oleObj spid="_x0000_s7181" name="Формула" r:id="rId6" imgW="220926" imgH="236148" progId="Equation.3">
              <p:embed/>
            </p:oleObj>
          </a:graphicData>
        </a:graphic>
      </p:graphicFrame>
      <p:graphicFrame>
        <p:nvGraphicFramePr>
          <p:cNvPr id="7182" name="Object 21"/>
          <p:cNvGraphicFramePr>
            <a:graphicFrameLocks noChangeAspect="1"/>
          </p:cNvGraphicFramePr>
          <p:nvPr/>
        </p:nvGraphicFramePr>
        <p:xfrm>
          <a:off x="3203575" y="4437063"/>
          <a:ext cx="2303463" cy="1008062"/>
        </p:xfrm>
        <a:graphic>
          <a:graphicData uri="http://schemas.openxmlformats.org/presentationml/2006/ole">
            <p:oleObj spid="_x0000_s7182" name="Формула" r:id="rId7" imgW="967794" imgH="320040" progId="Equation.3">
              <p:embed/>
            </p:oleObj>
          </a:graphicData>
        </a:graphic>
      </p:graphicFrame>
      <p:graphicFrame>
        <p:nvGraphicFramePr>
          <p:cNvPr id="7183" name="Object 22"/>
          <p:cNvGraphicFramePr>
            <a:graphicFrameLocks noChangeAspect="1"/>
          </p:cNvGraphicFramePr>
          <p:nvPr/>
        </p:nvGraphicFramePr>
        <p:xfrm>
          <a:off x="5076825" y="2781300"/>
          <a:ext cx="3657600" cy="1724025"/>
        </p:xfrm>
        <a:graphic>
          <a:graphicData uri="http://schemas.openxmlformats.org/presentationml/2006/ole">
            <p:oleObj spid="_x0000_s7183" name="Формула" r:id="rId8" imgW="830526" imgH="297180" progId="Equation.3">
              <p:embed/>
            </p:oleObj>
          </a:graphicData>
        </a:graphic>
      </p:graphicFrame>
      <p:sp>
        <p:nvSpPr>
          <p:cNvPr id="7184" name="Line 23"/>
          <p:cNvSpPr>
            <a:spLocks noChangeShapeType="1"/>
          </p:cNvSpPr>
          <p:nvPr/>
        </p:nvSpPr>
        <p:spPr bwMode="auto">
          <a:xfrm>
            <a:off x="755650" y="3068638"/>
            <a:ext cx="0" cy="865187"/>
          </a:xfrm>
          <a:prstGeom prst="line">
            <a:avLst/>
          </a:prstGeom>
          <a:noFill/>
          <a:ln w="5715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5" name="Text Box 24"/>
          <p:cNvSpPr txBox="1">
            <a:spLocks noChangeArrowheads="1"/>
          </p:cNvSpPr>
          <p:nvPr/>
        </p:nvSpPr>
        <p:spPr bwMode="auto">
          <a:xfrm>
            <a:off x="1042988" y="3141663"/>
            <a:ext cx="360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 b="1">
                <a:solidFill>
                  <a:srgbClr val="CC3300"/>
                </a:solidFill>
              </a:rPr>
              <a:t>g</a:t>
            </a:r>
            <a:endParaRPr lang="ru-RU" altLang="ru-RU" sz="2400" b="1">
              <a:solidFill>
                <a:srgbClr val="CC3300"/>
              </a:solidFill>
            </a:endParaRPr>
          </a:p>
        </p:txBody>
      </p:sp>
      <p:graphicFrame>
        <p:nvGraphicFramePr>
          <p:cNvPr id="7186" name="Object 25"/>
          <p:cNvGraphicFramePr>
            <a:graphicFrameLocks noChangeAspect="1"/>
          </p:cNvGraphicFramePr>
          <p:nvPr/>
        </p:nvGraphicFramePr>
        <p:xfrm>
          <a:off x="4356100" y="1700213"/>
          <a:ext cx="4032250" cy="727075"/>
        </p:xfrm>
        <a:graphic>
          <a:graphicData uri="http://schemas.openxmlformats.org/presentationml/2006/ole">
            <p:oleObj spid="_x0000_s7186" name="Формула" r:id="rId9" imgW="1074366" imgH="243912" progId="Equation.3">
              <p:embed/>
            </p:oleObj>
          </a:graphicData>
        </a:graphic>
      </p:graphicFrame>
      <p:graphicFrame>
        <p:nvGraphicFramePr>
          <p:cNvPr id="7187" name="Object 26"/>
          <p:cNvGraphicFramePr>
            <a:graphicFrameLocks noChangeAspect="1"/>
          </p:cNvGraphicFramePr>
          <p:nvPr/>
        </p:nvGraphicFramePr>
        <p:xfrm>
          <a:off x="3203575" y="1196975"/>
          <a:ext cx="5545138" cy="663575"/>
        </p:xfrm>
        <a:graphic>
          <a:graphicData uri="http://schemas.openxmlformats.org/presentationml/2006/ole">
            <p:oleObj spid="_x0000_s7187" name="Формула" r:id="rId10" imgW="1645920" imgH="236148" progId="Equation.3">
              <p:embed/>
            </p:oleObj>
          </a:graphicData>
        </a:graphic>
      </p:graphicFrame>
      <p:graphicFrame>
        <p:nvGraphicFramePr>
          <p:cNvPr id="7188" name="Object 27">
            <a:hlinkClick r:id="rId11" action="ppaction://hlinksldjump"/>
          </p:cNvPr>
          <p:cNvGraphicFramePr>
            <a:graphicFrameLocks noChangeAspect="1"/>
          </p:cNvGraphicFramePr>
          <p:nvPr/>
        </p:nvGraphicFramePr>
        <p:xfrm>
          <a:off x="6443663" y="4652963"/>
          <a:ext cx="1849437" cy="984250"/>
        </p:xfrm>
        <a:graphic>
          <a:graphicData uri="http://schemas.openxmlformats.org/presentationml/2006/ole">
            <p:oleObj spid="_x0000_s7188" name="Формула" r:id="rId12" imgW="487680" imgH="198192" progId="Equation.3">
              <p:embed/>
            </p:oleObj>
          </a:graphicData>
        </a:graphic>
      </p:graphicFrame>
      <p:sp>
        <p:nvSpPr>
          <p:cNvPr id="39964" name="WordArt 28"/>
          <p:cNvSpPr>
            <a:spLocks noChangeArrowheads="1" noChangeShapeType="1" noTextEdit="1"/>
          </p:cNvSpPr>
          <p:nvPr/>
        </p:nvSpPr>
        <p:spPr bwMode="auto">
          <a:xfrm>
            <a:off x="395288" y="1412875"/>
            <a:ext cx="2663825" cy="4318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3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скорость</a:t>
            </a:r>
          </a:p>
        </p:txBody>
      </p:sp>
      <p:sp>
        <p:nvSpPr>
          <p:cNvPr id="7190" name="Line 29"/>
          <p:cNvSpPr>
            <a:spLocks noChangeShapeType="1"/>
          </p:cNvSpPr>
          <p:nvPr/>
        </p:nvSpPr>
        <p:spPr bwMode="auto">
          <a:xfrm>
            <a:off x="323850" y="1196975"/>
            <a:ext cx="8351838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7191" name="Object 30"/>
          <p:cNvGraphicFramePr>
            <a:graphicFrameLocks noChangeAspect="1"/>
          </p:cNvGraphicFramePr>
          <p:nvPr/>
        </p:nvGraphicFramePr>
        <p:xfrm>
          <a:off x="2124075" y="5157788"/>
          <a:ext cx="436563" cy="400050"/>
        </p:xfrm>
        <a:graphic>
          <a:graphicData uri="http://schemas.openxmlformats.org/presentationml/2006/ole">
            <p:oleObj spid="_x0000_s7191" name="Формула" r:id="rId13" imgW="152334" imgH="139639" progId="Equation.3">
              <p:embed/>
            </p:oleObj>
          </a:graphicData>
        </a:graphic>
      </p:graphicFrame>
      <p:sp>
        <p:nvSpPr>
          <p:cNvPr id="7192" name="AutoShape 3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67738" y="6381750"/>
            <a:ext cx="576262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193" name="AutoShape 3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381750"/>
            <a:ext cx="649288" cy="4762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7194" name="Object 33"/>
          <p:cNvGraphicFramePr>
            <a:graphicFrameLocks noChangeAspect="1"/>
          </p:cNvGraphicFramePr>
          <p:nvPr/>
        </p:nvGraphicFramePr>
        <p:xfrm>
          <a:off x="5076825" y="2781300"/>
          <a:ext cx="3657600" cy="1724025"/>
        </p:xfrm>
        <a:graphic>
          <a:graphicData uri="http://schemas.openxmlformats.org/presentationml/2006/ole">
            <p:oleObj spid="_x0000_s7194" name="Формула" r:id="rId14" imgW="830526" imgH="297180" progId="Equation.3">
              <p:embed/>
            </p:oleObj>
          </a:graphicData>
        </a:graphic>
      </p:graphicFrame>
      <p:graphicFrame>
        <p:nvGraphicFramePr>
          <p:cNvPr id="7195" name="Object 34"/>
          <p:cNvGraphicFramePr>
            <a:graphicFrameLocks noChangeAspect="1"/>
          </p:cNvGraphicFramePr>
          <p:nvPr/>
        </p:nvGraphicFramePr>
        <p:xfrm>
          <a:off x="4356100" y="1700213"/>
          <a:ext cx="4032250" cy="727075"/>
        </p:xfrm>
        <a:graphic>
          <a:graphicData uri="http://schemas.openxmlformats.org/presentationml/2006/ole">
            <p:oleObj spid="_x0000_s7195" name="Формула" r:id="rId15" imgW="1074366" imgH="243912" progId="Equation.3">
              <p:embed/>
            </p:oleObj>
          </a:graphicData>
        </a:graphic>
      </p:graphicFrame>
      <p:graphicFrame>
        <p:nvGraphicFramePr>
          <p:cNvPr id="7196" name="Object 35"/>
          <p:cNvGraphicFramePr>
            <a:graphicFrameLocks noChangeAspect="1"/>
          </p:cNvGraphicFramePr>
          <p:nvPr/>
        </p:nvGraphicFramePr>
        <p:xfrm>
          <a:off x="3203575" y="1196975"/>
          <a:ext cx="5545138" cy="663575"/>
        </p:xfrm>
        <a:graphic>
          <a:graphicData uri="http://schemas.openxmlformats.org/presentationml/2006/ole">
            <p:oleObj spid="_x0000_s7196" name="Формула" r:id="rId16" imgW="1645920" imgH="236148" progId="Equation.3">
              <p:embed/>
            </p:oleObj>
          </a:graphicData>
        </a:graphic>
      </p:graphicFrame>
      <p:graphicFrame>
        <p:nvGraphicFramePr>
          <p:cNvPr id="7197" name="Object 36"/>
          <p:cNvGraphicFramePr>
            <a:graphicFrameLocks noChangeAspect="1"/>
          </p:cNvGraphicFramePr>
          <p:nvPr/>
        </p:nvGraphicFramePr>
        <p:xfrm>
          <a:off x="5076825" y="2781300"/>
          <a:ext cx="3657600" cy="1724025"/>
        </p:xfrm>
        <a:graphic>
          <a:graphicData uri="http://schemas.openxmlformats.org/presentationml/2006/ole">
            <p:oleObj spid="_x0000_s7197" name="Формула" r:id="rId17" imgW="830526" imgH="297180" progId="Equation.3">
              <p:embed/>
            </p:oleObj>
          </a:graphicData>
        </a:graphic>
      </p:graphicFrame>
      <p:graphicFrame>
        <p:nvGraphicFramePr>
          <p:cNvPr id="7198" name="Object 37"/>
          <p:cNvGraphicFramePr>
            <a:graphicFrameLocks noChangeAspect="1"/>
          </p:cNvGraphicFramePr>
          <p:nvPr/>
        </p:nvGraphicFramePr>
        <p:xfrm>
          <a:off x="4356100" y="1700213"/>
          <a:ext cx="4032250" cy="727075"/>
        </p:xfrm>
        <a:graphic>
          <a:graphicData uri="http://schemas.openxmlformats.org/presentationml/2006/ole">
            <p:oleObj spid="_x0000_s7198" name="Формула" r:id="rId18" imgW="1074366" imgH="243912" progId="Equation.3">
              <p:embed/>
            </p:oleObj>
          </a:graphicData>
        </a:graphic>
      </p:graphicFrame>
      <p:sp>
        <p:nvSpPr>
          <p:cNvPr id="7199" name="AutoShape 38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5229225"/>
            <a:ext cx="468312" cy="64770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9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9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9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6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WordArt 4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8208963" cy="7191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Кинематическая характеристика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 баллистического движения</a:t>
            </a:r>
          </a:p>
        </p:txBody>
      </p:sp>
      <p:sp>
        <p:nvSpPr>
          <p:cNvPr id="8195" name="Text Box 11"/>
          <p:cNvSpPr txBox="1">
            <a:spLocks noChangeArrowheads="1"/>
          </p:cNvSpPr>
          <p:nvPr/>
        </p:nvSpPr>
        <p:spPr bwMode="auto">
          <a:xfrm>
            <a:off x="539750" y="1268413"/>
            <a:ext cx="8280400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/>
              <a:t>Криволинейное баллистическое движение можно рассматривать как результат сложения двух прямолинейных движений:</a:t>
            </a:r>
          </a:p>
        </p:txBody>
      </p:sp>
      <p:sp>
        <p:nvSpPr>
          <p:cNvPr id="8196" name="Text Box 12"/>
          <p:cNvSpPr txBox="1">
            <a:spLocks noChangeArrowheads="1"/>
          </p:cNvSpPr>
          <p:nvPr/>
        </p:nvSpPr>
        <p:spPr bwMode="auto">
          <a:xfrm>
            <a:off x="539750" y="2708275"/>
            <a:ext cx="7704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/>
              <a:t>1.</a:t>
            </a:r>
            <a:r>
              <a:rPr lang="ru-RU" altLang="ru-RU"/>
              <a:t> </a:t>
            </a:r>
            <a:r>
              <a:rPr lang="ru-RU" altLang="ru-RU" sz="2800" b="1"/>
              <a:t>Равномерного движения по оси ОХ</a:t>
            </a:r>
          </a:p>
        </p:txBody>
      </p:sp>
      <p:sp>
        <p:nvSpPr>
          <p:cNvPr id="8197" name="Text Box 13"/>
          <p:cNvSpPr txBox="1">
            <a:spLocks noChangeArrowheads="1"/>
          </p:cNvSpPr>
          <p:nvPr/>
        </p:nvSpPr>
        <p:spPr bwMode="auto">
          <a:xfrm>
            <a:off x="468313" y="4149725"/>
            <a:ext cx="80660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/>
              <a:t>2. Равнопеременного движения по оси О</a:t>
            </a:r>
            <a:r>
              <a:rPr lang="en-US" altLang="ru-RU" sz="2800" b="1"/>
              <a:t>Y</a:t>
            </a:r>
            <a:endParaRPr lang="ru-RU" altLang="ru-RU" sz="2800" b="1"/>
          </a:p>
        </p:txBody>
      </p:sp>
      <p:graphicFrame>
        <p:nvGraphicFramePr>
          <p:cNvPr id="8198" name="Object 14"/>
          <p:cNvGraphicFramePr>
            <a:graphicFrameLocks noChangeAspect="1"/>
          </p:cNvGraphicFramePr>
          <p:nvPr/>
        </p:nvGraphicFramePr>
        <p:xfrm>
          <a:off x="1258888" y="3284538"/>
          <a:ext cx="3267075" cy="963612"/>
        </p:xfrm>
        <a:graphic>
          <a:graphicData uri="http://schemas.openxmlformats.org/presentationml/2006/ole">
            <p:oleObj spid="_x0000_s8198" name="Формула" r:id="rId3" imgW="774364" imgH="228501" progId="Equation.3">
              <p:embed/>
            </p:oleObj>
          </a:graphicData>
        </a:graphic>
      </p:graphicFrame>
      <p:graphicFrame>
        <p:nvGraphicFramePr>
          <p:cNvPr id="8199" name="Object 15"/>
          <p:cNvGraphicFramePr>
            <a:graphicFrameLocks noChangeAspect="1"/>
          </p:cNvGraphicFramePr>
          <p:nvPr/>
        </p:nvGraphicFramePr>
        <p:xfrm>
          <a:off x="900113" y="4652963"/>
          <a:ext cx="4105275" cy="1689100"/>
        </p:xfrm>
        <a:graphic>
          <a:graphicData uri="http://schemas.openxmlformats.org/presentationml/2006/ole">
            <p:oleObj spid="_x0000_s8199" name="Формула" r:id="rId4" imgW="1218671" imgH="431613" progId="Equation.3">
              <p:embed/>
            </p:oleObj>
          </a:graphicData>
        </a:graphic>
      </p:graphicFrame>
      <p:sp>
        <p:nvSpPr>
          <p:cNvPr id="8200" name="Line 16"/>
          <p:cNvSpPr>
            <a:spLocks noChangeShapeType="1"/>
          </p:cNvSpPr>
          <p:nvPr/>
        </p:nvSpPr>
        <p:spPr bwMode="auto">
          <a:xfrm>
            <a:off x="323850" y="1196975"/>
            <a:ext cx="8351838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1" name="AutoShape 1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67738" y="6381750"/>
            <a:ext cx="576262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2" name="AutoShape 1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381750"/>
            <a:ext cx="649288" cy="4762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8203" name="AutoShape 19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5013325"/>
            <a:ext cx="468313" cy="64770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8204" name="Object 20"/>
          <p:cNvGraphicFramePr>
            <a:graphicFrameLocks noChangeAspect="1"/>
          </p:cNvGraphicFramePr>
          <p:nvPr/>
        </p:nvGraphicFramePr>
        <p:xfrm>
          <a:off x="5580063" y="3429000"/>
          <a:ext cx="1512887" cy="800100"/>
        </p:xfrm>
        <a:graphic>
          <a:graphicData uri="http://schemas.openxmlformats.org/presentationml/2006/ole">
            <p:oleObj spid="_x0000_s8204" name="Формула" r:id="rId6" imgW="431613" imgH="228501" progId="Equation.3">
              <p:embed/>
            </p:oleObj>
          </a:graphicData>
        </a:graphic>
      </p:graphicFrame>
      <p:graphicFrame>
        <p:nvGraphicFramePr>
          <p:cNvPr id="8205" name="Object 21"/>
          <p:cNvGraphicFramePr>
            <a:graphicFrameLocks noChangeAspect="1"/>
          </p:cNvGraphicFramePr>
          <p:nvPr/>
        </p:nvGraphicFramePr>
        <p:xfrm>
          <a:off x="5580063" y="5229225"/>
          <a:ext cx="2160587" cy="1052513"/>
        </p:xfrm>
        <a:graphic>
          <a:graphicData uri="http://schemas.openxmlformats.org/presentationml/2006/ole">
            <p:oleObj spid="_x0000_s8205" name="Формула" r:id="rId7" imgW="495085" imgH="241195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6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8208963" cy="7191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Кинематическая характеристика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 баллистического движения</a:t>
            </a:r>
          </a:p>
        </p:txBody>
      </p:sp>
      <p:graphicFrame>
        <p:nvGraphicFramePr>
          <p:cNvPr id="9219" name="Object 7"/>
          <p:cNvGraphicFramePr>
            <a:graphicFrameLocks noChangeAspect="1"/>
          </p:cNvGraphicFramePr>
          <p:nvPr/>
        </p:nvGraphicFramePr>
        <p:xfrm>
          <a:off x="1403350" y="1412875"/>
          <a:ext cx="6121400" cy="2744788"/>
        </p:xfrm>
        <a:graphic>
          <a:graphicData uri="http://schemas.openxmlformats.org/presentationml/2006/ole">
            <p:oleObj spid="_x0000_s9219" name="Формула" r:id="rId3" imgW="1358900" imgH="609600" progId="Equation.3">
              <p:embed/>
            </p:oleObj>
          </a:graphicData>
        </a:graphic>
      </p:graphicFrame>
      <p:sp>
        <p:nvSpPr>
          <p:cNvPr id="9220" name="WordArt 10"/>
          <p:cNvSpPr>
            <a:spLocks noChangeArrowheads="1" noChangeShapeType="1" noTextEdit="1"/>
          </p:cNvSpPr>
          <p:nvPr/>
        </p:nvSpPr>
        <p:spPr bwMode="auto">
          <a:xfrm>
            <a:off x="900113" y="4652963"/>
            <a:ext cx="6985000" cy="13366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764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закон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 баллистического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 движения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 в координатной форме</a:t>
            </a:r>
          </a:p>
        </p:txBody>
      </p:sp>
      <p:sp>
        <p:nvSpPr>
          <p:cNvPr id="9221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67738" y="6381750"/>
            <a:ext cx="576262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AutoShape 12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381750"/>
            <a:ext cx="649288" cy="4762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223" name="AutoShape 1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5013325"/>
            <a:ext cx="468313" cy="64770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 cstate="print"/>
          <a:srcRect l="6520" t="5888" r="9375" b="147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43" name="WordArt 5"/>
          <p:cNvSpPr>
            <a:spLocks noChangeArrowheads="1" noChangeShapeType="1" noTextEdit="1"/>
          </p:cNvSpPr>
          <p:nvPr/>
        </p:nvSpPr>
        <p:spPr bwMode="auto">
          <a:xfrm>
            <a:off x="3276600" y="333375"/>
            <a:ext cx="5400675" cy="719138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CC3300"/>
                </a:solidFill>
                <a:latin typeface="Arial"/>
                <a:cs typeface="Arial"/>
              </a:rPr>
              <a:t>Время движения</a:t>
            </a:r>
          </a:p>
        </p:txBody>
      </p:sp>
      <p:sp>
        <p:nvSpPr>
          <p:cNvPr id="10244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567738" y="6381750"/>
            <a:ext cx="576262" cy="47625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5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381750"/>
            <a:ext cx="649288" cy="47625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5013325"/>
            <a:ext cx="468313" cy="64770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517</TotalTime>
  <Words>223</Words>
  <Application>Microsoft Office PowerPoint</Application>
  <PresentationFormat>Экран (4:3)</PresentationFormat>
  <Paragraphs>63</Paragraphs>
  <Slides>17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Оформление по умолчанию</vt:lpstr>
      <vt:lpstr>Microsoft Equation 3.0</vt:lpstr>
      <vt:lpstr>Слайд 1</vt:lpstr>
      <vt:lpstr>Слайд 2</vt:lpstr>
      <vt:lpstr>Границы применимости  законов баллистического движения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RePack by SPecialiST</cp:lastModifiedBy>
  <cp:revision>30</cp:revision>
  <dcterms:created xsi:type="dcterms:W3CDTF">2009-12-20T06:19:08Z</dcterms:created>
  <dcterms:modified xsi:type="dcterms:W3CDTF">2018-10-08T20:30:37Z</dcterms:modified>
</cp:coreProperties>
</file>