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316" r:id="rId2"/>
    <p:sldId id="317" r:id="rId3"/>
    <p:sldId id="318" r:id="rId4"/>
    <p:sldId id="321" r:id="rId5"/>
    <p:sldId id="319" r:id="rId6"/>
    <p:sldId id="308" r:id="rId7"/>
    <p:sldId id="309" r:id="rId8"/>
    <p:sldId id="290" r:id="rId9"/>
    <p:sldId id="310" r:id="rId10"/>
    <p:sldId id="311" r:id="rId11"/>
    <p:sldId id="312" r:id="rId12"/>
    <p:sldId id="315" r:id="rId13"/>
    <p:sldId id="313" r:id="rId14"/>
    <p:sldId id="265" r:id="rId15"/>
  </p:sldIdLst>
  <p:sldSz cx="12192000" cy="6858000"/>
  <p:notesSz cx="6858000" cy="9144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047"/>
    <a:srgbClr val="793905"/>
    <a:srgbClr val="002A00"/>
    <a:srgbClr val="003760"/>
    <a:srgbClr val="993300"/>
    <a:srgbClr val="006C31"/>
    <a:srgbClr val="00642D"/>
    <a:srgbClr val="00589A"/>
    <a:srgbClr val="007A37"/>
    <a:srgbClr val="008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howGuides="1">
      <p:cViewPr varScale="1">
        <p:scale>
          <a:sx n="78" d="100"/>
          <a:sy n="78" d="100"/>
        </p:scale>
        <p:origin x="120" y="732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6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2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1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5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7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9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6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E58C-E7A6-41B0-9596-47478E2A3A1A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4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39C1952-0C01-447D-B73C-52C9B5A531DF}"/>
              </a:ext>
            </a:extLst>
          </p:cNvPr>
          <p:cNvSpPr/>
          <p:nvPr/>
        </p:nvSpPr>
        <p:spPr>
          <a:xfrm>
            <a:off x="5591944" y="659011"/>
            <a:ext cx="5784304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Фёдор Александрович Абрамов родился в северной деревне, затерявшейся в таёжной глухомани, в пятистах верстах от города Архангельска.</a:t>
            </a:r>
          </a:p>
          <a:p>
            <a:endParaRPr lang="ru-RU" sz="2800" dirty="0"/>
          </a:p>
          <a:p>
            <a:r>
              <a:rPr lang="ru-RU" sz="2800" dirty="0"/>
              <a:t>Писатель рано потерял отца, остался с матерью, тремя старшими братьями и сестрой. Это было голодное детство, поэтому с шести лет он выполнял тяжёлую крестьянскую работу.</a:t>
            </a: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2CE7BA4-4627-4D2B-A787-BE585D0967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952"/>
            <a:ext cx="51052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869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2B98C0-0E73-442B-9C00-58B630EF3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9DDC29-2094-4CF0-AD9F-8B051EB7EF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8. Кем работал Евграф Иванович?</a:t>
            </a:r>
            <a:br>
              <a:rPr lang="ru-RU" dirty="0"/>
            </a:br>
            <a:r>
              <a:rPr lang="ru-RU" dirty="0"/>
              <a:t>9 . Из чего были сделаны новые </a:t>
            </a:r>
            <a:r>
              <a:rPr lang="ru-RU" dirty="0" err="1"/>
              <a:t>шони</a:t>
            </a:r>
            <a:r>
              <a:rPr lang="ru-RU" dirty="0"/>
              <a:t>?</a:t>
            </a:r>
            <a:br>
              <a:rPr lang="ru-RU" dirty="0"/>
            </a:br>
            <a:r>
              <a:rPr lang="ru-RU" dirty="0"/>
              <a:t>10. Чему радовалась героиня, возвращаясь на место работы?</a:t>
            </a:r>
          </a:p>
          <a:p>
            <a:r>
              <a:rPr lang="ru-RU" dirty="0"/>
              <a:t>11. Что попросила Дарья у секретаря райкома? </a:t>
            </a:r>
          </a:p>
        </p:txBody>
      </p:sp>
    </p:spTree>
    <p:extLst>
      <p:ext uri="{BB962C8B-B14F-4D97-AF65-F5344CB8AC3E}">
        <p14:creationId xmlns:p14="http://schemas.microsoft.com/office/powerpoint/2010/main" val="1245958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B46C18-6FFC-49B1-AAD8-817F20760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06084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sz="8000" dirty="0"/>
              <a:t>В чем заключается особенность композиции рассказа?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6820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58E5C2-1DCB-403F-BFB6-2BD5B5D89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504"/>
            <a:ext cx="109728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Проверка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5AD6E35-4048-4EF7-930E-64331AC0D9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58646C98-6EAE-457D-9BF5-6ACAC40CD4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3508557"/>
              </p:ext>
            </p:extLst>
          </p:nvPr>
        </p:nvGraphicFramePr>
        <p:xfrm>
          <a:off x="1703512" y="476672"/>
          <a:ext cx="9505056" cy="590465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318745">
                  <a:extLst>
                    <a:ext uri="{9D8B030D-6E8A-4147-A177-3AD203B41FA5}">
                      <a16:colId xmlns:a16="http://schemas.microsoft.com/office/drawing/2014/main" val="2366364338"/>
                    </a:ext>
                  </a:extLst>
                </a:gridCol>
                <a:gridCol w="5186311">
                  <a:extLst>
                    <a:ext uri="{9D8B030D-6E8A-4147-A177-3AD203B41FA5}">
                      <a16:colId xmlns:a16="http://schemas.microsoft.com/office/drawing/2014/main" val="301302012"/>
                    </a:ext>
                  </a:extLst>
                </a:gridCol>
              </a:tblGrid>
              <a:tr h="1119849">
                <a:tc>
                  <a:txBody>
                    <a:bodyPr/>
                    <a:lstStyle/>
                    <a:p>
                      <a:r>
                        <a:rPr lang="ru-RU" sz="2000" dirty="0"/>
                        <a:t>Расположение событий</a:t>
                      </a:r>
                    </a:p>
                    <a:p>
                      <a:endParaRPr lang="ru-RU" sz="2000" dirty="0"/>
                    </a:p>
                    <a:p>
                      <a:r>
                        <a:rPr lang="ru-RU" sz="2000" dirty="0"/>
                        <a:t>в  рассказе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Хронологическая последовательность событий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023176"/>
                  </a:ext>
                </a:extLst>
              </a:tr>
              <a:tr h="441152">
                <a:tc>
                  <a:txBody>
                    <a:bodyPr/>
                    <a:lstStyle/>
                    <a:p>
                      <a:r>
                        <a:rPr lang="ru-RU" sz="2000" dirty="0"/>
                        <a:t>1.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1.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806827"/>
                  </a:ext>
                </a:extLst>
              </a:tr>
              <a:tr h="780500">
                <a:tc>
                  <a:txBody>
                    <a:bodyPr/>
                    <a:lstStyle/>
                    <a:p>
                      <a:r>
                        <a:rPr lang="ru-RU" sz="2000" dirty="0"/>
                        <a:t>2.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2.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386368"/>
                  </a:ext>
                </a:extLst>
              </a:tr>
              <a:tr h="441152">
                <a:tc>
                  <a:txBody>
                    <a:bodyPr/>
                    <a:lstStyle/>
                    <a:p>
                      <a:r>
                        <a:rPr lang="ru-RU" sz="2000" dirty="0"/>
                        <a:t>3.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3.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51728"/>
                  </a:ext>
                </a:extLst>
              </a:tr>
              <a:tr h="1119849">
                <a:tc>
                  <a:txBody>
                    <a:bodyPr/>
                    <a:lstStyle/>
                    <a:p>
                      <a:r>
                        <a:rPr lang="ru-RU" sz="2000" dirty="0"/>
                        <a:t>4.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4.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426412"/>
                  </a:ext>
                </a:extLst>
              </a:tr>
              <a:tr h="441152">
                <a:tc>
                  <a:txBody>
                    <a:bodyPr/>
                    <a:lstStyle/>
                    <a:p>
                      <a:r>
                        <a:rPr lang="ru-RU" sz="2000" dirty="0"/>
                        <a:t>5.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12634"/>
                  </a:ext>
                </a:extLst>
              </a:tr>
              <a:tr h="1119849">
                <a:tc>
                  <a:txBody>
                    <a:bodyPr/>
                    <a:lstStyle/>
                    <a:p>
                      <a:r>
                        <a:rPr lang="ru-RU" sz="2000" dirty="0"/>
                        <a:t>6.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806931"/>
                  </a:ext>
                </a:extLst>
              </a:tr>
              <a:tr h="441152"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712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848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>
            <a:extLst>
              <a:ext uri="{FF2B5EF4-FFF2-40B4-BE49-F238E27FC236}">
                <a16:creationId xmlns:a16="http://schemas.microsoft.com/office/drawing/2014/main" id="{C5AD6E35-4048-4EF7-930E-64331AC0D9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58646C98-6EAE-457D-9BF5-6ACAC40CD4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6667903"/>
              </p:ext>
            </p:extLst>
          </p:nvPr>
        </p:nvGraphicFramePr>
        <p:xfrm>
          <a:off x="1703512" y="404664"/>
          <a:ext cx="9721080" cy="619268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16898">
                  <a:extLst>
                    <a:ext uri="{9D8B030D-6E8A-4147-A177-3AD203B41FA5}">
                      <a16:colId xmlns:a16="http://schemas.microsoft.com/office/drawing/2014/main" val="2366364338"/>
                    </a:ext>
                  </a:extLst>
                </a:gridCol>
                <a:gridCol w="5304182">
                  <a:extLst>
                    <a:ext uri="{9D8B030D-6E8A-4147-A177-3AD203B41FA5}">
                      <a16:colId xmlns:a16="http://schemas.microsoft.com/office/drawing/2014/main" val="301302012"/>
                    </a:ext>
                  </a:extLst>
                </a:gridCol>
              </a:tblGrid>
              <a:tr h="1174476">
                <a:tc>
                  <a:txBody>
                    <a:bodyPr/>
                    <a:lstStyle/>
                    <a:p>
                      <a:r>
                        <a:rPr lang="ru-RU" sz="2000" dirty="0"/>
                        <a:t>Расположение событий</a:t>
                      </a:r>
                    </a:p>
                    <a:p>
                      <a:endParaRPr lang="ru-RU" sz="2000" dirty="0"/>
                    </a:p>
                    <a:p>
                      <a:r>
                        <a:rPr lang="ru-RU" sz="2000" dirty="0"/>
                        <a:t>в  рассказе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Хронологическая последовательность событий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2023176"/>
                  </a:ext>
                </a:extLst>
              </a:tr>
              <a:tr h="462672">
                <a:tc>
                  <a:txBody>
                    <a:bodyPr/>
                    <a:lstStyle/>
                    <a:p>
                      <a:r>
                        <a:rPr lang="ru-RU" sz="2000" dirty="0"/>
                        <a:t>1. В доме Косовых сушат одежду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1.Новый год на лесозаготовках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806827"/>
                  </a:ext>
                </a:extLst>
              </a:tr>
              <a:tr h="818573">
                <a:tc>
                  <a:txBody>
                    <a:bodyPr/>
                    <a:lstStyle/>
                    <a:p>
                      <a:r>
                        <a:rPr lang="ru-RU" sz="2000" dirty="0"/>
                        <a:t>2. Рассказчик беседует с Дарьей Леонтьевной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2. Требование начальника лесопункта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386368"/>
                  </a:ext>
                </a:extLst>
              </a:tr>
              <a:tr h="462672">
                <a:tc>
                  <a:txBody>
                    <a:bodyPr/>
                    <a:lstStyle/>
                    <a:p>
                      <a:r>
                        <a:rPr lang="ru-RU" sz="2000" dirty="0"/>
                        <a:t>3. Рассказ Дарьи Леонтьевны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3. Дедушка Евграф сшил сапожки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51728"/>
                  </a:ext>
                </a:extLst>
              </a:tr>
              <a:tr h="1174476">
                <a:tc>
                  <a:txBody>
                    <a:bodyPr/>
                    <a:lstStyle/>
                    <a:p>
                      <a:r>
                        <a:rPr lang="ru-RU" sz="2000" dirty="0"/>
                        <a:t>4.Воспоминание героини о валенках и своём отношении к ним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4. Ударный труд и награда за него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426412"/>
                  </a:ext>
                </a:extLst>
              </a:tr>
              <a:tr h="462672">
                <a:tc>
                  <a:txBody>
                    <a:bodyPr/>
                    <a:lstStyle/>
                    <a:p>
                      <a:r>
                        <a:rPr lang="ru-RU" sz="2000" dirty="0"/>
                        <a:t>5. Современная жизнь Дарьи.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312634"/>
                  </a:ext>
                </a:extLst>
              </a:tr>
              <a:tr h="1174476">
                <a:tc>
                  <a:txBody>
                    <a:bodyPr/>
                    <a:lstStyle/>
                    <a:p>
                      <a:r>
                        <a:rPr lang="ru-RU" sz="2000" dirty="0"/>
                        <a:t>6.Разговор с рассказчиком и воспоминания о валенках и своём отношении к ним.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1806931"/>
                  </a:ext>
                </a:extLst>
              </a:tr>
              <a:tr h="462672"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712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03275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7530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1410" y="1371600"/>
            <a:ext cx="4878389" cy="512064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1 вариант </a:t>
            </a:r>
          </a:p>
          <a:p>
            <a:r>
              <a:rPr lang="ru-RU" dirty="0"/>
              <a:t>Какова судьба героини рассказа? Что помогло ей выжить в трудные военные годы?</a:t>
            </a:r>
          </a:p>
          <a:p>
            <a:r>
              <a:rPr lang="ru-RU" dirty="0"/>
              <a:t>Как вы понимаете выражение?</a:t>
            </a:r>
          </a:p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Жить в ладу с собой, со своей совестью, не это ли самое главное в жизни?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4875211" cy="491163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2 вариант </a:t>
            </a:r>
          </a:p>
          <a:p>
            <a:r>
              <a:rPr lang="ru-RU" dirty="0"/>
              <a:t>Как характеризует Дарью Леонтьевну «парад» одежды в начале рассказа? Как автор относится к своей героине?</a:t>
            </a:r>
          </a:p>
          <a:p>
            <a:r>
              <a:rPr lang="ru-RU" dirty="0"/>
              <a:t>Как вы понимаете выражение?</a:t>
            </a:r>
          </a:p>
          <a:p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Может быть, главное в жизни не то, что мы делаем, а то, как мы это делаем?</a:t>
            </a:r>
          </a:p>
        </p:txBody>
      </p:sp>
    </p:spTree>
    <p:extLst>
      <p:ext uri="{BB962C8B-B14F-4D97-AF65-F5344CB8AC3E}">
        <p14:creationId xmlns:p14="http://schemas.microsoft.com/office/powerpoint/2010/main" val="4215154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FE1EB76-FAB7-4471-8B8C-F5D16C097EC2}"/>
              </a:ext>
            </a:extLst>
          </p:cNvPr>
          <p:cNvSpPr/>
          <p:nvPr/>
        </p:nvSpPr>
        <p:spPr>
          <a:xfrm>
            <a:off x="4799856" y="260648"/>
            <a:ext cx="7104112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Когда началась Великая Отечественная Война, ушёл добровольцем на фронт, был тяжело ранен.</a:t>
            </a:r>
          </a:p>
          <a:p>
            <a:endParaRPr lang="ru-RU" sz="2800" dirty="0"/>
          </a:p>
          <a:p>
            <a:r>
              <a:rPr lang="ru-RU" sz="2800" dirty="0"/>
              <a:t>После войны блестяще окончил Ленинградский университет, сначала преподавал русскую литературу, затем стал писать.</a:t>
            </a:r>
          </a:p>
          <a:p>
            <a:endParaRPr lang="ru-RU" sz="2800" dirty="0"/>
          </a:p>
          <a:p>
            <a:r>
              <a:rPr lang="ru-RU" sz="2800" dirty="0"/>
              <a:t>В своих книгах Абрамов правдиво  рассказывал  о том, как тяжело живётся людям деревни, как при этом  сохраняются свойства  человеческой души, такие как: любовь к ближнему, доброта, милосердие, совесть, честность.</a:t>
            </a:r>
          </a:p>
          <a:p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FC20B0-39B7-4697-85E0-1139DCB28A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751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693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CB6F00-85F4-4037-B50A-FB3AC42DE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477" y="272018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Главное для писателя  - это  наличие совести и памяти в человеке  в любое, даже трудное время.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«Совесть напрямую связана с человеческим счастьем»,- так считал Абрамов.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A51BFC-769E-4CA5-8C8E-40CA966ADD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1414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D47B72-7247-4836-8586-24FA1F8D5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Подберите синонимы к следующим словам: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47895F-6CAC-4089-9DD3-5A887C36D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/>
              <a:t>Судьба – ____________________</a:t>
            </a:r>
            <a:br>
              <a:rPr lang="ru-RU" sz="3600" dirty="0"/>
            </a:br>
            <a:br>
              <a:rPr lang="ru-RU" sz="3600" dirty="0"/>
            </a:br>
            <a:r>
              <a:rPr lang="ru-RU" sz="3600" dirty="0"/>
              <a:t>Драматизм – 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3231652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D47B72-7247-4836-8586-24FA1F8D5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857500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Судьба</a:t>
            </a:r>
            <a:r>
              <a:rPr lang="ru-RU" dirty="0"/>
              <a:t> – Участь, доля, жизненный путь </a:t>
            </a:r>
            <a:br>
              <a:rPr lang="ru-RU" dirty="0"/>
            </a:br>
            <a:br>
              <a:rPr lang="ru-RU" dirty="0"/>
            </a:br>
            <a:r>
              <a:rPr lang="ru-RU" b="1" dirty="0"/>
              <a:t>Драматизм</a:t>
            </a:r>
            <a:r>
              <a:rPr lang="ru-RU" dirty="0"/>
              <a:t> – Крайняя напряжённость, тяжесть положения, обстоятельств. </a:t>
            </a:r>
          </a:p>
        </p:txBody>
      </p:sp>
    </p:spTree>
    <p:extLst>
      <p:ext uri="{BB962C8B-B14F-4D97-AF65-F5344CB8AC3E}">
        <p14:creationId xmlns:p14="http://schemas.microsoft.com/office/powerpoint/2010/main" val="779460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1464" y="260648"/>
            <a:ext cx="1058517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400" b="1" dirty="0">
                <a:solidFill>
                  <a:srgbClr val="8E004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Словарная работа:</a:t>
            </a:r>
            <a:endParaRPr lang="ru-RU" sz="4400" dirty="0">
              <a:solidFill>
                <a:srgbClr val="8E0047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4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Барак</a:t>
            </a:r>
            <a:r>
              <a:rPr lang="ru-RU" sz="4400" b="1" dirty="0">
                <a:solidFill>
                  <a:srgbClr val="0037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временное деревянное жильё</a:t>
            </a:r>
          </a:p>
          <a:p>
            <a:pPr>
              <a:spcAft>
                <a:spcPts val="0"/>
              </a:spcAft>
            </a:pPr>
            <a:r>
              <a:rPr lang="ru-RU" sz="4400" b="1" dirty="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Бурки</a:t>
            </a:r>
            <a:r>
              <a:rPr lang="ru-RU" sz="4400" b="1" dirty="0">
                <a:solidFill>
                  <a:srgbClr val="0037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сапоги из войлока</a:t>
            </a:r>
          </a:p>
          <a:p>
            <a:pPr>
              <a:spcAft>
                <a:spcPts val="0"/>
              </a:spcAft>
            </a:pPr>
            <a:r>
              <a:rPr lang="ru-RU" sz="4400" b="1" dirty="0">
                <a:solidFill>
                  <a:schemeClr val="accent2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Лесозаготовки</a:t>
            </a:r>
            <a:r>
              <a:rPr lang="ru-RU" sz="4400" b="1" dirty="0">
                <a:solidFill>
                  <a:srgbClr val="0037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лесные деляны, где заготавливали древесину</a:t>
            </a:r>
          </a:p>
          <a:p>
            <a:pPr>
              <a:spcAft>
                <a:spcPts val="0"/>
              </a:spcAft>
            </a:pPr>
            <a:r>
              <a:rPr lang="ru-RU" sz="4400" b="1" dirty="0">
                <a:solidFill>
                  <a:srgbClr val="8E0047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Нары</a:t>
            </a:r>
            <a:r>
              <a:rPr lang="ru-RU" sz="4400" b="1" dirty="0">
                <a:solidFill>
                  <a:srgbClr val="0037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дощатый настил для сна</a:t>
            </a:r>
          </a:p>
          <a:p>
            <a:pPr>
              <a:spcAft>
                <a:spcPts val="0"/>
              </a:spcAft>
            </a:pPr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Полушалок</a:t>
            </a:r>
            <a:r>
              <a:rPr lang="ru-RU" sz="4400" b="1" dirty="0">
                <a:solidFill>
                  <a:srgbClr val="0037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небольшая шаль или большой платок</a:t>
            </a:r>
          </a:p>
          <a:p>
            <a:pPr>
              <a:spcAft>
                <a:spcPts val="0"/>
              </a:spcAft>
            </a:pPr>
            <a:endParaRPr lang="ru-RU" sz="4400" b="1" dirty="0">
              <a:solidFill>
                <a:srgbClr val="0037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4400" b="1" dirty="0">
              <a:solidFill>
                <a:srgbClr val="0037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231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F19DD482-FEFE-40CE-BD40-FDF27D3A3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4F449C6-3C3F-413D-88D2-3111B24F2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1464" y="1600201"/>
            <a:ext cx="10310936" cy="4983161"/>
          </a:xfrm>
        </p:spPr>
        <p:txBody>
          <a:bodyPr>
            <a:normAutofit fontScale="77500" lnSpcReduction="2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4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Нары </a:t>
            </a:r>
            <a:r>
              <a:rPr lang="ru-RU" sz="4600" b="1" dirty="0">
                <a:solidFill>
                  <a:srgbClr val="0037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дощатый настил для сна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4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Полушалок</a:t>
            </a:r>
            <a:r>
              <a:rPr lang="ru-RU" sz="4600" b="1" dirty="0">
                <a:solidFill>
                  <a:srgbClr val="0037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небольшая шаль или большой платок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4600" b="1" dirty="0" err="1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Робить</a:t>
            </a:r>
            <a:r>
              <a:rPr lang="ru-RU" sz="4600" b="1" dirty="0">
                <a:solidFill>
                  <a:srgbClr val="0037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работать (диалектное)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4600" b="1" dirty="0" err="1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Скорестить</a:t>
            </a:r>
            <a:r>
              <a:rPr lang="ru-RU" sz="4600" b="1" dirty="0">
                <a:solidFill>
                  <a:srgbClr val="0037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сшить, смастерить (тоже диалектное слово)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46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Ударник</a:t>
            </a:r>
            <a:r>
              <a:rPr lang="ru-RU" sz="4600" b="1" dirty="0">
                <a:solidFill>
                  <a:srgbClr val="0037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передовой работник, перевыполняющий положенную норму</a:t>
            </a:r>
          </a:p>
          <a:p>
            <a:pPr marL="0" indent="0">
              <a:spcAft>
                <a:spcPts val="0"/>
              </a:spcAft>
              <a:buNone/>
            </a:pPr>
            <a:r>
              <a:rPr lang="ru-RU" sz="4600" b="1" dirty="0" err="1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Шони</a:t>
            </a:r>
            <a:r>
              <a:rPr lang="ru-RU" sz="4600" b="1" dirty="0">
                <a:solidFill>
                  <a:srgbClr val="0037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самодельная обувь (диалектное слово)</a:t>
            </a:r>
            <a:endParaRPr lang="ru-RU" sz="4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851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344" y="260648"/>
            <a:ext cx="11809312" cy="45243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Прочитайте текст от начала до слов 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 четырнадцать лет было</a:t>
            </a:r>
            <a:r>
              <a:rPr lang="en-US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ru-RU" sz="3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чего, помимо сушки, вывешивалась одежда в доме Косовых?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Сколько лет было Дарья Леонтьевне, когда она потеряла родителей?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Чему и почему удивился рассказчик в доме Д.Л?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600" dirty="0"/>
              <a:t>Назовите вид УНТ в фразе героини </a:t>
            </a:r>
            <a:r>
              <a:rPr lang="en-US" sz="3600" dirty="0"/>
              <a:t>–</a:t>
            </a:r>
            <a:r>
              <a:rPr lang="ru-RU" sz="3600" dirty="0"/>
              <a:t>стёжки-дорожки</a:t>
            </a:r>
            <a:r>
              <a:rPr lang="en-US" sz="3600" dirty="0"/>
              <a:t>-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28540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B70C28-DBA5-460E-AF09-A049483E2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7408" y="260648"/>
            <a:ext cx="10972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Прочитайте тест от слов </a:t>
            </a:r>
            <a:r>
              <a:rPr lang="en-US" dirty="0"/>
              <a:t>“</a:t>
            </a:r>
            <a:r>
              <a:rPr lang="ru-RU" dirty="0"/>
              <a:t>Мне четырнадцать лет было…</a:t>
            </a:r>
            <a:r>
              <a:rPr lang="en-US" dirty="0"/>
              <a:t>”</a:t>
            </a:r>
            <a:r>
              <a:rPr lang="ru-RU" dirty="0"/>
              <a:t> до конца.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440A9A9-C458-4B85-A43C-4209E7AC8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1. Какой праздник ожидали рабочие лесозаготовки?</a:t>
            </a:r>
          </a:p>
          <a:p>
            <a:r>
              <a:rPr lang="ru-RU" dirty="0"/>
              <a:t>2. Какое историческое событие описывает героиня, вспоминая свое детство?</a:t>
            </a:r>
            <a:br>
              <a:rPr lang="ru-RU" dirty="0"/>
            </a:br>
            <a:r>
              <a:rPr lang="ru-RU" dirty="0"/>
              <a:t>3.  Каким образом героиня решила просушить валенки? </a:t>
            </a:r>
          </a:p>
          <a:p>
            <a:r>
              <a:rPr lang="ru-RU" dirty="0"/>
              <a:t>4. Почему Дарья попала в затруднительную ситуацию?</a:t>
            </a:r>
          </a:p>
          <a:p>
            <a:r>
              <a:rPr lang="ru-RU" dirty="0"/>
              <a:t>5. Какое предупреждение сделал начальник?</a:t>
            </a:r>
            <a:br>
              <a:rPr lang="ru-RU" dirty="0"/>
            </a:br>
            <a:r>
              <a:rPr lang="ru-RU" dirty="0"/>
              <a:t>6. Какое расстояние от лесозаготовки до дома преодолела Дарья босиком? </a:t>
            </a:r>
            <a:br>
              <a:rPr lang="ru-RU" dirty="0"/>
            </a:br>
            <a:r>
              <a:rPr lang="ru-RU" dirty="0"/>
              <a:t>7. Из родных у девушки осталась _____, но её ________. </a:t>
            </a:r>
          </a:p>
        </p:txBody>
      </p:sp>
    </p:spTree>
    <p:extLst>
      <p:ext uri="{BB962C8B-B14F-4D97-AF65-F5344CB8AC3E}">
        <p14:creationId xmlns:p14="http://schemas.microsoft.com/office/powerpoint/2010/main" val="10663622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93300"/>
      </a:hlink>
      <a:folHlink>
        <a:srgbClr val="FFC9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1020</TotalTime>
  <Words>529</Words>
  <Application>Microsoft Office PowerPoint</Application>
  <PresentationFormat>Широкоэкранный</PresentationFormat>
  <Paragraphs>75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Calibri</vt:lpstr>
      <vt:lpstr>Тема Office</vt:lpstr>
      <vt:lpstr>Презентация PowerPoint</vt:lpstr>
      <vt:lpstr>Презентация PowerPoint</vt:lpstr>
      <vt:lpstr>Главное для писателя  - это  наличие совести и памяти в человеке  в любое, даже трудное время.  «Совесть напрямую связана с человеческим счастьем»,- так считал Абрамов.  </vt:lpstr>
      <vt:lpstr>Подберите синонимы к следующим словам: </vt:lpstr>
      <vt:lpstr>Судьба – Участь, доля, жизненный путь   Драматизм – Крайняя напряжённость, тяжесть положения, обстоятельств. </vt:lpstr>
      <vt:lpstr>Презентация PowerPoint</vt:lpstr>
      <vt:lpstr>Презентация PowerPoint</vt:lpstr>
      <vt:lpstr>Презентация PowerPoint</vt:lpstr>
      <vt:lpstr>Прочитайте тест от слов “Мне четырнадцать лет было…” до конца. </vt:lpstr>
      <vt:lpstr>Презентация PowerPoint</vt:lpstr>
      <vt:lpstr>В чем заключается особенность композиции рассказа? </vt:lpstr>
      <vt:lpstr>Проверка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Ранько</dc:creator>
  <cp:lastModifiedBy>Пользователь</cp:lastModifiedBy>
  <cp:revision>80</cp:revision>
  <dcterms:created xsi:type="dcterms:W3CDTF">2019-08-10T19:30:32Z</dcterms:created>
  <dcterms:modified xsi:type="dcterms:W3CDTF">2023-01-12T11:41:39Z</dcterms:modified>
</cp:coreProperties>
</file>