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slides/slide81.xml" ContentType="application/vnd.openxmlformats-officedocument.presentationml.slide+xml"/>
  <Override PartName="/ppt/slideLayouts/slideLayout91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61.xml" ContentType="application/vnd.openxmlformats-officedocument.presentationml.slide+xml"/>
  <Override PartName="/ppt/slideLayouts/slideLayout7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11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theme/theme11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s/slide71.xml" ContentType="application/vnd.openxmlformats-officedocument.presentationml.slide+xml"/>
  <Override PartName="/ppt/slideLayouts/slideLayout8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57" r:id="rId3"/>
    <p:sldId id="260" r:id="rId4"/>
    <p:sldId id="262" r:id="rId5"/>
    <p:sldId id="261" r:id="rId6"/>
    <p:sldId id="263" r:id="rId7"/>
    <p:sldId id="264" r:id="rId8"/>
    <p:sldId id="265" r:id="rId9"/>
    <p:sldId id="267" r:id="rId10"/>
    <p:sldId id="269" r:id="rId11"/>
    <p:sldId id="271" r:id="rId12"/>
    <p:sldId id="272" r:id="rId13"/>
    <p:sldId id="273" r:id="rId14"/>
    <p:sldId id="274" r:id="rId15"/>
    <p:sldId id="275" r:id="rId16"/>
    <p:sldId id="270" r:id="rId17"/>
    <p:sldId id="266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B6E300-0A13-4A81-945A-7333C271A069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71962-1EA4-46E7-BCB0-F36CE46D1A59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4" y="569913"/>
            <a:ext cx="8497491" cy="11731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92894" y="1825625"/>
            <a:ext cx="4191000" cy="45291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98194" y="1825625"/>
            <a:ext cx="4192191" cy="45291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21.12.16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C11BF2-9123-4E2D-B60D-E262BC37F85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69CB8-F204-4D06-B913-C5A26A89888A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BB376-B19C-488D-ABEB-03C7E6E9E3E0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637A9-119A-49DA-BD12-AAC58B377D80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F077B-A50F-4D64-8574-E2D6A98A5553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E2A62-1983-43A1-A163-D8AA46534C80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F3E3B-34E3-4345-B2A1-994B83598A9C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816C96-82A1-4D77-8ADA-627AC6FE3D65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02C1E-28F2-47E9-802D-339E64E2F920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4271A48-F18A-45B3-BC05-1E27DA3F88AF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747F8-9654-4282-85D2-65F41AAE7A75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7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111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5DC5B261-8843-42D1-AAFC-05E20E2D9B97}" type="datetimeFigureOut">
              <a:rPr lang="en-US" dirty="0"/>
              <a:t>11/18/2017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slide" Target="slide6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1.png"/><Relationship Id="rId3" Type="http://schemas.openxmlformats.org/officeDocument/2006/relationships/image" Target="../media/image231.png"/><Relationship Id="rId7" Type="http://schemas.openxmlformats.org/officeDocument/2006/relationships/image" Target="../media/image271.png"/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61.png"/><Relationship Id="rId5" Type="http://schemas.openxmlformats.org/officeDocument/2006/relationships/image" Target="../media/image251.png"/><Relationship Id="rId10" Type="http://schemas.openxmlformats.org/officeDocument/2006/relationships/slide" Target="slide71.xml"/><Relationship Id="rId4" Type="http://schemas.openxmlformats.org/officeDocument/2006/relationships/image" Target="../media/image241.png"/><Relationship Id="rId9" Type="http://schemas.openxmlformats.org/officeDocument/2006/relationships/image" Target="../media/image29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1.png"/><Relationship Id="rId3" Type="http://schemas.openxmlformats.org/officeDocument/2006/relationships/image" Target="../media/image301.png"/><Relationship Id="rId7" Type="http://schemas.openxmlformats.org/officeDocument/2006/relationships/image" Target="../media/image341.png"/><Relationship Id="rId12" Type="http://schemas.openxmlformats.org/officeDocument/2006/relationships/image" Target="../media/image391.png"/><Relationship Id="rId17" Type="http://schemas.openxmlformats.org/officeDocument/2006/relationships/slide" Target="slide81.xml"/><Relationship Id="rId2" Type="http://schemas.openxmlformats.org/officeDocument/2006/relationships/image" Target="../media/image221.png"/><Relationship Id="rId16" Type="http://schemas.openxmlformats.org/officeDocument/2006/relationships/image" Target="../media/image431.pn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31.png"/><Relationship Id="rId11" Type="http://schemas.openxmlformats.org/officeDocument/2006/relationships/image" Target="../media/image381.png"/><Relationship Id="rId5" Type="http://schemas.openxmlformats.org/officeDocument/2006/relationships/image" Target="../media/image321.png"/><Relationship Id="rId15" Type="http://schemas.openxmlformats.org/officeDocument/2006/relationships/image" Target="../media/image421.png"/><Relationship Id="rId10" Type="http://schemas.openxmlformats.org/officeDocument/2006/relationships/image" Target="../media/image371.png"/><Relationship Id="rId4" Type="http://schemas.openxmlformats.org/officeDocument/2006/relationships/image" Target="../media/image311.png"/><Relationship Id="rId9" Type="http://schemas.openxmlformats.org/officeDocument/2006/relationships/image" Target="../media/image361.png"/><Relationship Id="rId14" Type="http://schemas.openxmlformats.org/officeDocument/2006/relationships/image" Target="../media/image4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hyperlink" Target="https://d15hng3vemx011.cloudfront.net/attachment/68136218885775215462" TargetMode="External"/><Relationship Id="rId2" Type="http://schemas.openxmlformats.org/officeDocument/2006/relationships/hyperlink" Target="http://www.findbestwatch.net/wp-content/uploads/1463/02573ff897f1c4f.jpg" TargetMode="External"/><Relationship Id="rId1" Type="http://schemas.openxmlformats.org/officeDocument/2006/relationships/slideLayout" Target="../slideLayouts/slideLayout21.xml"/><Relationship Id="rId4" Type="http://schemas.openxmlformats.org/officeDocument/2006/relationships/hyperlink" Target="http://upyourpic.org/images/201312/dq3sz9hsqi.pn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1404" y="1484784"/>
            <a:ext cx="6210354" cy="36317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15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5 КЛАСС</a:t>
            </a:r>
          </a:p>
          <a:p>
            <a:pPr algn="ctr"/>
            <a:r>
              <a:rPr lang="ru-RU" sz="115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ДРОБИ</a:t>
            </a:r>
            <a:endParaRPr lang="ru-RU" sz="115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med">
    <p:push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0889" y="286604"/>
            <a:ext cx="8092440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500" dirty="0"/>
              <a:t>№</a:t>
            </a:r>
            <a:r>
              <a:rPr lang="ru-RU" sz="4500" dirty="0" smtClean="0"/>
              <a:t> 1. Сопоставить дроби и рисунки </a:t>
            </a:r>
            <a:endParaRPr lang="ru-RU" sz="4500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54518" y="1845733"/>
                <a:ext cx="10857297" cy="4468439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ru-RU" sz="500" b="0" i="1" spc="100" smtClean="0">
                        <a:latin typeface="Cambria Math" panose="02040503050406030204" pitchFamily="18" charset="0"/>
                        <a:cs typeface="Arial" panose="020B0604020202020204" pitchFamily="34" charset="0"/>
                        <a:hlinkClick r:id="rId2" action="ppaction://hlinksldjump"/>
                      </a:rPr>
                      <m:t>       </m:t>
                    </m:r>
                  </m:oMath>
                </a14:m>
                <a:endParaRPr lang="ru-RU" sz="500" b="0" i="1" spc="100" dirty="0" smtClean="0">
                  <a:latin typeface="Cambria Math" panose="02040503050406030204" pitchFamily="18" charset="0"/>
                  <a:cs typeface="Arial" panose="020B0604020202020204" pitchFamily="34" charset="0"/>
                  <a:hlinkClick r:id="rId2" action="ppaction://hlinksldjump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0889" y="1845734"/>
                <a:ext cx="8142973" cy="4468439"/>
              </a:xfrm>
              <a:blipFill rotWithShape="0">
                <a:blip r:embed="rId3" cstate="email"/>
                <a:stretch>
                  <a:fillRect l="-3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490889" y="1845733"/>
            <a:ext cx="830900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3500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/>
          <a:srcRect/>
          <a:stretch/>
        </p:blipFill>
        <p:spPr>
          <a:xfrm>
            <a:off x="0" y="1772816"/>
            <a:ext cx="1512168" cy="19012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763688" y="1628800"/>
            <a:ext cx="607713" cy="24146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/>
          <a:srcRect b="3370"/>
          <a:stretch/>
        </p:blipFill>
        <p:spPr>
          <a:xfrm>
            <a:off x="2555776" y="1916832"/>
            <a:ext cx="1463124" cy="169849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868144" y="1844824"/>
            <a:ext cx="1480662" cy="166968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139952" y="2132856"/>
            <a:ext cx="1648152" cy="105766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524329" y="1772816"/>
            <a:ext cx="1619672" cy="180830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17" name="Заголовок 1"/>
              <p:cNvSpPr txBox="1">
                <a:spLocks/>
              </p:cNvSpPr>
              <p:nvPr/>
            </p:nvSpPr>
            <p:spPr>
              <a:xfrm>
                <a:off x="398218" y="4782443"/>
                <a:ext cx="1103323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5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50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50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sz="5000" b="1" dirty="0"/>
              </a:p>
            </p:txBody>
          </p:sp>
        </mc:Choice>
        <mc:Fallback>
          <p:sp>
            <p:nvSpPr>
              <p:cNvPr id="17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64" y="4782444"/>
                <a:ext cx="827492" cy="1450757"/>
              </a:xfrm>
              <a:prstGeom prst="rect">
                <a:avLst/>
              </a:prstGeom>
              <a:blipFill rotWithShape="0">
                <a:blip r:embed="rId10" cstate="email"/>
                <a:stretch>
                  <a:fillRect b="-8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Заголовок 1"/>
              <p:cNvSpPr txBox="1">
                <a:spLocks/>
              </p:cNvSpPr>
              <p:nvPr/>
            </p:nvSpPr>
            <p:spPr>
              <a:xfrm>
                <a:off x="2212080" y="4782443"/>
                <a:ext cx="1103323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5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50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5000" b="0" i="1" dirty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ru-RU" sz="5000" b="1" dirty="0"/>
              </a:p>
            </p:txBody>
          </p:sp>
        </mc:Choice>
        <mc:Fallback>
          <p:sp>
            <p:nvSpPr>
              <p:cNvPr id="18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9061" y="4782444"/>
                <a:ext cx="827492" cy="1450757"/>
              </a:xfrm>
              <a:prstGeom prst="rect">
                <a:avLst/>
              </a:prstGeom>
              <a:blipFill rotWithShape="0">
                <a:blip r:embed="rId11" cstate="email"/>
                <a:stretch>
                  <a:fillRect b="-8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Заголовок 1"/>
              <p:cNvSpPr txBox="1">
                <a:spLocks/>
              </p:cNvSpPr>
              <p:nvPr/>
            </p:nvSpPr>
            <p:spPr>
              <a:xfrm>
                <a:off x="3944762" y="4782443"/>
                <a:ext cx="1103323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5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50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5000" b="0" i="1" dirty="0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ru-RU" sz="5000" b="1" dirty="0"/>
              </a:p>
            </p:txBody>
          </p:sp>
        </mc:Choice>
        <mc:Fallback>
          <p:sp>
            <p:nvSpPr>
              <p:cNvPr id="19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8572" y="4782444"/>
                <a:ext cx="827492" cy="1450757"/>
              </a:xfrm>
              <a:prstGeom prst="rect">
                <a:avLst/>
              </a:prstGeom>
              <a:blipFill rotWithShape="0">
                <a:blip r:embed="rId12" cstate="email"/>
                <a:stretch>
                  <a:fillRect b="-8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0" name="Заголовок 1"/>
              <p:cNvSpPr txBox="1">
                <a:spLocks/>
              </p:cNvSpPr>
              <p:nvPr/>
            </p:nvSpPr>
            <p:spPr>
              <a:xfrm>
                <a:off x="5531504" y="4782443"/>
                <a:ext cx="1103323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5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50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5000" b="0" i="1" dirty="0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ru-RU" sz="5000" b="1" dirty="0"/>
              </a:p>
            </p:txBody>
          </p:sp>
        </mc:Choice>
        <mc:Fallback>
          <p:sp>
            <p:nvSpPr>
              <p:cNvPr id="20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629" y="4782444"/>
                <a:ext cx="827492" cy="1450757"/>
              </a:xfrm>
              <a:prstGeom prst="rect">
                <a:avLst/>
              </a:prstGeom>
              <a:blipFill rotWithShape="0">
                <a:blip r:embed="rId13" cstate="email"/>
                <a:stretch>
                  <a:fillRect b="-8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1" name="Заголовок 1"/>
              <p:cNvSpPr txBox="1">
                <a:spLocks/>
              </p:cNvSpPr>
              <p:nvPr/>
            </p:nvSpPr>
            <p:spPr>
              <a:xfrm>
                <a:off x="6956996" y="4782443"/>
                <a:ext cx="1103323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5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50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5000" b="0" i="1" dirty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ru-RU" sz="5000" b="1" dirty="0"/>
              </a:p>
            </p:txBody>
          </p:sp>
        </mc:Choice>
        <mc:Fallback>
          <p:sp>
            <p:nvSpPr>
              <p:cNvPr id="21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7748" y="4782444"/>
                <a:ext cx="827492" cy="1450757"/>
              </a:xfrm>
              <a:prstGeom prst="rect">
                <a:avLst/>
              </a:prstGeom>
              <a:blipFill rotWithShape="0">
                <a:blip r:embed="rId14" cstate="email"/>
                <a:stretch>
                  <a:fillRect b="-8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2" name="Заголовок 1"/>
              <p:cNvSpPr txBox="1">
                <a:spLocks/>
              </p:cNvSpPr>
              <p:nvPr/>
            </p:nvSpPr>
            <p:spPr>
              <a:xfrm>
                <a:off x="8547169" y="4796788"/>
                <a:ext cx="1103323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5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50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50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5000" b="1" dirty="0"/>
              </a:p>
            </p:txBody>
          </p:sp>
        </mc:Choice>
        <mc:Fallback>
          <p:sp>
            <p:nvSpPr>
              <p:cNvPr id="22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0377" y="4796789"/>
                <a:ext cx="827492" cy="1450757"/>
              </a:xfrm>
              <a:prstGeom prst="rect">
                <a:avLst/>
              </a:prstGeom>
              <a:blipFill rotWithShape="0">
                <a:blip r:embed="rId15" cstate="email"/>
                <a:stretch>
                  <a:fillRect b="-84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3274748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58002E-6 L 0.4184 -0.32378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58002E-6 L 0.48611 -0.33418 " pathEditMode="relative" rAng="0" ptsTypes="AA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88 -0.0976 L 0.30694 -0.32378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9" y="-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72 -0.08904 L -0.41511 -0.28169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" y="-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406 -0.09552 L -0.68715 -0.28377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2.03515E-6 L 0.15746 -0.40102 " pathEditMode="relative" rAng="0" ptsTypes="AA">
                                      <p:cBhvr>
                                        <p:cTn id="31" dur="1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" y="-2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2192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folHlink"/>
                </a:solidFill>
              </a:rPr>
              <a:t>Половина. 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7696200" cy="4038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>
                <a:solidFill>
                  <a:schemeClr val="accent2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Самая известная доля – это, конечно, половина. Слова с приставкой «пол» можно услышать часто: полчаса, полкилометра… Разделили целое на две части – «половина».</a:t>
            </a:r>
            <a:r>
              <a:rPr lang="ru-RU" dirty="0" smtClean="0">
                <a:solidFill>
                  <a:schemeClr val="accent2"/>
                </a:solidFill>
              </a:rPr>
              <a:t> </a:t>
            </a:r>
          </a:p>
          <a:p>
            <a:pPr eaLnBrk="1" hangingPunct="1">
              <a:buFontTx/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chemeClr val="accent2"/>
                </a:solidFill>
              </a:rPr>
              <a:t>      </a:t>
            </a:r>
            <a:r>
              <a:rPr lang="ru-RU" b="1" dirty="0" smtClean="0">
                <a:solidFill>
                  <a:srgbClr val="7030A0"/>
                </a:solidFill>
              </a:rPr>
              <a:t>Долю        называют </a:t>
            </a:r>
            <a:r>
              <a:rPr lang="ru-RU" sz="4000" b="1" u="sng" dirty="0" smtClean="0">
                <a:solidFill>
                  <a:schemeClr val="tx2">
                    <a:lumMod val="50000"/>
                  </a:schemeClr>
                </a:solidFill>
              </a:rPr>
              <a:t>половина</a:t>
            </a:r>
            <a:r>
              <a:rPr lang="ru-RU" b="1" dirty="0" smtClean="0"/>
              <a:t>.</a:t>
            </a:r>
            <a:endParaRPr lang="ru-RU" b="1" dirty="0" smtClean="0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endParaRPr lang="ru-RU" b="1" dirty="0" smtClean="0">
              <a:solidFill>
                <a:schemeClr val="accent2"/>
              </a:solidFill>
            </a:endParaRPr>
          </a:p>
        </p:txBody>
      </p:sp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4221088"/>
            <a:ext cx="38690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3501008"/>
            <a:ext cx="1150938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5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164288" y="4005064"/>
            <a:ext cx="1268413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152400"/>
            <a:ext cx="6870700" cy="16002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folHlink"/>
                </a:solidFill>
              </a:rPr>
              <a:t>Треть.</a:t>
            </a:r>
            <a:r>
              <a:rPr lang="ru-RU" smtClean="0">
                <a:solidFill>
                  <a:schemeClr val="folHlink"/>
                </a:solidFill>
              </a:rPr>
              <a:t> 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7030A0"/>
                </a:solidFill>
              </a:rPr>
              <a:t>Название доли зависит от того, </a:t>
            </a:r>
            <a:r>
              <a:rPr lang="ru-RU" b="1" dirty="0" smtClean="0">
                <a:solidFill>
                  <a:srgbClr val="7030A0"/>
                </a:solidFill>
              </a:rPr>
              <a:t>на сколько равных частей разделили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единицу</a:t>
            </a:r>
            <a:r>
              <a:rPr lang="ru-RU" dirty="0" smtClean="0">
                <a:solidFill>
                  <a:srgbClr val="7030A0"/>
                </a:solidFill>
              </a:rPr>
              <a:t>. Разделили на три части – «треть». </a:t>
            </a:r>
          </a:p>
          <a:p>
            <a:pPr eaLnBrk="1" hangingPunct="1">
              <a:buFontTx/>
              <a:buNone/>
            </a:pPr>
            <a:endParaRPr lang="ru-RU" dirty="0" smtClean="0">
              <a:solidFill>
                <a:schemeClr val="accent2"/>
              </a:solidFill>
            </a:endParaRPr>
          </a:p>
          <a:p>
            <a:pPr eaLnBrk="1" hangingPunct="1">
              <a:buFontTx/>
              <a:buNone/>
            </a:pPr>
            <a:r>
              <a:rPr lang="ru-RU" dirty="0" smtClean="0">
                <a:solidFill>
                  <a:srgbClr val="7030A0"/>
                </a:solidFill>
              </a:rPr>
              <a:t>Долю       называют </a:t>
            </a:r>
            <a:r>
              <a:rPr lang="ru-RU" sz="4400" b="1" u="sng" dirty="0" smtClean="0">
                <a:solidFill>
                  <a:schemeClr val="folHlink"/>
                </a:solidFill>
              </a:rPr>
              <a:t>«треть»</a:t>
            </a:r>
            <a:endParaRPr lang="ru-RU" b="1" u="sng" dirty="0" smtClean="0">
              <a:solidFill>
                <a:schemeClr val="folHlink"/>
              </a:solidFill>
            </a:endParaRPr>
          </a:p>
        </p:txBody>
      </p:sp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24600" y="3581400"/>
            <a:ext cx="1743075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1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1680" y="3573016"/>
            <a:ext cx="341313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64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2954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folHlink"/>
                </a:solidFill>
              </a:rPr>
              <a:t>Четверть. 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Если целое разделили на </a:t>
            </a:r>
            <a:r>
              <a:rPr lang="ru-RU" b="1" dirty="0" smtClean="0"/>
              <a:t>4 </a:t>
            </a:r>
            <a:r>
              <a:rPr lang="ru-RU" dirty="0" smtClean="0"/>
              <a:t>части, то</a:t>
            </a:r>
          </a:p>
          <a:p>
            <a:pPr eaLnBrk="1" hangingPunct="1">
              <a:buFontTx/>
              <a:buNone/>
            </a:pPr>
            <a:r>
              <a:rPr lang="ru-RU" dirty="0" smtClean="0"/>
              <a:t> получается     или по другому </a:t>
            </a:r>
          </a:p>
          <a:p>
            <a:pPr eaLnBrk="1" hangingPunct="1">
              <a:buFontTx/>
              <a:buNone/>
            </a:pPr>
            <a:r>
              <a:rPr lang="ru-RU" dirty="0" smtClean="0"/>
              <a:t>говорят </a:t>
            </a:r>
            <a:r>
              <a:rPr lang="ru-RU" sz="4000" b="1" u="sng" dirty="0" smtClean="0">
                <a:solidFill>
                  <a:schemeClr val="folHlink"/>
                </a:solidFill>
              </a:rPr>
              <a:t>«четверть»</a:t>
            </a:r>
            <a:r>
              <a:rPr lang="ru-RU" sz="4000" b="1" u="sng" dirty="0" smtClean="0"/>
              <a:t>.</a:t>
            </a:r>
            <a:endParaRPr lang="ru-RU" b="1" u="sng" dirty="0" smtClean="0"/>
          </a:p>
        </p:txBody>
      </p:sp>
      <p:pic>
        <p:nvPicPr>
          <p:cNvPr id="69636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2204864"/>
            <a:ext cx="287338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95400" y="3810000"/>
            <a:ext cx="1666875" cy="158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9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69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6" dur="500"/>
                                        <p:tgtEl>
                                          <p:spTgt spid="69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6870700" cy="14478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chemeClr val="folHlink"/>
                </a:solidFill>
              </a:rPr>
              <a:t>Как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folHlink"/>
                </a:solidFill>
              </a:rPr>
              <a:t>называются другие доли?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828800"/>
            <a:ext cx="8077200" cy="4267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А если разделить на пять частей, то что ли «</a:t>
            </a:r>
            <a:r>
              <a:rPr lang="ru-RU" dirty="0" err="1" smtClean="0"/>
              <a:t>пятерть</a:t>
            </a:r>
            <a:r>
              <a:rPr lang="ru-RU" dirty="0" smtClean="0"/>
              <a:t>», на шесть – «</a:t>
            </a:r>
            <a:r>
              <a:rPr lang="ru-RU" dirty="0" err="1" smtClean="0"/>
              <a:t>шестерть</a:t>
            </a:r>
            <a:r>
              <a:rPr lang="ru-RU" dirty="0" smtClean="0"/>
              <a:t>»?</a:t>
            </a:r>
          </a:p>
          <a:p>
            <a:pPr eaLnBrk="1" hangingPunct="1">
              <a:buFontTx/>
              <a:buNone/>
            </a:pPr>
            <a:endParaRPr lang="ru-RU" dirty="0" smtClean="0"/>
          </a:p>
          <a:p>
            <a:pPr eaLnBrk="1" hangingPunct="1">
              <a:buFontTx/>
              <a:buNone/>
            </a:pPr>
            <a:endParaRPr lang="ru-RU" dirty="0" smtClean="0"/>
          </a:p>
          <a:p>
            <a:pPr eaLnBrk="1" hangingPunct="1">
              <a:buFontTx/>
              <a:buNone/>
            </a:pPr>
            <a:r>
              <a:rPr lang="ru-RU" dirty="0" smtClean="0"/>
              <a:t>Таких смешных слов в русском языке нет. Чтобы назвать доли пользуются словами </a:t>
            </a:r>
            <a:r>
              <a:rPr lang="ru-RU" dirty="0" smtClean="0">
                <a:solidFill>
                  <a:schemeClr val="folHlink"/>
                </a:solidFill>
              </a:rPr>
              <a:t>«пятая»,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folHlink"/>
                </a:solidFill>
              </a:rPr>
              <a:t>«шестая»</a:t>
            </a:r>
          </a:p>
          <a:p>
            <a:pPr eaLnBrk="1" hangingPunct="1">
              <a:buFontTx/>
              <a:buNone/>
            </a:pPr>
            <a:endParaRPr lang="ru-RU" dirty="0" smtClean="0"/>
          </a:p>
          <a:p>
            <a:pPr eaLnBrk="1" hangingPunct="1">
              <a:buFontTx/>
              <a:buNone/>
            </a:pPr>
            <a:endParaRPr lang="ru-RU" dirty="0" smtClean="0"/>
          </a:p>
        </p:txBody>
      </p:sp>
      <p:pic>
        <p:nvPicPr>
          <p:cNvPr id="76804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-384283">
            <a:off x="457200" y="2971800"/>
            <a:ext cx="1147763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533400"/>
            <a:ext cx="8640960" cy="54102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При чтении дробей надо помнить: числитель дроби – количественное числительное женского рода (одна, две, восемь и т.д.), а знаменатель – порядковое числительное (седьмая, сотая, двести тридцатая и т.д.)</a:t>
            </a:r>
          </a:p>
          <a:p>
            <a:pPr eaLnBrk="1" hangingPunct="1">
              <a:buFontTx/>
              <a:buNone/>
            </a:pPr>
            <a:r>
              <a:rPr lang="ru-RU" dirty="0" smtClean="0"/>
              <a:t>Например:       - одна пятая;         </a:t>
            </a:r>
          </a:p>
          <a:p>
            <a:pPr eaLnBrk="1" hangingPunct="1">
              <a:buFontTx/>
              <a:buNone/>
            </a:pPr>
            <a:r>
              <a:rPr lang="ru-RU" dirty="0" smtClean="0"/>
              <a:t>     - две шестых;</a:t>
            </a:r>
          </a:p>
          <a:p>
            <a:pPr eaLnBrk="1" hangingPunct="1">
              <a:buFontTx/>
              <a:buNone/>
            </a:pPr>
            <a:r>
              <a:rPr lang="ru-RU" dirty="0" smtClean="0"/>
              <a:t>           - восемьдесят три сто пятьдесят вторых</a:t>
            </a:r>
          </a:p>
        </p:txBody>
      </p:sp>
      <p:pic>
        <p:nvPicPr>
          <p:cNvPr id="94215" name="Picture 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3068960"/>
            <a:ext cx="3429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6" name="Picture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3645024"/>
            <a:ext cx="3143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217" name="Picture 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293096"/>
            <a:ext cx="6000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94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94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94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664" y="286604"/>
            <a:ext cx="8501232" cy="145075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500" dirty="0"/>
              <a:t>№</a:t>
            </a:r>
            <a:r>
              <a:rPr lang="ru-RU" sz="4500" dirty="0" smtClean="0"/>
              <a:t> 2. Сопоставить дроби и их  названия</a:t>
            </a:r>
            <a:endParaRPr lang="ru-RU" sz="4500" b="1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54518" y="1845733"/>
                <a:ext cx="10857297" cy="4468439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ru-RU" sz="500" b="0" i="1" spc="10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</m:t>
                    </m:r>
                  </m:oMath>
                </a14:m>
                <a:endParaRPr lang="ru-RU" sz="500" b="0" i="1" spc="100" dirty="0" smtClean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0889" y="1845734"/>
                <a:ext cx="8142973" cy="4468439"/>
              </a:xfrm>
              <a:blipFill rotWithShape="0">
                <a:blip r:embed="rId2" cstate="email"/>
                <a:stretch>
                  <a:fillRect l="-337"/>
                </a:stretch>
              </a:blipFill>
            </p:spPr>
            <p:txBody>
              <a:bodyPr/>
              <a:lstStyle/>
              <a:p>
                <a:r>
                  <a:rPr lang="ru-RU" dirty="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490889" y="1893957"/>
            <a:ext cx="830900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3500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17" name="Заголовок 1"/>
              <p:cNvSpPr txBox="1">
                <a:spLocks/>
              </p:cNvSpPr>
              <p:nvPr/>
            </p:nvSpPr>
            <p:spPr>
              <a:xfrm>
                <a:off x="398218" y="5056094"/>
                <a:ext cx="1103323" cy="1177106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17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64" y="5056094"/>
                <a:ext cx="827492" cy="1177106"/>
              </a:xfrm>
              <a:prstGeom prst="rect">
                <a:avLst/>
              </a:prstGeom>
              <a:blipFill rotWithShape="0">
                <a:blip r:embed="rId3" cstate="email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8" name="Заголовок 1"/>
              <p:cNvSpPr txBox="1">
                <a:spLocks/>
              </p:cNvSpPr>
              <p:nvPr/>
            </p:nvSpPr>
            <p:spPr>
              <a:xfrm>
                <a:off x="4809997" y="1944303"/>
                <a:ext cx="1103323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18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7498" y="1944304"/>
                <a:ext cx="827492" cy="1450757"/>
              </a:xfrm>
              <a:prstGeom prst="rect">
                <a:avLst/>
              </a:prstGeom>
              <a:blipFill rotWithShape="0">
                <a:blip r:embed="rId4" cstate="email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19" name="Заголовок 1"/>
              <p:cNvSpPr txBox="1">
                <a:spLocks/>
              </p:cNvSpPr>
              <p:nvPr/>
            </p:nvSpPr>
            <p:spPr>
              <a:xfrm>
                <a:off x="2608729" y="4811066"/>
                <a:ext cx="781907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19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6547" y="4811067"/>
                <a:ext cx="586430" cy="1450757"/>
              </a:xfrm>
              <a:prstGeom prst="rect">
                <a:avLst/>
              </a:prstGeom>
              <a:blipFill rotWithShape="0">
                <a:blip r:embed="rId5" cstate="email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0" name="Заголовок 1"/>
              <p:cNvSpPr txBox="1">
                <a:spLocks/>
              </p:cNvSpPr>
              <p:nvPr/>
            </p:nvSpPr>
            <p:spPr>
              <a:xfrm>
                <a:off x="5251959" y="4811066"/>
                <a:ext cx="1103323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20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8970" y="4811067"/>
                <a:ext cx="827492" cy="1450757"/>
              </a:xfrm>
              <a:prstGeom prst="rect">
                <a:avLst/>
              </a:prstGeom>
              <a:blipFill rotWithShape="0">
                <a:blip r:embed="rId6" cstate="email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1" name="Заголовок 1"/>
              <p:cNvSpPr txBox="1">
                <a:spLocks/>
              </p:cNvSpPr>
              <p:nvPr/>
            </p:nvSpPr>
            <p:spPr>
              <a:xfrm>
                <a:off x="7420617" y="1893957"/>
                <a:ext cx="1103323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21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5463" y="1893958"/>
                <a:ext cx="827492" cy="1450757"/>
              </a:xfrm>
              <a:prstGeom prst="rect">
                <a:avLst/>
              </a:prstGeom>
              <a:blipFill rotWithShape="0">
                <a:blip r:embed="rId7" cstate="email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2" name="Заголовок 1"/>
              <p:cNvSpPr txBox="1">
                <a:spLocks/>
              </p:cNvSpPr>
              <p:nvPr/>
            </p:nvSpPr>
            <p:spPr>
              <a:xfrm>
                <a:off x="8547169" y="4796788"/>
                <a:ext cx="1103323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22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0377" y="4796789"/>
                <a:ext cx="827492" cy="1450757"/>
              </a:xfrm>
              <a:prstGeom prst="rect">
                <a:avLst/>
              </a:prstGeom>
              <a:blipFill rotWithShape="0">
                <a:blip r:embed="rId8" cstate="email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xmlns="" Requires="a14">
          <p:sp>
            <p:nvSpPr>
              <p:cNvPr id="23" name="Заголовок 1"/>
              <p:cNvSpPr txBox="1">
                <a:spLocks/>
              </p:cNvSpPr>
              <p:nvPr/>
            </p:nvSpPr>
            <p:spPr>
              <a:xfrm>
                <a:off x="10695787" y="2065827"/>
                <a:ext cx="1103323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23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1841" y="2065828"/>
                <a:ext cx="827492" cy="1450757"/>
              </a:xfrm>
              <a:prstGeom prst="rect">
                <a:avLst/>
              </a:prstGeom>
              <a:blipFill rotWithShape="0">
                <a:blip r:embed="rId9" cstate="email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Заголовок 1"/>
          <p:cNvSpPr txBox="1">
            <a:spLocks/>
          </p:cNvSpPr>
          <p:nvPr/>
        </p:nvSpPr>
        <p:spPr>
          <a:xfrm>
            <a:off x="1516476" y="1940864"/>
            <a:ext cx="1563183" cy="4927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70C0"/>
                </a:solidFill>
              </a:rPr>
              <a:t>Две пятых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412964" y="2480894"/>
            <a:ext cx="1137907" cy="9825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70C0"/>
                </a:solidFill>
              </a:rPr>
              <a:t>Одна вторая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2409971" y="3865746"/>
            <a:ext cx="1727274" cy="6848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70C0"/>
                </a:solidFill>
              </a:rPr>
              <a:t>Две третьих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4687300" y="5485815"/>
            <a:ext cx="1855269" cy="5694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70C0"/>
                </a:solidFill>
              </a:rPr>
              <a:t>Три седьмых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4352716" y="3185907"/>
            <a:ext cx="1391705" cy="96415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5000"/>
              </a:lnSpc>
            </a:pPr>
            <a:r>
              <a:rPr lang="ru-RU" sz="2400" b="1" dirty="0" smtClean="0">
                <a:solidFill>
                  <a:srgbClr val="0070C0"/>
                </a:solidFill>
              </a:rPr>
              <a:t>Четыре восьмых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1144880" y="4207024"/>
            <a:ext cx="1192391" cy="9626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70C0"/>
                </a:solidFill>
              </a:rPr>
              <a:t>Четыре шестых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7474764" y="5136243"/>
            <a:ext cx="1855269" cy="10056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rgbClr val="0070C0"/>
                </a:solidFill>
              </a:rPr>
              <a:t>Одна 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четвёртая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2331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96 0.13612 L -0.2418 0.08936 C -0.28698 0.07871 -0.35521 0.07338 -0.42657 0.07338 C -0.50769 0.07338 -0.57292 0.07871 -0.6181 0.08936 L -0.83581 0.13612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599" y="-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0.0169 L -0.05703 0.04421 C -0.06888 0.05046 -0.08672 0.05394 -0.10533 0.05394 C -0.12656 0.05394 -0.14362 0.05046 -0.15547 0.04421 L -0.21237 0.0169 " pathEditMode="relative" rAng="0" ptsTypes="AAAAA">
                                      <p:cBhvr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25" y="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44444E-6 L -0.48412 0.4180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06" y="20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33333E-6 L 0.85665 -0.0990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26" y="-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0.075 L 0.10157 0.0206 C 0.12266 0.04213 0.15443 0.05393 0.18776 0.05393 C 0.22565 0.05393 0.25612 0.04213 0.27722 0.0206 L 0.37891 -0.075 " pathEditMode="relative" rAng="0" ptsTypes="AAA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45" y="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07407E-6 L -0.13151 -0.1076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" y="-5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2.59259E-6 L -0.2164 -0.4370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20" y="-2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Записать в виде обыкновенной дроби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79512" y="1772816"/>
            <a:ext cx="31397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Две седьмых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987824" y="2636912"/>
            <a:ext cx="380572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Четыре девятых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3429000"/>
            <a:ext cx="277870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Одна сотая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3059832" y="4005064"/>
            <a:ext cx="305102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Три восьмых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4941168"/>
            <a:ext cx="462985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Три двадцать пятых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3131840" y="5877272"/>
            <a:ext cx="239283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Половина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1484784"/>
            <a:ext cx="323528" cy="1294112"/>
          </a:xfrm>
          <a:prstGeom prst="rect">
            <a:avLst/>
          </a:prstGeom>
          <a:noFill/>
        </p:spPr>
      </p:pic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4" name="Picture 10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2276872"/>
            <a:ext cx="323528" cy="1294112"/>
          </a:xfrm>
          <a:prstGeom prst="rect">
            <a:avLst/>
          </a:prstGeom>
          <a:noFill/>
        </p:spPr>
      </p:pic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6" name="Picture 1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3284984"/>
            <a:ext cx="683568" cy="911424"/>
          </a:xfrm>
          <a:prstGeom prst="rect">
            <a:avLst/>
          </a:prstGeom>
          <a:noFill/>
        </p:spPr>
      </p:pic>
      <p:sp>
        <p:nvSpPr>
          <p:cNvPr id="317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58" name="Picture 14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3573016"/>
            <a:ext cx="360040" cy="1440160"/>
          </a:xfrm>
          <a:prstGeom prst="rect">
            <a:avLst/>
          </a:prstGeom>
          <a:noFill/>
        </p:spPr>
      </p:pic>
      <p:sp>
        <p:nvSpPr>
          <p:cNvPr id="31761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60" name="Picture 16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4008" y="4653136"/>
            <a:ext cx="576064" cy="1152128"/>
          </a:xfrm>
          <a:prstGeom prst="rect">
            <a:avLst/>
          </a:prstGeom>
          <a:noFill/>
        </p:spPr>
      </p:pic>
      <p:sp>
        <p:nvSpPr>
          <p:cNvPr id="3176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762" name="Picture 18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5275856"/>
            <a:ext cx="395536" cy="1582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1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  <p:bldP spid="31746" grpId="0"/>
      <p:bldP spid="31747" grpId="0"/>
      <p:bldP spid="31748" grpId="0"/>
      <p:bldP spid="31749" grpId="0"/>
      <p:bldP spid="3175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60648"/>
            <a:ext cx="62960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Домашнее задани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1" y="1916832"/>
            <a:ext cx="914400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Параграф 25 </a:t>
            </a:r>
          </a:p>
          <a:p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(читать, учить определения);</a:t>
            </a:r>
          </a:p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№ 675, 677 </a:t>
            </a:r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24744"/>
            <a:ext cx="205056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270:9 =</a:t>
            </a:r>
            <a:endParaRPr lang="ru-RU" sz="4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0"/>
            <a:ext cx="42946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УСТНЫЙ СЧЕТ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1052736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30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3968" y="1124744"/>
            <a:ext cx="214193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34 ∙ 5 = </a:t>
            </a:r>
            <a:endParaRPr lang="ru-RU" sz="4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1052736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170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204864"/>
            <a:ext cx="23294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64 : 32 =</a:t>
            </a:r>
            <a:endParaRPr lang="ru-RU" sz="4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843808" y="2204864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2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3968" y="2276872"/>
            <a:ext cx="197842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6  ∙ 9 = </a:t>
            </a:r>
            <a:endParaRPr lang="ru-RU" sz="4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28184" y="2276872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54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3356992"/>
            <a:ext cx="333296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(46 +14): 5= </a:t>
            </a:r>
            <a:endParaRPr lang="ru-RU" sz="4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07904" y="3284984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12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4365104"/>
            <a:ext cx="346761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(19+81) ∙ 5 = </a:t>
            </a:r>
            <a:endParaRPr lang="ru-RU" sz="4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707904" y="4365104"/>
            <a:ext cx="12378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500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5445224"/>
            <a:ext cx="184377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 1 : 2= </a:t>
            </a:r>
            <a:endParaRPr lang="ru-RU" sz="48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267744" y="5373216"/>
            <a:ext cx="505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3291840"/>
            <a:ext cx="9144000" cy="3566160"/>
          </a:xfrm>
          <a:prstGeom prst="rect">
            <a:avLst/>
          </a:prstGeom>
        </p:spPr>
        <p:txBody>
          <a:bodyPr/>
          <a:lstStyle/>
          <a:p>
            <a:pPr lvl="0" algn="ctr">
              <a:spcBef>
                <a:spcPct val="0"/>
              </a:spcBef>
            </a:pPr>
            <a:r>
              <a:rPr lang="ru-RU" sz="4800" b="1" i="1" dirty="0" smtClean="0">
                <a:solidFill>
                  <a:schemeClr val="bg1">
                    <a:lumMod val="95000"/>
                  </a:schemeClr>
                </a:solidFill>
              </a:rPr>
              <a:t>12.12.2022 г.</a:t>
            </a:r>
          </a:p>
          <a:p>
            <a:pPr lvl="0" algn="ctr">
              <a:spcBef>
                <a:spcPct val="0"/>
              </a:spcBef>
            </a:pPr>
            <a:r>
              <a:rPr lang="ru-RU" sz="4800" b="1" i="1" dirty="0" smtClean="0">
                <a:solidFill>
                  <a:schemeClr val="bg1">
                    <a:lumMod val="95000"/>
                  </a:schemeClr>
                </a:solidFill>
              </a:rPr>
              <a:t>Понятие обыкновенной дроби: доля, часть</a:t>
            </a:r>
            <a:endParaRPr kumimoji="0" lang="ru-RU" sz="4800" b="1" i="0" u="none" strike="noStrike" kern="1200" cap="none" spc="30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838200" y="304800"/>
            <a:ext cx="68707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Что такое доля?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70080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Доля </a:t>
            </a:r>
            <a:r>
              <a:rPr lang="ru-RU" sz="4800" b="1" dirty="0" smtClean="0"/>
              <a:t>– каждая из равных частей единицы.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836712"/>
            <a:ext cx="8251542" cy="602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На сколько частей надо разделить апельсин, чтобы все звери получили поровну?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12160" y="1268760"/>
            <a:ext cx="2106613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36096" y="3140968"/>
            <a:ext cx="2160587" cy="241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91411" y="3140968"/>
            <a:ext cx="205258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5976" y="3645024"/>
            <a:ext cx="1846263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43808" y="3645024"/>
            <a:ext cx="2160587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979712" y="5010795"/>
            <a:ext cx="1745452" cy="1847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-324544" y="3284984"/>
            <a:ext cx="1995487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7544" y="-171400"/>
            <a:ext cx="1898650" cy="260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195736" y="0"/>
            <a:ext cx="2051050" cy="259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03648" y="1916832"/>
            <a:ext cx="2160587" cy="240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876256" y="0"/>
            <a:ext cx="2086038" cy="1188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23928" y="0"/>
            <a:ext cx="2106613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0"/>
            <a:ext cx="2106613" cy="266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2987824" y="908720"/>
            <a:ext cx="4443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</a:p>
          <a:p>
            <a:r>
              <a:rPr lang="ru-RU" sz="4000" b="1" dirty="0" smtClean="0"/>
              <a:t>8</a:t>
            </a:r>
            <a:endParaRPr lang="ru-RU" sz="4000" b="1" dirty="0"/>
          </a:p>
        </p:txBody>
      </p:sp>
      <p:cxnSp>
        <p:nvCxnSpPr>
          <p:cNvPr id="24" name="Прямая соединительная линия 23"/>
          <p:cNvCxnSpPr>
            <a:stCxn id="22" idx="1"/>
            <a:endCxn id="22" idx="3"/>
          </p:cNvCxnSpPr>
          <p:nvPr/>
        </p:nvCxnSpPr>
        <p:spPr>
          <a:xfrm>
            <a:off x="2987824" y="1570440"/>
            <a:ext cx="44435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860032" y="764704"/>
            <a:ext cx="4443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</a:p>
          <a:p>
            <a:r>
              <a:rPr lang="ru-RU" sz="4000" b="1" dirty="0" smtClean="0"/>
              <a:t>8</a:t>
            </a:r>
            <a:endParaRPr lang="ru-RU" sz="4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5940152" y="836712"/>
            <a:ext cx="4443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</a:p>
          <a:p>
            <a:r>
              <a:rPr lang="ru-RU" sz="4000" b="1" dirty="0" smtClean="0"/>
              <a:t>8</a:t>
            </a:r>
            <a:endParaRPr lang="ru-RU" sz="4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7020272" y="1988840"/>
            <a:ext cx="4443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</a:p>
          <a:p>
            <a:r>
              <a:rPr lang="ru-RU" sz="4000" b="1" dirty="0" smtClean="0"/>
              <a:t>8</a:t>
            </a:r>
            <a:endParaRPr lang="ru-RU" sz="4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6156176" y="3861048"/>
            <a:ext cx="4443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</a:p>
          <a:p>
            <a:r>
              <a:rPr lang="ru-RU" sz="4000" b="1" dirty="0" smtClean="0"/>
              <a:t>8</a:t>
            </a:r>
            <a:endParaRPr lang="ru-RU" sz="40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932040" y="4437112"/>
            <a:ext cx="4443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</a:p>
          <a:p>
            <a:r>
              <a:rPr lang="ru-RU" sz="4000" b="1" dirty="0" smtClean="0"/>
              <a:t>8</a:t>
            </a:r>
            <a:endParaRPr lang="ru-RU" sz="40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707904" y="4005064"/>
            <a:ext cx="4443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</a:p>
          <a:p>
            <a:r>
              <a:rPr lang="ru-RU" sz="4000" b="1" dirty="0" smtClean="0"/>
              <a:t>8</a:t>
            </a:r>
            <a:endParaRPr lang="ru-RU" sz="40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339752" y="2420888"/>
            <a:ext cx="4443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</a:p>
          <a:p>
            <a:r>
              <a:rPr lang="ru-RU" sz="4000" b="1" dirty="0" smtClean="0"/>
              <a:t>8</a:t>
            </a:r>
            <a:endParaRPr lang="ru-RU" sz="4000" b="1" dirty="0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4860032" y="1484784"/>
            <a:ext cx="44435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5868144" y="1484784"/>
            <a:ext cx="44435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948264" y="2636912"/>
            <a:ext cx="44435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156176" y="4509120"/>
            <a:ext cx="44435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4932040" y="5085184"/>
            <a:ext cx="44435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3707904" y="4653136"/>
            <a:ext cx="44435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2339752" y="3068960"/>
            <a:ext cx="44435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219" y="286603"/>
            <a:ext cx="11334976" cy="1450757"/>
          </a:xfrm>
        </p:spPr>
        <p:txBody>
          <a:bodyPr>
            <a:normAutofit/>
          </a:bodyPr>
          <a:lstStyle/>
          <a:p>
            <a:pPr algn="ctr"/>
            <a:r>
              <a:rPr lang="ru-RU" sz="4500" dirty="0"/>
              <a:t>№</a:t>
            </a:r>
            <a:r>
              <a:rPr lang="ru-RU" sz="4500" dirty="0" smtClean="0"/>
              <a:t> 2. Сопоставить дроби и их  названия</a:t>
            </a:r>
            <a:endParaRPr lang="ru-RU" sz="45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54518" y="1845733"/>
                <a:ext cx="10857297" cy="4468439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ru-RU" sz="500" b="0" i="1" spc="10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</m:t>
                    </m:r>
                  </m:oMath>
                </a14:m>
                <a:endParaRPr lang="ru-RU" sz="500" b="0" i="1" spc="100" dirty="0" smtClean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4518" y="1845733"/>
                <a:ext cx="10857297" cy="4468439"/>
              </a:xfrm>
              <a:blipFill rotWithShape="0">
                <a:blip r:embed="rId2"/>
                <a:stretch>
                  <a:fillRect l="-3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654518" y="1893957"/>
            <a:ext cx="1107867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3500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Заголовок 1"/>
              <p:cNvSpPr txBox="1">
                <a:spLocks/>
              </p:cNvSpPr>
              <p:nvPr/>
            </p:nvSpPr>
            <p:spPr>
              <a:xfrm>
                <a:off x="398218" y="5056094"/>
                <a:ext cx="1103323" cy="1177106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17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218" y="5056094"/>
                <a:ext cx="1103323" cy="117710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Заголовок 1"/>
              <p:cNvSpPr txBox="1">
                <a:spLocks/>
              </p:cNvSpPr>
              <p:nvPr/>
            </p:nvSpPr>
            <p:spPr>
              <a:xfrm>
                <a:off x="4809997" y="1944303"/>
                <a:ext cx="1103323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18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9997" y="1944303"/>
                <a:ext cx="1103323" cy="145075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Заголовок 1"/>
              <p:cNvSpPr txBox="1">
                <a:spLocks/>
              </p:cNvSpPr>
              <p:nvPr/>
            </p:nvSpPr>
            <p:spPr>
              <a:xfrm>
                <a:off x="2608729" y="4811066"/>
                <a:ext cx="781907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19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8729" y="4811066"/>
                <a:ext cx="781907" cy="145075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Заголовок 1"/>
              <p:cNvSpPr txBox="1">
                <a:spLocks/>
              </p:cNvSpPr>
              <p:nvPr/>
            </p:nvSpPr>
            <p:spPr>
              <a:xfrm>
                <a:off x="5251959" y="4811066"/>
                <a:ext cx="1103323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20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1959" y="4811066"/>
                <a:ext cx="1103323" cy="145075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Заголовок 1"/>
              <p:cNvSpPr txBox="1">
                <a:spLocks/>
              </p:cNvSpPr>
              <p:nvPr/>
            </p:nvSpPr>
            <p:spPr>
              <a:xfrm>
                <a:off x="7420617" y="1893957"/>
                <a:ext cx="1103323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21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0617" y="1893957"/>
                <a:ext cx="1103323" cy="145075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Заголовок 1"/>
              <p:cNvSpPr txBox="1">
                <a:spLocks/>
              </p:cNvSpPr>
              <p:nvPr/>
            </p:nvSpPr>
            <p:spPr>
              <a:xfrm>
                <a:off x="8547169" y="4796788"/>
                <a:ext cx="1103323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22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7169" y="4796788"/>
                <a:ext cx="1103323" cy="145075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Заголовок 1"/>
              <p:cNvSpPr txBox="1">
                <a:spLocks/>
              </p:cNvSpPr>
              <p:nvPr/>
            </p:nvSpPr>
            <p:spPr>
              <a:xfrm>
                <a:off x="10695787" y="2065827"/>
                <a:ext cx="1103323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40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40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4000" b="1" dirty="0"/>
              </a:p>
            </p:txBody>
          </p:sp>
        </mc:Choice>
        <mc:Fallback>
          <p:sp>
            <p:nvSpPr>
              <p:cNvPr id="23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95787" y="2065827"/>
                <a:ext cx="1103323" cy="145075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Заголовок 1"/>
          <p:cNvSpPr txBox="1">
            <a:spLocks/>
          </p:cNvSpPr>
          <p:nvPr/>
        </p:nvSpPr>
        <p:spPr>
          <a:xfrm>
            <a:off x="2021968" y="1940864"/>
            <a:ext cx="2084244" cy="49271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70C0"/>
                </a:solidFill>
              </a:rPr>
              <a:t>Две пятых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550618" y="2480893"/>
            <a:ext cx="1517209" cy="9825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70C0"/>
                </a:solidFill>
              </a:rPr>
              <a:t>Одна вторая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>
          <a:xfrm>
            <a:off x="3213294" y="3865746"/>
            <a:ext cx="2303032" cy="68489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70C0"/>
                </a:solidFill>
              </a:rPr>
              <a:t>Две третьих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6249733" y="5485815"/>
            <a:ext cx="2473692" cy="5694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70C0"/>
                </a:solidFill>
              </a:rPr>
              <a:t>Три седьмых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28" name="Заголовок 1"/>
          <p:cNvSpPr txBox="1">
            <a:spLocks/>
          </p:cNvSpPr>
          <p:nvPr/>
        </p:nvSpPr>
        <p:spPr>
          <a:xfrm>
            <a:off x="5803621" y="3185907"/>
            <a:ext cx="1855606" cy="96415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5000"/>
              </a:lnSpc>
            </a:pPr>
            <a:r>
              <a:rPr lang="ru-RU" sz="3200" b="1" dirty="0" smtClean="0">
                <a:solidFill>
                  <a:srgbClr val="0070C0"/>
                </a:solidFill>
              </a:rPr>
              <a:t>Четыре восьмых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29" name="Заголовок 1"/>
          <p:cNvSpPr txBox="1">
            <a:spLocks/>
          </p:cNvSpPr>
          <p:nvPr/>
        </p:nvSpPr>
        <p:spPr>
          <a:xfrm>
            <a:off x="1526507" y="4207023"/>
            <a:ext cx="1589854" cy="96263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70C0"/>
                </a:solidFill>
              </a:rPr>
              <a:t>Четыре шестых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0" name="Заголовок 1"/>
          <p:cNvSpPr txBox="1">
            <a:spLocks/>
          </p:cNvSpPr>
          <p:nvPr/>
        </p:nvSpPr>
        <p:spPr>
          <a:xfrm>
            <a:off x="9966352" y="5136243"/>
            <a:ext cx="2473692" cy="100562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dirty="0" smtClean="0">
                <a:solidFill>
                  <a:srgbClr val="0070C0"/>
                </a:solidFill>
              </a:rPr>
              <a:t>Одна </a:t>
            </a:r>
          </a:p>
          <a:p>
            <a:r>
              <a:rPr lang="ru-RU" sz="3200" b="1" dirty="0" smtClean="0">
                <a:solidFill>
                  <a:srgbClr val="0070C0"/>
                </a:solidFill>
              </a:rPr>
              <a:t>четвёртая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2" name="Скругленный прямоугольник 31">
            <a:hlinkClick r:id="rId10" action="ppaction://hlinksldjump"/>
          </p:cNvPr>
          <p:cNvSpPr/>
          <p:nvPr/>
        </p:nvSpPr>
        <p:spPr>
          <a:xfrm>
            <a:off x="8086165" y="6436659"/>
            <a:ext cx="3710585" cy="4213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Следующий слайд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162331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96 0.13612 L -0.2418 0.08936 C -0.28698 0.07871 -0.35521 0.07338 -0.42657 0.07338 C -0.50769 0.07338 -0.57292 0.07871 -0.6181 0.08936 L -0.83581 0.13612 " pathEditMode="relative" rAng="0" ptsTypes="AAA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599" y="-3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0.0169 L -0.05703 0.04421 C -0.06888 0.05046 -0.08672 0.05394 -0.10533 0.05394 C -0.12656 0.05394 -0.14362 0.05046 -0.15547 0.04421 L -0.21237 0.0169 " pathEditMode="relative" rAng="0" ptsTypes="AAAAA">
                                      <p:cBhvr>
                                        <p:cTn id="1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25" y="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44444E-6 L -0.48412 0.4180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06" y="209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33333E-6 L 0.85665 -0.0990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826" y="-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0.075 L 0.10157 0.0206 C 0.12266 0.04213 0.15443 0.05393 0.18776 0.05393 C 0.22565 0.05393 0.25612 0.04213 0.27722 0.0206 L 0.37891 -0.075 " pathEditMode="relative" rAng="0" ptsTypes="AAAAA">
                                      <p:cBhvr>
                                        <p:cTn id="2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45" y="64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4.07407E-6 L -0.13151 -0.10764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76" y="-5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2.59259E-6 L -0.2164 -0.4370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20" y="-2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1052736"/>
            <a:ext cx="432048" cy="1728192"/>
          </a:xfrm>
          <a:prstGeom prst="rect">
            <a:avLst/>
          </a:prstGeom>
          <a:noFill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1124744"/>
            <a:ext cx="432048" cy="1728192"/>
          </a:xfrm>
          <a:prstGeom prst="rect">
            <a:avLst/>
          </a:prstGeom>
          <a:noFill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0072" y="1052736"/>
            <a:ext cx="450961" cy="1853952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-63788"/>
            <a:ext cx="89093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математике долю принято записывать в виде: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34290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Такая запись числа называется обыкновенной дробью.</a:t>
            </a:r>
            <a:endParaRPr lang="ru-RU" sz="2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0" y="486916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Учебник с. 170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8219" y="286603"/>
            <a:ext cx="11334976" cy="1389271"/>
          </a:xfrm>
        </p:spPr>
        <p:txBody>
          <a:bodyPr>
            <a:normAutofit/>
          </a:bodyPr>
          <a:lstStyle/>
          <a:p>
            <a:pPr algn="ctr"/>
            <a:r>
              <a:rPr lang="ru-RU" sz="4500" dirty="0"/>
              <a:t>№</a:t>
            </a:r>
            <a:r>
              <a:rPr lang="ru-RU" sz="4500" dirty="0" smtClean="0"/>
              <a:t> 3. В лукошко соберите дроби, </a:t>
            </a:r>
            <a:br>
              <a:rPr lang="ru-RU" sz="4500" dirty="0" smtClean="0"/>
            </a:br>
            <a:r>
              <a:rPr lang="ru-RU" sz="4500" dirty="0" smtClean="0"/>
              <a:t>у которых числитель меньше знаменателя</a:t>
            </a:r>
            <a:endParaRPr lang="ru-RU" sz="45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54518" y="1845733"/>
                <a:ext cx="10857297" cy="4468439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ru-RU" sz="500" b="0" i="1" spc="10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      </m:t>
                    </m:r>
                  </m:oMath>
                </a14:m>
                <a:endParaRPr lang="ru-RU" sz="500" b="0" i="1" spc="100" dirty="0" smtClean="0">
                  <a:latin typeface="Cambria Math" panose="02040503050406030204" pitchFamily="18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54518" y="1845733"/>
                <a:ext cx="10857297" cy="4468439"/>
              </a:xfrm>
              <a:blipFill rotWithShape="0">
                <a:blip r:embed="rId2"/>
                <a:stretch>
                  <a:fillRect l="-3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Прямоугольник 9"/>
          <p:cNvSpPr/>
          <p:nvPr/>
        </p:nvSpPr>
        <p:spPr>
          <a:xfrm>
            <a:off x="654518" y="1893957"/>
            <a:ext cx="1107867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ru-RU" sz="3500" b="1" spc="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Заголовок 1"/>
              <p:cNvSpPr txBox="1">
                <a:spLocks/>
              </p:cNvSpPr>
              <p:nvPr/>
            </p:nvSpPr>
            <p:spPr>
              <a:xfrm>
                <a:off x="1570202" y="1891627"/>
                <a:ext cx="679811" cy="121651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500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500" b="0" i="0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500" b="0" i="0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ru-RU" sz="3500" dirty="0"/>
              </a:p>
            </p:txBody>
          </p:sp>
        </mc:Choice>
        <mc:Fallback>
          <p:sp>
            <p:nvSpPr>
              <p:cNvPr id="17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0202" y="1891627"/>
                <a:ext cx="679811" cy="121651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Заголовок 1"/>
              <p:cNvSpPr txBox="1">
                <a:spLocks/>
              </p:cNvSpPr>
              <p:nvPr/>
            </p:nvSpPr>
            <p:spPr>
              <a:xfrm>
                <a:off x="2619055" y="3321054"/>
                <a:ext cx="628852" cy="131469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5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500" b="0" i="1" dirty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ru-RU" sz="3500" b="0" i="1" dirty="0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ru-RU" sz="3500" b="1" dirty="0"/>
              </a:p>
            </p:txBody>
          </p:sp>
        </mc:Choice>
        <mc:Fallback>
          <p:sp>
            <p:nvSpPr>
              <p:cNvPr id="18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9055" y="3321054"/>
                <a:ext cx="628852" cy="131469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Заголовок 1"/>
              <p:cNvSpPr txBox="1">
                <a:spLocks/>
              </p:cNvSpPr>
              <p:nvPr/>
            </p:nvSpPr>
            <p:spPr>
              <a:xfrm>
                <a:off x="9601712" y="1845733"/>
                <a:ext cx="669160" cy="128753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5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500" b="0" i="1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500" b="0" i="1" dirty="0" smtClean="0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ru-RU" sz="3500" b="1" dirty="0"/>
              </a:p>
            </p:txBody>
          </p:sp>
        </mc:Choice>
        <mc:Fallback>
          <p:sp>
            <p:nvSpPr>
              <p:cNvPr id="19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01712" y="1845733"/>
                <a:ext cx="669160" cy="1287537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Заголовок 1"/>
              <p:cNvSpPr txBox="1">
                <a:spLocks/>
              </p:cNvSpPr>
              <p:nvPr/>
            </p:nvSpPr>
            <p:spPr>
              <a:xfrm>
                <a:off x="5051725" y="3705726"/>
                <a:ext cx="744166" cy="1235944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5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5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ru-RU" sz="3500" b="0" i="1" dirty="0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den>
                      </m:f>
                    </m:oMath>
                  </m:oMathPara>
                </a14:m>
                <a:endParaRPr lang="ru-RU" sz="3500" b="1" dirty="0"/>
              </a:p>
            </p:txBody>
          </p:sp>
        </mc:Choice>
        <mc:Fallback>
          <p:sp>
            <p:nvSpPr>
              <p:cNvPr id="20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1725" y="3705726"/>
                <a:ext cx="744166" cy="123594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Заголовок 1"/>
              <p:cNvSpPr txBox="1">
                <a:spLocks/>
              </p:cNvSpPr>
              <p:nvPr/>
            </p:nvSpPr>
            <p:spPr>
              <a:xfrm>
                <a:off x="6604398" y="3946357"/>
                <a:ext cx="927999" cy="1309013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5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500" b="0" i="1" dirty="0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num>
                        <m:den>
                          <m:r>
                            <a:rPr lang="ru-RU" sz="3500" b="0" i="1" dirty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ru-RU" sz="3500" b="1" dirty="0"/>
              </a:p>
            </p:txBody>
          </p:sp>
        </mc:Choice>
        <mc:Fallback>
          <p:sp>
            <p:nvSpPr>
              <p:cNvPr id="21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398" y="3946357"/>
                <a:ext cx="927999" cy="130901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Заголовок 1"/>
              <p:cNvSpPr txBox="1">
                <a:spLocks/>
              </p:cNvSpPr>
              <p:nvPr/>
            </p:nvSpPr>
            <p:spPr>
              <a:xfrm>
                <a:off x="3629752" y="2664569"/>
                <a:ext cx="751647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5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500" b="0" i="1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500" b="0" i="1" dirty="0" smtClean="0">
                              <a:latin typeface="Cambria Math" panose="02040503050406030204" pitchFamily="18" charset="0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lang="ru-RU" sz="3500" b="1" dirty="0"/>
              </a:p>
            </p:txBody>
          </p:sp>
        </mc:Choice>
        <mc:Fallback>
          <p:sp>
            <p:nvSpPr>
              <p:cNvPr id="22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9752" y="2664569"/>
                <a:ext cx="751647" cy="1450757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Заголовок 1"/>
              <p:cNvSpPr txBox="1">
                <a:spLocks/>
              </p:cNvSpPr>
              <p:nvPr/>
            </p:nvSpPr>
            <p:spPr>
              <a:xfrm>
                <a:off x="8352736" y="2881203"/>
                <a:ext cx="700701" cy="145075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5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5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ru-RU" sz="3500" b="0" i="1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3500" b="1" dirty="0"/>
              </a:p>
            </p:txBody>
          </p:sp>
        </mc:Choice>
        <mc:Fallback>
          <p:sp>
            <p:nvSpPr>
              <p:cNvPr id="23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2736" y="2881203"/>
                <a:ext cx="700701" cy="1450757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Заголовок 1"/>
              <p:cNvSpPr txBox="1">
                <a:spLocks/>
              </p:cNvSpPr>
              <p:nvPr/>
            </p:nvSpPr>
            <p:spPr>
              <a:xfrm>
                <a:off x="2737385" y="1737460"/>
                <a:ext cx="529260" cy="113611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50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500" b="0" i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ru-RU" sz="3500" b="0" i="0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ru-RU" sz="3500" dirty="0"/>
              </a:p>
            </p:txBody>
          </p:sp>
        </mc:Choice>
        <mc:Fallback>
          <p:sp>
            <p:nvSpPr>
              <p:cNvPr id="24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7385" y="1737460"/>
                <a:ext cx="529260" cy="1136119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Заголовок 1"/>
              <p:cNvSpPr txBox="1">
                <a:spLocks/>
              </p:cNvSpPr>
              <p:nvPr/>
            </p:nvSpPr>
            <p:spPr>
              <a:xfrm>
                <a:off x="398219" y="2021305"/>
                <a:ext cx="881942" cy="1442185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500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500" b="0" i="0" dirty="0" smtClean="0">
                              <a:latin typeface="Cambria Math" panose="02040503050406030204" pitchFamily="18" charset="0"/>
                            </a:rPr>
                            <m:t>9</m:t>
                          </m:r>
                        </m:num>
                        <m:den>
                          <m:r>
                            <a:rPr lang="ru-RU" sz="3500" b="0" i="0" dirty="0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ru-RU" sz="3500" dirty="0"/>
              </a:p>
            </p:txBody>
          </p:sp>
        </mc:Choice>
        <mc:Fallback>
          <p:sp>
            <p:nvSpPr>
              <p:cNvPr id="25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219" y="2021305"/>
                <a:ext cx="881942" cy="144218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Заголовок 1"/>
              <p:cNvSpPr txBox="1">
                <a:spLocks/>
              </p:cNvSpPr>
              <p:nvPr/>
            </p:nvSpPr>
            <p:spPr>
              <a:xfrm>
                <a:off x="6901169" y="2002102"/>
                <a:ext cx="1065527" cy="1461388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500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500" b="0" i="0" dirty="0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ru-RU" sz="3500" b="0" i="0" dirty="0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ru-RU" sz="3500" dirty="0"/>
              </a:p>
            </p:txBody>
          </p:sp>
        </mc:Choice>
        <mc:Fallback>
          <p:sp>
            <p:nvSpPr>
              <p:cNvPr id="26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1169" y="2002102"/>
                <a:ext cx="1065527" cy="1461388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Заголовок 1"/>
              <p:cNvSpPr txBox="1">
                <a:spLocks/>
              </p:cNvSpPr>
              <p:nvPr/>
            </p:nvSpPr>
            <p:spPr>
              <a:xfrm>
                <a:off x="4618498" y="1749604"/>
                <a:ext cx="749681" cy="1225042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50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500" b="0" i="0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ru-RU" sz="35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3500" dirty="0"/>
              </a:p>
            </p:txBody>
          </p:sp>
        </mc:Choice>
        <mc:Fallback>
          <p:sp>
            <p:nvSpPr>
              <p:cNvPr id="27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8498" y="1749604"/>
                <a:ext cx="749681" cy="122504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Заголовок 1"/>
              <p:cNvSpPr txBox="1">
                <a:spLocks/>
              </p:cNvSpPr>
              <p:nvPr/>
            </p:nvSpPr>
            <p:spPr>
              <a:xfrm>
                <a:off x="5761138" y="2021305"/>
                <a:ext cx="736776" cy="1299749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105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50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500" b="0" i="0" smtClean="0">
                              <a:latin typeface="Cambria Math" panose="020405030504060302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ru-RU" sz="35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sz="3500" dirty="0"/>
              </a:p>
            </p:txBody>
          </p:sp>
        </mc:Choice>
        <mc:Fallback>
          <p:sp>
            <p:nvSpPr>
              <p:cNvPr id="28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1138" y="2021305"/>
                <a:ext cx="736776" cy="1299749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Заголовок 1"/>
          <p:cNvSpPr txBox="1">
            <a:spLocks/>
          </p:cNvSpPr>
          <p:nvPr/>
        </p:nvSpPr>
        <p:spPr>
          <a:xfrm>
            <a:off x="8241220" y="3080494"/>
            <a:ext cx="989407" cy="14982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2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Заголовок 1"/>
              <p:cNvSpPr txBox="1">
                <a:spLocks/>
              </p:cNvSpPr>
              <p:nvPr/>
            </p:nvSpPr>
            <p:spPr>
              <a:xfrm>
                <a:off x="8672361" y="1784147"/>
                <a:ext cx="477067" cy="1232021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l" defTabSz="914400" rtl="0" eaLnBrk="1" latinLnBrk="0" hangingPunct="1">
                  <a:lnSpc>
                    <a:spcPct val="85000"/>
                  </a:lnSpc>
                  <a:spcBef>
                    <a:spcPct val="0"/>
                  </a:spcBef>
                  <a:buNone/>
                  <a:defRPr sz="4800" kern="1200" spc="-5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50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3500" b="0" i="0" smtClean="0">
                              <a:latin typeface="Cambria Math" panose="02040503050406030204" pitchFamily="18" charset="0"/>
                            </a:rPr>
                            <m:t>8</m:t>
                          </m:r>
                        </m:num>
                        <m:den>
                          <m:r>
                            <a:rPr lang="ru-RU" sz="3500" b="0" i="0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ru-RU" sz="3500" dirty="0"/>
              </a:p>
            </p:txBody>
          </p:sp>
        </mc:Choice>
        <mc:Fallback>
          <p:sp>
            <p:nvSpPr>
              <p:cNvPr id="30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2361" y="1784147"/>
                <a:ext cx="477067" cy="1232021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669" y="3255143"/>
            <a:ext cx="2242484" cy="3000443"/>
          </a:xfrm>
          <a:prstGeom prst="rect">
            <a:avLst/>
          </a:prstGeom>
        </p:spPr>
      </p:pic>
      <p:sp>
        <p:nvSpPr>
          <p:cNvPr id="32" name="Скругленный прямоугольник 31">
            <a:hlinkClick r:id="rId17" action="ppaction://hlinksldjump"/>
          </p:cNvPr>
          <p:cNvSpPr/>
          <p:nvPr/>
        </p:nvSpPr>
        <p:spPr>
          <a:xfrm>
            <a:off x="8086165" y="6436659"/>
            <a:ext cx="3710585" cy="4213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 smtClean="0"/>
              <a:t>Следующий слайд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3822199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32 0.04722 L 0.03932 0.04722 C 0.04154 0.04676 0.04362 0.04606 0.04596 0.04606 C 0.0474 0.04606 0.04883 0.04676 0.05026 0.04722 C 0.05313 0.04815 0.05482 0.04954 0.05768 0.05116 C 0.05859 0.05254 0.05964 0.0537 0.06055 0.05509 C 0.06172 0.05694 0.06289 0.05926 0.06354 0.06157 C 0.06393 0.06296 0.06406 0.06435 0.06432 0.06551 C 0.06406 0.06852 0.06406 0.07176 0.06354 0.07477 C 0.06302 0.07801 0.05781 0.08611 0.05768 0.08634 C 0.05573 0.08912 0.05352 0.0912 0.05182 0.09421 C 0.0513 0.09514 0.05091 0.09629 0.05026 0.09699 C 0.04909 0.09838 0.04779 0.0993 0.04661 0.10092 C 0.04609 0.10162 0.0457 0.10254 0.04518 0.10347 C 0.04453 0.1044 0.04362 0.10486 0.04297 0.10602 C 0.03438 0.12129 0.04128 0.10949 0.03711 0.12037 C 0.03672 0.12153 0.03607 0.12199 0.03568 0.12292 C 0.03451 0.12569 0.03281 0.13148 0.0319 0.13472 C 0.03138 0.13704 0.03112 0.13912 0.03047 0.1412 C 0.03008 0.14282 0.02943 0.14375 0.02904 0.14514 C 0.02839 0.14722 0.02799 0.14954 0.0276 0.15185 C 0.02799 0.15648 0.0276 0.16204 0.02904 0.1662 C 0.02969 0.16805 0.03151 0.16713 0.03268 0.16736 C 0.03464 0.16805 0.03659 0.16805 0.03854 0.16875 C 0.03958 0.16898 0.04049 0.16991 0.04154 0.17014 C 0.04661 0.17083 0.05182 0.17083 0.0569 0.17129 C 0.05885 0.17222 0.0612 0.17292 0.06276 0.17523 C 0.06341 0.17639 0.06367 0.17801 0.06432 0.17917 C 0.06484 0.18032 0.06576 0.18102 0.06641 0.18171 C 0.06992 0.19097 0.06576 0.1794 0.0694 0.19236 C 0.06979 0.19375 0.07044 0.19491 0.07083 0.19629 C 0.07109 0.19792 0.07122 0.19977 0.07161 0.20139 C 0.07201 0.20278 0.07266 0.20393 0.07305 0.20532 C 0.07357 0.20694 0.07409 0.20879 0.07461 0.21065 C 0.07435 0.21319 0.07448 0.21597 0.07383 0.21829 C 0.07344 0.21991 0.0724 0.22014 0.07161 0.22106 C 0.07018 0.22245 0.06862 0.22338 0.06719 0.225 C 0.06719 0.225 0.06172 0.23148 0.06055 0.23287 C 0.0599 0.23356 0.05911 0.23472 0.05833 0.23542 C 0.05742 0.23634 0.05638 0.23704 0.05547 0.23796 C 0.05443 0.23912 0.05352 0.24074 0.05247 0.2419 C 0.05182 0.24282 0.05091 0.24352 0.05026 0.24444 C 0.04896 0.24653 0.04661 0.25116 0.04661 0.25116 C 0.04635 0.25231 0.04622 0.2537 0.04596 0.25486 C 0.04544 0.25648 0.04479 0.25741 0.0444 0.25879 C 0.04375 0.26134 0.04297 0.26667 0.04297 0.26667 C 0.04349 0.27245 0.04349 0.27824 0.0444 0.28379 C 0.04479 0.28588 0.04583 0.28727 0.04661 0.28889 C 0.05313 0.30162 0.04922 0.29213 0.05247 0.30069 C 0.05273 0.30254 0.05299 0.30417 0.05326 0.30602 C 0.05352 0.30717 0.05404 0.30856 0.05404 0.30972 C 0.05404 0.31204 0.05339 0.31412 0.05326 0.31643 C 0.05234 0.32592 0.05078 0.32546 0.05326 0.32546 L 0.05612 0.34653 L 0.06497 0.34514 L 0.06276 0.34514 L 0.05612 0.33588 " pathEditMode="relative" ptsTypes="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3.33333E-6 L -0.02187 0.4185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4" y="20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1.11111E-6 L -0.1082 0.475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17" y="2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-2.96296E-6 L -0.20534 0.288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73" y="143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0833E-6 1.11111E-6 L 5.20833E-6 1.11111E-6 L -0.0082 0.00116 C -0.02903 0.0051 -0.02213 0.00209 -0.03163 0.00648 C -0.03294 0.00764 -0.03424 0.0088 -0.03541 0.01042 C -0.03606 0.01135 -0.03619 0.0132 -0.03684 0.01435 C -0.03775 0.01574 -0.0388 0.0169 -0.03971 0.01829 C -0.03997 0.02037 -0.04023 0.02246 -0.04049 0.02477 C -0.04075 0.02639 -0.04127 0.02824 -0.04127 0.02986 C -0.04075 0.05996 -0.04127 0.05486 -0.03906 0.0706 C -0.03893 0.07454 -0.03736 0.10023 -0.03906 0.10579 C -0.03971 0.1081 -0.04205 0.10648 -0.04348 0.10718 C -0.04492 0.10787 -0.04635 0.10903 -0.04791 0.10973 L -0.06106 0.11621 C -0.06262 0.11713 -0.06393 0.11829 -0.06549 0.11898 C -0.06718 0.11968 -0.06887 0.11968 -0.0707 0.12014 C -0.0733 0.12107 -0.07604 0.12199 -0.07877 0.12292 C -0.08463 0.12246 -0.09049 0.12246 -0.09635 0.12153 C -0.09817 0.1213 -0.09973 0.11968 -0.10156 0.11898 C -0.10299 0.11829 -0.10442 0.11806 -0.10598 0.1176 C -0.10794 0.11574 -0.10989 0.11389 -0.11184 0.11227 C -0.11249 0.11181 -0.1134 0.11181 -0.11406 0.11111 C -0.11601 0.10903 -0.11692 0.10718 -0.11848 0.1044 C -0.119 0.09491 -0.11861 0.09167 -0.1207 0.08357 C -0.12096 0.08218 -0.12161 0.08102 -0.12213 0.07963 C -0.12265 0.08056 -0.12356 0.08102 -0.12356 0.08218 C -0.12395 0.09537 -0.12408 0.10139 -0.12213 0.11111 C -0.12161 0.1132 -0.12109 0.11551 -0.1207 0.1176 C -0.12044 0.12014 -0.12018 0.12292 -0.11992 0.12547 C -0.11979 0.12685 -0.11913 0.12801 -0.11913 0.1294 C -0.11939 0.13681 -0.11939 0.14445 -0.1207 0.15162 C -0.12096 0.15348 -0.12265 0.15324 -0.12356 0.15417 C -0.1371 0.15371 -0.15051 0.15417 -0.16406 0.15278 C -0.16497 0.15278 -0.16562 0.15139 -0.16627 0.15023 C -0.16692 0.14908 -0.16718 0.14769 -0.1677 0.1463 C -0.16796 0.14236 -0.16796 0.13843 -0.16848 0.13449 C -0.16861 0.1331 -0.16952 0.13218 -0.16992 0.13056 C -0.17031 0.1294 -0.17044 0.12801 -0.1707 0.12662 C -0.17135 0.12709 -0.17226 0.12709 -0.17291 0.12801 C -0.17447 0.13033 -0.1746 0.13403 -0.17499 0.13727 C -0.17525 0.15116 -0.17447 0.16528 -0.17577 0.17894 C -0.17604 0.18125 -0.17825 0.18102 -0.17942 0.18172 C -0.18046 0.18218 -0.18137 0.18264 -0.18242 0.18287 C -0.18554 0.18426 -0.18736 0.18473 -0.19049 0.18565 C -0.19465 0.18519 -0.20038 0.19005 -0.20299 0.18426 C -0.21354 0.16135 -0.19739 0.15301 -0.20598 0.1581 C -0.20885 0.1632 -0.20585 0.15857 -0.20963 0.16204 C -0.21041 0.16273 -0.21106 0.16412 -0.21184 0.16459 C -0.21497 0.16713 -0.21835 0.16852 -0.22135 0.1713 C -0.22929 0.17778 -0.21848 0.17338 -0.22877 0.17639 C -0.23281 0.1838 -0.2276 0.17523 -0.23906 0.18426 C -0.24127 0.18611 -0.24348 0.1875 -0.2457 0.18959 C -0.24648 0.19028 -0.24713 0.19121 -0.24791 0.19213 C -0.24882 0.19329 -0.2496 0.19514 -0.25077 0.19607 C -0.25195 0.19699 -0.25325 0.19699 -0.25442 0.19746 C -0.25598 0.20023 -0.25611 0.20139 -0.25885 0.20139 C -0.26354 0.20139 -0.26822 0.20023 -0.27291 0.2 L -0.29934 0.19861 L -0.3052 0.19607 C -0.30624 0.1956 -0.30715 0.19468 -0.3082 0.19468 L -0.31028 0.19468 L -0.30963 0.19213 " pathEditMode="relative" ptsTypes="AAAAAAAAAAAAAAAAAAAAAAAAAAAAAAAAAAAAAAAAAAAAAAAAAAAAAAAAAAAAAA">
                                      <p:cBhvr>
                                        <p:cTn id="4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5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2.96296E-6 L -0.69856 0.42778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935" y="2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07407E-6 L -0.62552 0.24814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276" y="1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470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Как  записать долю с помощью математических знаков?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844824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Что показывает знаменатель?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852936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Что показывает числитель?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381811"/>
          </a:xfrm>
        </p:spPr>
        <p:txBody>
          <a:bodyPr/>
          <a:lstStyle/>
          <a:p>
            <a:r>
              <a:rPr lang="ru-RU" dirty="0" smtClean="0"/>
              <a:t>1.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www.findbestwatch.net/wp-content/uploads/1463/02573ff897f1c4f.jpg</a:t>
            </a:r>
            <a:endParaRPr lang="ru-RU" dirty="0" smtClean="0"/>
          </a:p>
          <a:p>
            <a:r>
              <a:rPr lang="ru-RU" dirty="0" smtClean="0"/>
              <a:t>2. </a:t>
            </a:r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d15hng3vemx011.cloudfront.net/attachment/68136218885775215462</a:t>
            </a:r>
            <a:endParaRPr lang="ru-RU" dirty="0" smtClean="0"/>
          </a:p>
          <a:p>
            <a:r>
              <a:rPr lang="ru-RU" dirty="0" smtClean="0"/>
              <a:t>3. </a:t>
            </a:r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upyourpic.org/images/201312/dq3sz9hsqi.png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422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5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8497490" cy="11731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800" b="1" dirty="0" smtClean="0">
                <a:solidFill>
                  <a:srgbClr val="7030A0"/>
                </a:solidFill>
              </a:rPr>
              <a:t>Понятие обыкновенной дроби</a:t>
            </a:r>
          </a:p>
        </p:txBody>
      </p:sp>
      <p:graphicFrame>
        <p:nvGraphicFramePr>
          <p:cNvPr id="120866" name="Object 34"/>
          <p:cNvGraphicFramePr>
            <a:graphicFrameLocks noGrp="1" noChangeAspect="1"/>
          </p:cNvGraphicFramePr>
          <p:nvPr>
            <p:ph sz="half" idx="2"/>
          </p:nvPr>
        </p:nvGraphicFramePr>
        <p:xfrm>
          <a:off x="3870325" y="1819275"/>
          <a:ext cx="555625" cy="1565275"/>
        </p:xfrm>
        <a:graphic>
          <a:graphicData uri="http://schemas.openxmlformats.org/presentationml/2006/ole">
            <p:oleObj spid="_x0000_s22530" name="Формула" r:id="rId3" imgW="139639" imgH="393529" progId="">
              <p:embed/>
            </p:oleObj>
          </a:graphicData>
        </a:graphic>
      </p:graphicFrame>
      <p:sp>
        <p:nvSpPr>
          <p:cNvPr id="15" name="Дата 4"/>
          <p:cNvSpPr>
            <a:spLocks noGrp="1"/>
          </p:cNvSpPr>
          <p:nvPr>
            <p:ph type="dt" idx="10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ru-RU" altLang="ru-RU" dirty="0"/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4410076" y="2420938"/>
            <a:ext cx="4374356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2800" b="1" dirty="0">
                <a:solidFill>
                  <a:srgbClr val="7030A0"/>
                </a:solidFill>
              </a:rPr>
              <a:t>-</a:t>
            </a:r>
            <a:r>
              <a:rPr lang="ru-RU" altLang="ru-RU" b="1" dirty="0">
                <a:solidFill>
                  <a:srgbClr val="7030A0"/>
                </a:solidFill>
              </a:rPr>
              <a:t> </a:t>
            </a:r>
            <a:r>
              <a:rPr lang="ru-RU" altLang="ru-RU" sz="2800" b="1" dirty="0">
                <a:solidFill>
                  <a:srgbClr val="7030A0"/>
                </a:solidFill>
              </a:rPr>
              <a:t>ОБЫКНОВЕННАЯ ДРОБЬ</a:t>
            </a:r>
          </a:p>
        </p:txBody>
      </p:sp>
      <p:sp>
        <p:nvSpPr>
          <p:cNvPr id="120870" name="Line 38"/>
          <p:cNvSpPr>
            <a:spLocks noChangeShapeType="1"/>
          </p:cNvSpPr>
          <p:nvPr/>
        </p:nvSpPr>
        <p:spPr bwMode="auto">
          <a:xfrm flipH="1">
            <a:off x="4356498" y="1700214"/>
            <a:ext cx="810815" cy="287337"/>
          </a:xfrm>
          <a:prstGeom prst="line">
            <a:avLst/>
          </a:prstGeom>
          <a:noFill/>
          <a:ln w="19050">
            <a:solidFill>
              <a:srgbClr val="80008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3" name="Line 38"/>
          <p:cNvSpPr>
            <a:spLocks noChangeShapeType="1"/>
          </p:cNvSpPr>
          <p:nvPr/>
        </p:nvSpPr>
        <p:spPr bwMode="auto">
          <a:xfrm flipH="1" flipV="1">
            <a:off x="4410075" y="3284539"/>
            <a:ext cx="809625" cy="217487"/>
          </a:xfrm>
          <a:prstGeom prst="line">
            <a:avLst/>
          </a:prstGeom>
          <a:noFill/>
          <a:ln w="19050">
            <a:solidFill>
              <a:srgbClr val="800080"/>
            </a:solidFill>
            <a:round/>
            <a:headEnd/>
            <a:tailEnd type="stealth" w="lg" len="lg"/>
          </a:ln>
        </p:spPr>
        <p:txBody>
          <a:bodyPr/>
          <a:lstStyle/>
          <a:p>
            <a:endParaRPr lang="ru-RU"/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5219701" y="1412875"/>
            <a:ext cx="2146550" cy="550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3200" b="1" i="1">
                <a:solidFill>
                  <a:srgbClr val="FF0000"/>
                </a:solidFill>
              </a:rPr>
              <a:t>числитель</a:t>
            </a:r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5274469" y="3213100"/>
            <a:ext cx="26739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200" b="1" i="1">
                <a:solidFill>
                  <a:srgbClr val="FF0000"/>
                </a:solidFill>
              </a:rPr>
              <a:t>знаменатель</a:t>
            </a:r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3762375" y="4076700"/>
            <a:ext cx="4968479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altLang="ru-RU" sz="3200" b="1" i="1" dirty="0">
                <a:solidFill>
                  <a:srgbClr val="FF0000"/>
                </a:solidFill>
              </a:rPr>
              <a:t>знаменатель</a:t>
            </a:r>
            <a:r>
              <a:rPr lang="ru-RU" altLang="ru-RU" sz="3200" b="1" i="1" dirty="0">
                <a:solidFill>
                  <a:srgbClr val="0066FF"/>
                </a:solidFill>
              </a:rPr>
              <a:t> показывает, на сколько долей делят целое, 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3200" b="1" i="1" dirty="0">
                <a:solidFill>
                  <a:srgbClr val="0066FF"/>
                </a:solidFill>
              </a:rPr>
              <a:t>а </a:t>
            </a:r>
            <a:r>
              <a:rPr lang="ru-RU" altLang="ru-RU" sz="3200" b="1" i="1" dirty="0">
                <a:solidFill>
                  <a:srgbClr val="FF0000"/>
                </a:solidFill>
              </a:rPr>
              <a:t>числитель </a:t>
            </a:r>
            <a:r>
              <a:rPr lang="ru-RU" altLang="ru-RU" sz="3200" b="1" i="1" dirty="0">
                <a:solidFill>
                  <a:srgbClr val="0066FF"/>
                </a:solidFill>
              </a:rPr>
              <a:t> показывает сколько таких долей взято</a:t>
            </a:r>
            <a:r>
              <a:rPr lang="ru-RU" altLang="ru-RU" sz="3200" b="1" dirty="0"/>
              <a:t> </a:t>
            </a:r>
          </a:p>
        </p:txBody>
      </p:sp>
      <p:pic>
        <p:nvPicPr>
          <p:cNvPr id="8203" name="Picture 20" descr="0006-006-Doli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9841" y="1557339"/>
            <a:ext cx="2321719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44"/>
          <p:cNvGrpSpPr>
            <a:grpSpLocks/>
          </p:cNvGrpSpPr>
          <p:nvPr/>
        </p:nvGrpSpPr>
        <p:grpSpPr bwMode="auto">
          <a:xfrm>
            <a:off x="1925242" y="1773238"/>
            <a:ext cx="648890" cy="1008062"/>
            <a:chOff x="2789" y="164"/>
            <a:chExt cx="681" cy="726"/>
          </a:xfrm>
        </p:grpSpPr>
        <p:sp>
          <p:nvSpPr>
            <p:cNvPr id="8206" name="Line 42"/>
            <p:cNvSpPr>
              <a:spLocks noChangeShapeType="1"/>
            </p:cNvSpPr>
            <p:nvPr/>
          </p:nvSpPr>
          <p:spPr bwMode="auto">
            <a:xfrm>
              <a:off x="2789" y="164"/>
              <a:ext cx="681" cy="726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7" name="Line 43"/>
            <p:cNvSpPr>
              <a:spLocks noChangeShapeType="1"/>
            </p:cNvSpPr>
            <p:nvPr/>
          </p:nvSpPr>
          <p:spPr bwMode="auto">
            <a:xfrm flipH="1">
              <a:off x="2925" y="210"/>
              <a:ext cx="363" cy="589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9238" name="Picture 22" descr="0006-007-Doli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5072" y="4076701"/>
            <a:ext cx="2322909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70" grpId="0" animBg="1"/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Ретро">
  <a:themeElements>
    <a:clrScheme name="Retrospect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106</TotalTime>
  <Words>402</Words>
  <Application>Microsoft Office PowerPoint</Application>
  <PresentationFormat>Экран (4:3)</PresentationFormat>
  <Paragraphs>108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Метро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Понятие обыкновенной дроби</vt:lpstr>
      <vt:lpstr>№ 1. Сопоставить дроби и рисунки </vt:lpstr>
      <vt:lpstr>Половина. </vt:lpstr>
      <vt:lpstr>Треть. </vt:lpstr>
      <vt:lpstr>Четверть. </vt:lpstr>
      <vt:lpstr>Как называются другие доли?</vt:lpstr>
      <vt:lpstr>Слайд 15</vt:lpstr>
      <vt:lpstr>№ 2. Сопоставить дроби и их  названия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aser-pc</dc:creator>
  <cp:lastModifiedBy>User</cp:lastModifiedBy>
  <cp:revision>14</cp:revision>
  <dcterms:created xsi:type="dcterms:W3CDTF">2022-12-11T20:48:18Z</dcterms:created>
  <dcterms:modified xsi:type="dcterms:W3CDTF">2023-02-02T09:20:35Z</dcterms:modified>
</cp:coreProperties>
</file>