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63" r:id="rId4"/>
    <p:sldId id="261" r:id="rId5"/>
    <p:sldId id="262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57" r:id="rId14"/>
    <p:sldId id="258" r:id="rId15"/>
    <p:sldId id="259" r:id="rId16"/>
    <p:sldId id="26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9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3A16CA-D186-4C30-87BE-C6229F061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A2B468-A2E5-4001-AE07-75A0E4E1A1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21C519-A8A2-4732-A271-C8BDDB930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0721BDA-FAC0-4E03-8883-F3B5C8FB3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3F4F05A-D2E7-4BB1-A8F9-35C99EA5C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47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9EE1B8-DA2C-4C9D-886B-7CCB9B677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86A8A28-BEDC-4476-BD90-610122CC03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0F2B65-AF49-4BB1-A311-82E552C36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C5FCF4-C501-41E8-9E44-700F166C0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B06FE8-A8FB-4B3B-8B7A-E36C08348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565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59284C0-DC4D-42AE-B975-3EC2C2985B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C240AC3-EAE2-44B6-90F3-972429B5A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4EAAF4E-4E43-47F0-AB43-5BBA9563E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E8EA4A-5DDB-4C35-A9CA-C5E9DE330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4842B6B-0C78-4D49-BC79-36AE5461D8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419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9ACE00-FFED-4022-9115-D18F3EA045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50BB714-4CBD-40C1-B9AE-1DED8D0264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F93127-B9A4-4369-B6D8-8F2FFDE8B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55F512-C5B8-4EE4-86E1-7DC9821FB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ECC34D-011B-4E98-9D3A-571DF3CAF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403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62CFC0-417B-444F-BFDB-BF1B37E7C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DC5CBFA-8AC6-4E57-A261-D03A2ACDC8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7D43DA-0F53-4304-A15B-2D7E12C78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CDC4292-47FA-47D4-A05B-9A8E0D373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5A2121F-5F03-476D-8611-2C29C9B2D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69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22CBAB-DFE9-4294-9B69-E612A1942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877F2F3-88E4-4857-9730-4B11F5DC8B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B47670-ED64-452F-8157-DF37F58B20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68DE5E7-264D-4DCB-A988-79FAAF1A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DF8F73C-60BE-4975-BDCF-9A2F0E4B6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AE8ED39-FCB6-482A-AB0F-1737E91B4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724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E4208F-8860-4017-AA32-3A9223F72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969D77A-F640-4FAD-9126-CF91F4FE5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AF86CA7-6850-4A34-9F47-51474498B2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690718C-BD21-4617-9D84-A3F9152082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B19DE19-59BA-49F1-BA6A-350472B182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2329557-4C23-46FB-82B8-E591A51A0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20749EF-EED2-40C2-A239-611CFB39A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01F41D6-E9E1-4133-8AEE-D8D6D98163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312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CF443-F91C-4523-9C26-C574F1373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749F8D-B79B-4491-86E2-9080133CE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30D06C2-1684-4FC8-A36B-5D51CBB49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4EBF1A3-61F5-45B6-BBA4-E2E4421C7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353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39F6CE-E8F6-489B-9408-E0ECB346F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A1A25FA-5A79-4808-A2C4-47113D791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5B8F19-97E3-43AD-9DE0-6D2CCACBA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370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8A7B68-108B-45C4-B931-BA3A77D73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92BE5E-24A1-4463-B5D3-8D6FBF811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0EBD6FB-9054-4491-B826-97CCAD27C6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E5B9967-8502-44C0-93D6-2E8C8033F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90E250-0FB2-418F-9760-A583145D8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88E50A-7D20-401D-9CBF-978622EFF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36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7CBC7-3244-4CD7-A8AE-2535EED50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AD9718F-3146-4C88-8CBF-59E5A2069A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65F617F-4055-43F2-8475-4EE648EB6D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590309-F172-4687-8632-84397B8D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54A1651-8AAF-4023-AE73-3205B7BEA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57435D5-E707-426A-A549-025A8E5DB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9302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BD36E6-3B90-419B-BAFA-D526C92FA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280680-6E76-407B-B954-5990B182C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9A52E91-7AA5-4468-AD9C-10EF550406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A7799-EDCC-4589-B6A4-A02C0930FDC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1145A0F-5FB6-4FD3-BA7C-6588EFC1BA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120B385-D782-4FBF-AB00-4F4F96224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322F5-9DBA-45B3-97B9-C6A9218799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026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ishivka-krestikom.ru/katalog-terminov/termin-v/125-vyshivka.html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A%D0%B0%D0%BD%D1%8C" TargetMode="External"/><Relationship Id="rId2" Type="http://schemas.openxmlformats.org/officeDocument/2006/relationships/hyperlink" Target="https://ru.wikipedia.org/wiki/%D0%92%D1%8B%D1%88%D0%B8%D0%B2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hyperlink" Target="https://ru.wikipedia.org/w/index.php?title=%D0%A0%D0%B8%D1%88%D0%B5%D0%BB%D1%8C%D0%B5_(%D0%B2%D1%8B%D1%88%D0%B8%D0%B2%D0%BA%D0%B0)&amp;action=edit&amp;redlink=1" TargetMode="External"/><Relationship Id="rId4" Type="http://schemas.openxmlformats.org/officeDocument/2006/relationships/hyperlink" Target="https://ru.wikipedia.org/w/index.php?title=%D0%93%D0%BB%D0%B0%D0%B4%D1%8C_%D0%B2%D0%BF%D1%80%D0%B8%D0%BA%D1%80%D0%B5%D0%BF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A1C832-5F2C-499F-9B90-AAE3DD2143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20505"/>
            <a:ext cx="9144000" cy="79203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B0F0"/>
                </a:solidFill>
              </a:rPr>
              <a:t>Вышивка крестом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BF1461-873E-4C63-8296-8E4924569B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79766" y="3602037"/>
            <a:ext cx="2921390" cy="2559611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Подготовила</a:t>
            </a:r>
          </a:p>
          <a:p>
            <a:r>
              <a:rPr lang="ru-RU" dirty="0">
                <a:solidFill>
                  <a:srgbClr val="7030A0"/>
                </a:solidFill>
              </a:rPr>
              <a:t>Учитель трудового обучения</a:t>
            </a:r>
          </a:p>
          <a:p>
            <a:r>
              <a:rPr lang="ru-RU" dirty="0">
                <a:solidFill>
                  <a:srgbClr val="7030A0"/>
                </a:solidFill>
              </a:rPr>
              <a:t>Савельева Ольга Петровна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16D0DCF-6564-43C0-9784-DA0F2A6C18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4" y="1600200"/>
            <a:ext cx="7793502" cy="49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3652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316D6E-4489-4D05-B6D4-88D59AE5A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2191999" cy="998806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Вышивка крестом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B87164-757A-4E7C-86DD-B51D0BF65B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8806"/>
            <a:ext cx="12191999" cy="5859194"/>
          </a:xfrm>
          <a:solidFill>
            <a:srgbClr val="00B050"/>
          </a:solidFill>
        </p:spPr>
        <p:txBody>
          <a:bodyPr>
            <a:no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 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начинают вышивать справа сверху по диагонали налево вниз, а заканчивают справа снизу по диагонали налево вверх. Все верхние стежки должны лежать в одном направлении.</a:t>
            </a:r>
          </a:p>
          <a:p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первый стежок шитья обыкновенного крестика.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Удлинённый 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техника вышивания этого крестика аналогична простому крестику, только крестик заполняет не одну клетку канвы, а две или три клетки, расположенные вертикально.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Удлинённый крест со строчкой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удлиненный по высоте крест с небольшим горизонтальным стежком в центре.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Славянский 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перекрещивающиеся с наклоном удлинённые крестики.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 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состоит из вертикальной и горизонтальной линий.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Чередующиеся крестики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эта вышивка состоит из обыкновенных крестиков и других прямых. Начинают вышивать слева направо; проводят нитку через четыре вертикальные нитки и между четырьмя горизонтальными сверху вниз.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Двойной крест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чередование простых крестиков и между ними маленьких прямых.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 «Звёздочка»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еще один вид перекрещивания, состоящий из прямого крестика, на который накладывается четыре наклонных диагональных стежка такого же или меньшего размера.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Крест Левиафан (Болгарский)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шов отличается от простого крестика тем, что осложнён ещё двумя перекрещивающимися линиями (вертикальной и горизонтальной).</a:t>
            </a:r>
          </a:p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Рисовый шов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 сначала заполняют весь фон большими крестами через четыре и четыре нитки, а затем только приступают к рисовым стежкам.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 стежки, проходящие через концы четырех разветвлений большого крестика так, что они сходятся в пространстве между крестиками, образуя, в свою очередь, новый крестик. Для первых крестиков берут довольно толстую нитку, а для вторых — более тонкую нитку другого цвета.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49467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960FCD-7FD7-4AA6-B480-CB8FC09C9B7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8FF70F-CF50-4C2D-B315-37B91C3B7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0"/>
            <a:ext cx="7385539" cy="6858000"/>
          </a:xfrm>
          <a:solidFill>
            <a:srgbClr val="00B050"/>
          </a:solidFill>
        </p:spPr>
        <p:txBody>
          <a:bodyPr>
            <a:normAutofit/>
          </a:bodyPr>
          <a:lstStyle/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крестом — это способ вышивания рисунка на канве с использованием иглы и цветных ниток (мулине) или других нитей для вышивания с помощью техники «крестик». Вышивка крестом относится к счётным видам рукоделия. Основной элемент – шов «крестик», который состоит из двух пересекающихся косых стежков. Видов креста достаточно много, в вышивке крестом обычно используются техника в полный крест или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полукрест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F7F389-4C38-49D3-AECC-6A6995A71F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6893" y="365125"/>
            <a:ext cx="4304714" cy="294078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BA8A00D-9EC7-4D6E-9ADB-BA57BAC4E0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539" y="3024553"/>
            <a:ext cx="4463559" cy="260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60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EDDF8D-9682-4611-8317-F28FA5936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252024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вышивки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13A2A3-461F-45BB-A378-082642D8C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52025"/>
            <a:ext cx="12192000" cy="5605973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следите за тем, что бы верхние стежки крестика имели одинаковый наклон. В противном случае один и тот же цвет будет иметь разные оттенки. Не делайте длинных протяжек (длиннее 2 см) - они могут провисать или стягивать ткань, просвечивается. Следите за натяжением нити - оно должно быть равномерным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Вышивать удобнее от центра, двигаясь по направлению к краям.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вышиваются основные стежки-кресты и </a:t>
            </a:r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полукресты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затем дополнительные - строчный стежок, французские узелки и др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Рабочая нить закрепляется с изнаночной стороны под несколько первых стежков</a:t>
            </a:r>
          </a:p>
        </p:txBody>
      </p:sp>
    </p:spTree>
    <p:extLst>
      <p:ext uri="{BB962C8B-B14F-4D97-AF65-F5344CB8AC3E}">
        <p14:creationId xmlns:p14="http://schemas.microsoft.com/office/powerpoint/2010/main" val="36857740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F6CF5-6A89-439F-A013-422433FD1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4680" y="21102"/>
            <a:ext cx="12192000" cy="1690688"/>
          </a:xfrm>
          <a:solidFill>
            <a:srgbClr val="00B0F0"/>
          </a:solidFill>
        </p:spPr>
        <p:txBody>
          <a:bodyPr/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Уход за вышитыми изделиями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Picture 4" descr="IMG_0028">
            <a:extLst>
              <a:ext uri="{FF2B5EF4-FFF2-40B4-BE49-F238E27FC236}">
                <a16:creationId xmlns:a16="http://schemas.microsoft.com/office/drawing/2014/main" id="{93CA4F7C-B6F4-4A8C-A067-C39B44B8FDE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160681" y="1690687"/>
            <a:ext cx="5193118" cy="431621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Picture 4" descr="IMG_0042">
            <a:extLst>
              <a:ext uri="{FF2B5EF4-FFF2-40B4-BE49-F238E27FC236}">
                <a16:creationId xmlns:a16="http://schemas.microsoft.com/office/drawing/2014/main" id="{7E6FC3DB-70A5-4A32-8230-8EE475800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3551" y="1690686"/>
            <a:ext cx="4149969" cy="451316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221388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478EA1-48D9-4A0A-99A3-7E9891762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Кроссворд </a:t>
            </a:r>
            <a:br>
              <a:rPr lang="ru-RU" b="1" dirty="0">
                <a:ln w="11430"/>
                <a:solidFill>
                  <a:srgbClr val="7030A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813240-6CEC-4474-A130-ACD5061A7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4184" y="1690689"/>
            <a:ext cx="4249615" cy="4486274"/>
          </a:xfrm>
        </p:spPr>
        <p:txBody>
          <a:bodyPr>
            <a:normAutofit fontScale="925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                                                                   </a:t>
            </a:r>
            <a:r>
              <a:rPr lang="ru-RU" sz="3200" b="1" u="sng" dirty="0">
                <a:solidFill>
                  <a:srgbClr val="FF0000"/>
                </a:solidFill>
              </a:rPr>
              <a:t>По горизонтали: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1. Ткань для вышивания.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2. Готовая работа.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FF0000"/>
                </a:solidFill>
              </a:rPr>
              <a:t>По вертикали: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3. Инструмент, для предохранения пальца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от укола иглой.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4. Вид рукоделия.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5. Нитки для вышивания.</a:t>
            </a:r>
          </a:p>
          <a:p>
            <a:endParaRPr lang="ru-RU" dirty="0"/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96F311E6-9367-47EB-89C5-F21A156CE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489" y="964408"/>
            <a:ext cx="5683348" cy="49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44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171BD-87DE-47DC-9992-EDA8CC80B3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4499"/>
            <a:ext cx="12192000" cy="169068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Уход за вышитыми изделиями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F0F429-B098-419D-B544-5A51FE977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1825624"/>
            <a:ext cx="5467641" cy="5032376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altLang="ru-RU" dirty="0">
                <a:solidFill>
                  <a:srgbClr val="C00000"/>
                </a:solidFill>
              </a:rPr>
              <a:t>Стирка</a:t>
            </a:r>
          </a:p>
          <a:p>
            <a:r>
              <a:rPr lang="ru-RU" altLang="ru-RU" dirty="0"/>
              <a:t>Готовую вышивку нужно </a:t>
            </a:r>
            <a:r>
              <a:rPr lang="ru-RU" altLang="ru-RU" b="1" dirty="0"/>
              <a:t>постирать</a:t>
            </a:r>
            <a:r>
              <a:rPr lang="ru-RU" altLang="ru-RU" dirty="0"/>
              <a:t>, используя </a:t>
            </a:r>
            <a:r>
              <a:rPr lang="ru-RU" altLang="ru-RU" dirty="0" err="1"/>
              <a:t>стираль-ный</a:t>
            </a:r>
            <a:r>
              <a:rPr lang="ru-RU" altLang="ru-RU" dirty="0"/>
              <a:t> порошок без отбели-</a:t>
            </a:r>
            <a:r>
              <a:rPr lang="ru-RU" altLang="ru-RU" dirty="0" err="1"/>
              <a:t>вающих</a:t>
            </a:r>
            <a:r>
              <a:rPr lang="ru-RU" altLang="ru-RU" dirty="0"/>
              <a:t> добавок. Сначала вышивку надо </a:t>
            </a:r>
            <a:r>
              <a:rPr lang="ru-RU" altLang="ru-RU" b="1" dirty="0"/>
              <a:t>замочить</a:t>
            </a:r>
            <a:r>
              <a:rPr lang="ru-RU" altLang="ru-RU" dirty="0"/>
              <a:t> на несколько минут в теплой воде со стиральным порошком. Затем </a:t>
            </a:r>
            <a:r>
              <a:rPr lang="ru-RU" altLang="ru-RU" b="1" dirty="0"/>
              <a:t>прополоскать</a:t>
            </a:r>
            <a:r>
              <a:rPr lang="ru-RU" altLang="ru-RU" dirty="0"/>
              <a:t>, вынуть из воды и </a:t>
            </a:r>
            <a:r>
              <a:rPr lang="ru-RU" altLang="ru-RU" b="1" dirty="0"/>
              <a:t>закатать</a:t>
            </a:r>
            <a:r>
              <a:rPr lang="ru-RU" altLang="ru-RU" dirty="0"/>
              <a:t> в чистое мягкое полотенце, чтобы удалить излишки воды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A101380-4AEE-476C-857D-FA18CE3C685B}"/>
              </a:ext>
            </a:extLst>
          </p:cNvPr>
          <p:cNvSpPr/>
          <p:nvPr/>
        </p:nvSpPr>
        <p:spPr>
          <a:xfrm>
            <a:off x="8215533" y="1825624"/>
            <a:ext cx="25743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Утюжка</a:t>
            </a:r>
            <a:r>
              <a:rPr lang="ru-RU" altLang="ru-RU" dirty="0"/>
              <a:t>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6874096-744F-4968-9FD4-0DDD20A78C13}"/>
              </a:ext>
            </a:extLst>
          </p:cNvPr>
          <p:cNvSpPr/>
          <p:nvPr/>
        </p:nvSpPr>
        <p:spPr>
          <a:xfrm>
            <a:off x="6414868" y="2551837"/>
            <a:ext cx="5613009" cy="4154984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Вышивку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лицевой стороной на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мягкую подложку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(фланель,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махро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-вое полотенце) и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утюжить с изнаночной стороны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влажную ткань. Мягкая подложка позволяет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сохра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-нить рельефность вышивки. Чтобы изделие не </a:t>
            </a:r>
            <a:r>
              <a:rPr lang="ru-RU" alt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деформи-ровалось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утюг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лучше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сдвигать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переставлять</a:t>
            </a: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74104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E2DBC1-83D8-469D-AF42-8534866B2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E60309D-35A6-478B-A21F-7C9496EE00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40867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1E7415-89F8-443B-A134-3EDB0DD677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9489"/>
            <a:ext cx="9144000" cy="73152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CC99983-EF7B-4A3C-A7E8-9A3195E4D3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589649"/>
            <a:ext cx="9144000" cy="3668151"/>
          </a:xfrm>
        </p:spPr>
        <p:txBody>
          <a:bodyPr/>
          <a:lstStyle/>
          <a:p>
            <a:r>
              <a:rPr lang="ru-RU" dirty="0"/>
              <a:t>                      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2102FDE-3AFD-4496-BD1E-71C3A9B7A1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041010"/>
            <a:ext cx="5943600" cy="5816990"/>
          </a:xfrm>
          <a:prstGeom prst="rect">
            <a:avLst/>
          </a:prstGeom>
        </p:spPr>
      </p:pic>
      <p:sp>
        <p:nvSpPr>
          <p:cNvPr id="6" name="AutoShape 2" descr="C:\Users\%D0%9A%D0%BE%D0%BC%D0%BF\Downloads\i (1).webp">
            <a:extLst>
              <a:ext uri="{FF2B5EF4-FFF2-40B4-BE49-F238E27FC236}">
                <a16:creationId xmlns:a16="http://schemas.microsoft.com/office/drawing/2014/main" id="{2C191986-6FE1-40A7-B8CD-E85A5F33D1A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8A6D4E9-9BCF-46BC-8408-8B2C3CA6679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400" y="1364566"/>
            <a:ext cx="5652868" cy="5289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95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6A0020-6F97-4AC2-BF84-BB36E1A90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847"/>
            <a:ext cx="10515600" cy="1631842"/>
          </a:xfrm>
        </p:spPr>
        <p:txBody>
          <a:bodyPr/>
          <a:lstStyle/>
          <a:p>
            <a:r>
              <a:rPr lang="ru-RU" dirty="0"/>
              <a:t>История вышивки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2267F07-1D83-4FFD-8808-D3FF37DAD7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1825625"/>
            <a:ext cx="3587262" cy="4351338"/>
          </a:xfr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938511D-34B3-4737-AAC5-EB1016599A1B}"/>
              </a:ext>
            </a:extLst>
          </p:cNvPr>
          <p:cNvSpPr/>
          <p:nvPr/>
        </p:nvSpPr>
        <p:spPr>
          <a:xfrm>
            <a:off x="375138" y="58847"/>
            <a:ext cx="731988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Первоначально </a:t>
            </a:r>
            <a:r>
              <a:rPr lang="ru-RU" b="0" i="1" u="sng" dirty="0">
                <a:solidFill>
                  <a:srgbClr val="893C5B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  <a:hlinkClick r:id="rId3" tooltip="вышивка"/>
              </a:rPr>
              <a:t>вышивка</a:t>
            </a:r>
            <a:r>
              <a:rPr lang="ru-RU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на Руси была занятием для избранных, в их число входили монахи и представители знати. Материалом для работы служили дорогие ткани – шелк или бархат, жемчуг, драгоценные камни, серебряные или золотые нити. Подобной вышивкой украшали не только одежду бояр и членов царской семьи, но и облачения церковнослужителей, убранство для храмов. Одной из самых искусных мастериц того времени была Ксения -  дочь  известного русского царя Бориса Годунова. До наших дней сохранилась ее работа, выполненная в 1601 году. Это было покрывало, которое она сделала специально для царского престола. Начиная с XVIII века, вышивка перестает быть привилегией знати. Она переходит в разряд обязательных занятий простых крестьянских девушек.  Безусловно, их работы выполнялись не из дорогих материалов. Но художественная ценность их была ничуть не меньше. Крестьянские рукодельницы умело подбирали узоры, сочетали цвета и  мастерски выполняли различные стежки, все это помогало им создавать невероятной красоты шедевры.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40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1C2A78-4AE1-41F6-BFDD-D4DD14A025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36430"/>
          </a:xfrm>
          <a:solidFill>
            <a:srgbClr val="00B0F0"/>
          </a:solidFill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Виды вышивки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B54061-F1B3-457D-9459-778BF1EE8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36431"/>
            <a:ext cx="12192000" cy="5521569"/>
          </a:xfrm>
          <a:solidFill>
            <a:srgbClr val="00B050"/>
          </a:solidFill>
        </p:spPr>
        <p:txBody>
          <a:bodyPr/>
          <a:lstStyle/>
          <a:p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4000" dirty="0" err="1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Гдадь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Ришелье</a:t>
            </a:r>
          </a:p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Рококо</a:t>
            </a:r>
          </a:p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Крест</a:t>
            </a:r>
          </a:p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Мережка</a:t>
            </a:r>
          </a:p>
          <a:p>
            <a:pPr algn="ctr">
              <a:lnSpc>
                <a:spcPct val="100000"/>
              </a:lnSpc>
            </a:pPr>
            <a:r>
              <a:rPr lang="ru-RU" sz="4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 лентами</a:t>
            </a:r>
          </a:p>
        </p:txBody>
      </p:sp>
    </p:spTree>
    <p:extLst>
      <p:ext uri="{BB962C8B-B14F-4D97-AF65-F5344CB8AC3E}">
        <p14:creationId xmlns:p14="http://schemas.microsoft.com/office/powerpoint/2010/main" val="1520833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0F2DE9-4BDA-4543-AEEA-15F10E4DF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58129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Гладь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E2EA58-0B40-494C-A672-A93561A4D9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858130"/>
            <a:ext cx="8750105" cy="5894362"/>
          </a:xfrm>
          <a:solidFill>
            <a:srgbClr val="00B050"/>
          </a:solidFill>
        </p:spPr>
        <p:txBody>
          <a:bodyPr>
            <a:normAutofit fontScale="77500" lnSpcReduction="20000"/>
          </a:bodyPr>
          <a:lstStyle/>
          <a:p>
            <a:r>
              <a:rPr lang="ru-RU" dirty="0"/>
              <a:t>     </a:t>
            </a:r>
            <a:r>
              <a:rPr lang="ru-RU" b="1" dirty="0" err="1"/>
              <a:t>Вы́шивка</a:t>
            </a:r>
            <a:r>
              <a:rPr lang="ru-RU" b="1" dirty="0"/>
              <a:t> </a:t>
            </a:r>
            <a:r>
              <a:rPr lang="ru-RU" b="1" dirty="0" err="1"/>
              <a:t>гла́дью</a:t>
            </a:r>
            <a:r>
              <a:rPr lang="ru-RU" dirty="0"/>
              <a:t> — вид </a:t>
            </a:r>
            <a:r>
              <a:rPr lang="ru-RU" dirty="0">
                <a:hlinkClick r:id="rId2" tooltip="Вышивка"/>
              </a:rPr>
              <a:t>вышивки</a:t>
            </a:r>
            <a:r>
              <a:rPr lang="ru-RU" dirty="0"/>
              <a:t>, в которой стежки наносятся на </a:t>
            </a:r>
            <a:r>
              <a:rPr lang="ru-RU" dirty="0">
                <a:hlinkClick r:id="rId3" tooltip="Ткань"/>
              </a:rPr>
              <a:t>ткань</a:t>
            </a:r>
            <a:r>
              <a:rPr lang="ru-RU" dirty="0"/>
              <a:t>, полностью заполняя гладь</a:t>
            </a:r>
            <a:r>
              <a:rPr lang="ru-RU" baseline="30000" dirty="0"/>
              <a:t> </a:t>
            </a:r>
            <a:r>
              <a:rPr lang="ru-RU" dirty="0"/>
              <a:t>полотна. В этой технике применяются различные виды швов и приёмов.</a:t>
            </a:r>
          </a:p>
          <a:p>
            <a:r>
              <a:rPr lang="ru-RU" dirty="0"/>
              <a:t>Виды глади</a:t>
            </a:r>
          </a:p>
          <a:p>
            <a:r>
              <a:rPr lang="ru-RU" dirty="0"/>
              <a:t> .Гладь с настилом</a:t>
            </a:r>
          </a:p>
          <a:p>
            <a:pPr lvl="0"/>
            <a:r>
              <a:rPr lang="ru-RU" dirty="0"/>
              <a:t>Плоская гладь — двусторонняя вышивка прямым стежком, стежки плотно укладываются друг к другу.</a:t>
            </a:r>
          </a:p>
          <a:p>
            <a:pPr lvl="0"/>
            <a:r>
              <a:rPr lang="ru-RU" dirty="0"/>
              <a:t>Гладь с настилом — объёмная вышивка прямым стежком в одном направлении по основе, сделанной стежками в другом, перпендикулярном направлении. Для настила могут использоваться и другие стежки («в россыпь», «в раскол» и т. п.)</a:t>
            </a:r>
          </a:p>
          <a:p>
            <a:pPr lvl="0"/>
            <a:r>
              <a:rPr lang="ru-RU" dirty="0"/>
              <a:t>Теневая гладь — выполняется нитками разных цветов.</a:t>
            </a:r>
          </a:p>
          <a:p>
            <a:pPr lvl="0"/>
            <a:r>
              <a:rPr lang="ru-RU" dirty="0">
                <a:hlinkClick r:id="rId4" tooltip="Гладь вприкреп (страница отсутствует)"/>
              </a:rPr>
              <a:t>Гладь </a:t>
            </a:r>
            <a:r>
              <a:rPr lang="ru-RU" dirty="0" err="1">
                <a:hlinkClick r:id="rId4" tooltip="Гладь вприкреп (страница отсутствует)"/>
              </a:rPr>
              <a:t>вприкреп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Прорезная гладь («</a:t>
            </a:r>
            <a:r>
              <a:rPr lang="ru-RU" dirty="0">
                <a:hlinkClick r:id="rId5" tooltip="Ришелье (вышивка) (страница отсутствует)"/>
              </a:rPr>
              <a:t>ришелье</a:t>
            </a:r>
            <a:r>
              <a:rPr lang="ru-RU" dirty="0"/>
              <a:t>») — сквозная вышивка, при которой в </a:t>
            </a:r>
          </a:p>
          <a:p>
            <a:pPr lvl="0"/>
            <a:r>
              <a:rPr lang="ru-RU" dirty="0"/>
              <a:t>ткани прорезаются отверстия разной величины и формы.</a:t>
            </a:r>
          </a:p>
          <a:p>
            <a:pPr lvl="0"/>
            <a:r>
              <a:rPr lang="ru-RU" dirty="0"/>
              <a:t>Владимирский шов («</a:t>
            </a:r>
            <a:r>
              <a:rPr lang="ru-RU" dirty="0" err="1"/>
              <a:t>верхошов</a:t>
            </a:r>
            <a:r>
              <a:rPr lang="ru-RU" dirty="0"/>
              <a:t>»)</a:t>
            </a:r>
          </a:p>
          <a:p>
            <a:pPr lvl="0"/>
            <a:r>
              <a:rPr lang="ru-RU" dirty="0"/>
              <a:t>«Узкий </a:t>
            </a:r>
            <a:r>
              <a:rPr lang="ru-RU" dirty="0" err="1"/>
              <a:t>гладьевой</a:t>
            </a:r>
            <a:r>
              <a:rPr lang="ru-RU" dirty="0"/>
              <a:t> валик»</a:t>
            </a:r>
          </a:p>
          <a:p>
            <a:r>
              <a:rPr lang="ru-RU" dirty="0"/>
              <a:t>                                                                                          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C647F3D-C81C-4CE9-9D96-3DF08070B0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751" y="2588456"/>
            <a:ext cx="3334043" cy="396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0497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9B6C50-4B98-47A3-892B-D7C8CEA60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Ришелье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94A99C2-D704-444D-9364-CADF849DC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90689"/>
            <a:ext cx="6231988" cy="516731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dirty="0"/>
              <a:t>«Ришелье» - это </a:t>
            </a:r>
            <a:r>
              <a:rPr lang="ru-RU" b="1" dirty="0"/>
              <a:t>род ажурной вышивки, при котором основные элементы узора обшиваются гладью (вручную или на швейной машинке), а промежутки между ними вырезаются, создавая кружево</a:t>
            </a:r>
            <a:r>
              <a:rPr lang="ru-RU" dirty="0"/>
              <a:t>. При этом отдельные элементы узора могут соединяться перемычками, или </a:t>
            </a:r>
            <a:r>
              <a:rPr lang="ru-RU" dirty="0" err="1"/>
              <a:t>бридами</a:t>
            </a:r>
            <a:r>
              <a:rPr lang="ru-RU" dirty="0"/>
              <a:t>, благодаря чему получается красивое кружево.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D2E7CC-C3FF-42AD-BCEF-DF71E265FB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988" y="2533649"/>
            <a:ext cx="5767753" cy="329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4736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8CF09A-EDE3-4149-A963-12DE2D3BD3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40676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FF93D8-58C8-4C96-B7D8-62B4479B11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06769"/>
            <a:ext cx="5950633" cy="545123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Мережка —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выполненные путём выдёргивания нитей из ткани кружевные строчки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Нити выдергивают только в одном направлении. Узор образуется за счёт собирания отдельных нитей в пучки. Для выполнения мережки используют ткани с плотной текстурой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C6456D-E73D-45AD-A9D7-09665E78D3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633" y="1927274"/>
            <a:ext cx="6078783" cy="4249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83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61D905-85BA-4A56-80C6-A7EA7549FB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308294"/>
          </a:xfrm>
          <a:solidFill>
            <a:srgbClr val="00B0F0"/>
          </a:solidFill>
        </p:spPr>
        <p:txBody>
          <a:bodyPr/>
          <a:lstStyle/>
          <a:p>
            <a:r>
              <a:rPr lang="ru-RU" b="1" dirty="0"/>
              <a:t>Вышивка</a:t>
            </a:r>
            <a:r>
              <a:rPr lang="ru-RU" dirty="0"/>
              <a:t> шёлковыми </a:t>
            </a:r>
            <a:r>
              <a:rPr lang="ru-RU" b="1" dirty="0"/>
              <a:t>лентами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2C7AF6-DD89-4258-89E9-F38C977F52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08295"/>
            <a:ext cx="6096000" cy="543013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Вышивка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шёлковыми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лентами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это вид художественного рукоделия, объёмного вышивания, с использованием иглы с большим ушком и шёлковых или атласных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которых на ткань (хлопок, габардин,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органзу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зафиксированную в пяльцах, наносится рисунок из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лент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различного цвета и ширины.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6BAF4ED-2FB6-4A4D-80D4-22E06C84B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2505075"/>
            <a:ext cx="5974080" cy="386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224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87296E-72FF-4AEC-8B47-38D654076A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690688"/>
          </a:xfrm>
          <a:solidFill>
            <a:srgbClr val="00B0F0"/>
          </a:solidFill>
        </p:spPr>
        <p:txBody>
          <a:bodyPr/>
          <a:lstStyle/>
          <a:p>
            <a:pPr algn="ctr"/>
            <a:r>
              <a:rPr lang="ru-RU" dirty="0"/>
              <a:t>   Рококо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EBF25F2-F1E2-4ECD-9116-934CA3CB7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690690"/>
            <a:ext cx="6583680" cy="5167310"/>
          </a:xfrm>
          <a:solidFill>
            <a:srgbClr val="00B050"/>
          </a:solidFill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технике рококо вышивка любого вида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основана на навивке.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ней построены все швы этого стиля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Вышивание рококо для начинающих может быть сопряжено с одной большой трудностью – навивка нередко разваливается, шов получается неаккуратным, петельчатым, лохматым.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F960FDC-4E55-4F9A-AAD3-F7A92972FF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1960562"/>
            <a:ext cx="5317588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7499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258</Words>
  <Application>Microsoft Office PowerPoint</Application>
  <PresentationFormat>Широкоэкранный</PresentationFormat>
  <Paragraphs>77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Вышивка крестом</vt:lpstr>
      <vt:lpstr>Презентация PowerPoint</vt:lpstr>
      <vt:lpstr>История вышивки</vt:lpstr>
      <vt:lpstr>                        Виды вышивки</vt:lpstr>
      <vt:lpstr>Гладь</vt:lpstr>
      <vt:lpstr>Ришелье</vt:lpstr>
      <vt:lpstr>Мережка</vt:lpstr>
      <vt:lpstr>Вышивка шёлковыми лентами</vt:lpstr>
      <vt:lpstr>   Рококо</vt:lpstr>
      <vt:lpstr>Вышивка крестом</vt:lpstr>
      <vt:lpstr>Презентация PowerPoint</vt:lpstr>
      <vt:lpstr>Правила вышивки</vt:lpstr>
      <vt:lpstr>Уход за вышитыми изделиями</vt:lpstr>
      <vt:lpstr>Кроссворд  </vt:lpstr>
      <vt:lpstr>Уход за вышитыми изделиями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12</cp:revision>
  <dcterms:created xsi:type="dcterms:W3CDTF">2023-02-06T08:03:38Z</dcterms:created>
  <dcterms:modified xsi:type="dcterms:W3CDTF">2023-02-06T10:06:00Z</dcterms:modified>
</cp:coreProperties>
</file>