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Default Extension="sldx" ContentType="application/vnd.openxmlformats-officedocument.presentationml.slide"/>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diagrams/data3.xml" ContentType="application/vnd.openxmlformats-officedocument.drawingml.diagramData+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Lst>
  <p:sldIdLst>
    <p:sldId id="256" r:id="rId4"/>
    <p:sldId id="270" r:id="rId5"/>
    <p:sldId id="271" r:id="rId6"/>
    <p:sldId id="258" r:id="rId7"/>
    <p:sldId id="272" r:id="rId8"/>
    <p:sldId id="273" r:id="rId9"/>
    <p:sldId id="274" r:id="rId10"/>
    <p:sldId id="275" r:id="rId11"/>
    <p:sldId id="280" r:id="rId12"/>
    <p:sldId id="276" r:id="rId13"/>
    <p:sldId id="281" r:id="rId14"/>
    <p:sldId id="282" r:id="rId15"/>
    <p:sldId id="279" r:id="rId16"/>
    <p:sldId id="284" r:id="rId17"/>
    <p:sldId id="277" r:id="rId18"/>
    <p:sldId id="283" r:id="rId19"/>
    <p:sldId id="286" r:id="rId20"/>
    <p:sldId id="278" r:id="rId21"/>
    <p:sldId id="285" r:id="rId22"/>
    <p:sldId id="268" r:id="rId23"/>
    <p:sldId id="269" r:id="rId24"/>
  </p:sldIdLst>
  <p:sldSz cx="9144000" cy="6858000" type="screen4x3"/>
  <p:notesSz cx="7559675" cy="106918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showPr>
  <p:clrMru>
    <a:srgbClr val="FF6600"/>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49" d="100"/>
          <a:sy n="49" d="100"/>
        </p:scale>
        <p:origin x="-1216" y="-6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6778A2-F1FC-41BF-800C-5430D88E560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7DA0C194-F4E2-4842-A857-D1722C76CC7D}">
      <dgm:prSet/>
      <dgm:spPr/>
      <dgm:t>
        <a:bodyPr/>
        <a:lstStyle/>
        <a:p>
          <a:pPr rtl="0"/>
          <a:r>
            <a:rPr lang="ru-RU" dirty="0" smtClean="0"/>
            <a:t>   снегирь</a:t>
          </a:r>
          <a:endParaRPr lang="ru-RU" dirty="0"/>
        </a:p>
      </dgm:t>
    </dgm:pt>
    <dgm:pt modelId="{298EEA54-D7F0-4F62-8032-95B114A55189}" type="parTrans" cxnId="{A6283889-1D07-40F2-803D-5A56303AC225}">
      <dgm:prSet/>
      <dgm:spPr/>
      <dgm:t>
        <a:bodyPr/>
        <a:lstStyle/>
        <a:p>
          <a:endParaRPr lang="ru-RU"/>
        </a:p>
      </dgm:t>
    </dgm:pt>
    <dgm:pt modelId="{F0596473-8D5C-43BB-8488-6608A21BDA37}" type="sibTrans" cxnId="{A6283889-1D07-40F2-803D-5A56303AC225}">
      <dgm:prSet/>
      <dgm:spPr/>
      <dgm:t>
        <a:bodyPr/>
        <a:lstStyle/>
        <a:p>
          <a:endParaRPr lang="ru-RU"/>
        </a:p>
      </dgm:t>
    </dgm:pt>
    <dgm:pt modelId="{C72E8317-D665-42D2-AE84-637A19515C9C}" type="pres">
      <dgm:prSet presAssocID="{936778A2-F1FC-41BF-800C-5430D88E560C}" presName="linear" presStyleCnt="0">
        <dgm:presLayoutVars>
          <dgm:animLvl val="lvl"/>
          <dgm:resizeHandles val="exact"/>
        </dgm:presLayoutVars>
      </dgm:prSet>
      <dgm:spPr/>
      <dgm:t>
        <a:bodyPr/>
        <a:lstStyle/>
        <a:p>
          <a:endParaRPr lang="ru-RU"/>
        </a:p>
      </dgm:t>
    </dgm:pt>
    <dgm:pt modelId="{2279F617-67E8-4BFF-99D9-6C78D32FF30C}" type="pres">
      <dgm:prSet presAssocID="{7DA0C194-F4E2-4842-A857-D1722C76CC7D}" presName="parentText" presStyleLbl="node1" presStyleIdx="0" presStyleCnt="1">
        <dgm:presLayoutVars>
          <dgm:chMax val="0"/>
          <dgm:bulletEnabled val="1"/>
        </dgm:presLayoutVars>
      </dgm:prSet>
      <dgm:spPr/>
      <dgm:t>
        <a:bodyPr/>
        <a:lstStyle/>
        <a:p>
          <a:endParaRPr lang="ru-RU"/>
        </a:p>
      </dgm:t>
    </dgm:pt>
  </dgm:ptLst>
  <dgm:cxnLst>
    <dgm:cxn modelId="{FC5CF22F-8FC5-402A-A8C9-EA73B2209B4C}" type="presOf" srcId="{7DA0C194-F4E2-4842-A857-D1722C76CC7D}" destId="{2279F617-67E8-4BFF-99D9-6C78D32FF30C}" srcOrd="0" destOrd="0" presId="urn:microsoft.com/office/officeart/2005/8/layout/vList2"/>
    <dgm:cxn modelId="{A6283889-1D07-40F2-803D-5A56303AC225}" srcId="{936778A2-F1FC-41BF-800C-5430D88E560C}" destId="{7DA0C194-F4E2-4842-A857-D1722C76CC7D}" srcOrd="0" destOrd="0" parTransId="{298EEA54-D7F0-4F62-8032-95B114A55189}" sibTransId="{F0596473-8D5C-43BB-8488-6608A21BDA37}"/>
    <dgm:cxn modelId="{47E4B498-58B3-47C2-8211-3622F9E850BD}" type="presOf" srcId="{936778A2-F1FC-41BF-800C-5430D88E560C}" destId="{C72E8317-D665-42D2-AE84-637A19515C9C}" srcOrd="0" destOrd="0" presId="urn:microsoft.com/office/officeart/2005/8/layout/vList2"/>
    <dgm:cxn modelId="{335CFC01-7EB6-45F4-93FF-46EAD212A852}" type="presParOf" srcId="{C72E8317-D665-42D2-AE84-637A19515C9C}" destId="{2279F617-67E8-4BFF-99D9-6C78D32FF30C}" srcOrd="0" destOrd="0" presId="urn:microsoft.com/office/officeart/2005/8/layout/vList2"/>
  </dgm:cxnLst>
  <dgm:bg/>
  <dgm:whole/>
</dgm:dataModel>
</file>

<file path=ppt/diagrams/data2.xml><?xml version="1.0" encoding="utf-8"?>
<dgm:dataModel xmlns:dgm="http://schemas.openxmlformats.org/drawingml/2006/diagram" xmlns:a="http://schemas.openxmlformats.org/drawingml/2006/main">
  <dgm:ptLst>
    <dgm:pt modelId="{936778A2-F1FC-41BF-800C-5430D88E560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7DA0C194-F4E2-4842-A857-D1722C76CC7D}">
      <dgm:prSet/>
      <dgm:spPr/>
      <dgm:t>
        <a:bodyPr/>
        <a:lstStyle/>
        <a:p>
          <a:pPr rtl="0"/>
          <a:r>
            <a:rPr lang="ru-RU" dirty="0" smtClean="0"/>
            <a:t>   </a:t>
          </a:r>
          <a:r>
            <a:rPr lang="ru-RU" dirty="0" smtClean="0"/>
            <a:t>дрозд</a:t>
          </a:r>
          <a:endParaRPr lang="ru-RU" dirty="0"/>
        </a:p>
      </dgm:t>
    </dgm:pt>
    <dgm:pt modelId="{298EEA54-D7F0-4F62-8032-95B114A55189}" type="parTrans" cxnId="{A6283889-1D07-40F2-803D-5A56303AC225}">
      <dgm:prSet/>
      <dgm:spPr/>
      <dgm:t>
        <a:bodyPr/>
        <a:lstStyle/>
        <a:p>
          <a:endParaRPr lang="ru-RU"/>
        </a:p>
      </dgm:t>
    </dgm:pt>
    <dgm:pt modelId="{F0596473-8D5C-43BB-8488-6608A21BDA37}" type="sibTrans" cxnId="{A6283889-1D07-40F2-803D-5A56303AC225}">
      <dgm:prSet/>
      <dgm:spPr/>
      <dgm:t>
        <a:bodyPr/>
        <a:lstStyle/>
        <a:p>
          <a:endParaRPr lang="ru-RU"/>
        </a:p>
      </dgm:t>
    </dgm:pt>
    <dgm:pt modelId="{C72E8317-D665-42D2-AE84-637A19515C9C}" type="pres">
      <dgm:prSet presAssocID="{936778A2-F1FC-41BF-800C-5430D88E560C}" presName="linear" presStyleCnt="0">
        <dgm:presLayoutVars>
          <dgm:animLvl val="lvl"/>
          <dgm:resizeHandles val="exact"/>
        </dgm:presLayoutVars>
      </dgm:prSet>
      <dgm:spPr/>
      <dgm:t>
        <a:bodyPr/>
        <a:lstStyle/>
        <a:p>
          <a:endParaRPr lang="ru-RU"/>
        </a:p>
      </dgm:t>
    </dgm:pt>
    <dgm:pt modelId="{2279F617-67E8-4BFF-99D9-6C78D32FF30C}" type="pres">
      <dgm:prSet presAssocID="{7DA0C194-F4E2-4842-A857-D1722C76CC7D}" presName="parentText" presStyleLbl="node1" presStyleIdx="0" presStyleCnt="1" custLinFactNeighborX="-5775" custLinFactNeighborY="1501">
        <dgm:presLayoutVars>
          <dgm:chMax val="0"/>
          <dgm:bulletEnabled val="1"/>
        </dgm:presLayoutVars>
      </dgm:prSet>
      <dgm:spPr/>
      <dgm:t>
        <a:bodyPr/>
        <a:lstStyle/>
        <a:p>
          <a:endParaRPr lang="ru-RU"/>
        </a:p>
      </dgm:t>
    </dgm:pt>
  </dgm:ptLst>
  <dgm:cxnLst>
    <dgm:cxn modelId="{81FF9FD1-258D-4AE0-9A90-A470140B30D5}" type="presOf" srcId="{7DA0C194-F4E2-4842-A857-D1722C76CC7D}" destId="{2279F617-67E8-4BFF-99D9-6C78D32FF30C}" srcOrd="0" destOrd="0" presId="urn:microsoft.com/office/officeart/2005/8/layout/vList2"/>
    <dgm:cxn modelId="{A6283889-1D07-40F2-803D-5A56303AC225}" srcId="{936778A2-F1FC-41BF-800C-5430D88E560C}" destId="{7DA0C194-F4E2-4842-A857-D1722C76CC7D}" srcOrd="0" destOrd="0" parTransId="{298EEA54-D7F0-4F62-8032-95B114A55189}" sibTransId="{F0596473-8D5C-43BB-8488-6608A21BDA37}"/>
    <dgm:cxn modelId="{FA60AA34-1116-4584-AAA6-7E0AC48E57DE}" type="presOf" srcId="{936778A2-F1FC-41BF-800C-5430D88E560C}" destId="{C72E8317-D665-42D2-AE84-637A19515C9C}" srcOrd="0" destOrd="0" presId="urn:microsoft.com/office/officeart/2005/8/layout/vList2"/>
    <dgm:cxn modelId="{7ACBAE51-39E0-4FE7-BE28-0B8BC552D93E}" type="presParOf" srcId="{C72E8317-D665-42D2-AE84-637A19515C9C}" destId="{2279F617-67E8-4BFF-99D9-6C78D32FF30C}" srcOrd="0" destOrd="0" presId="urn:microsoft.com/office/officeart/2005/8/layout/vList2"/>
  </dgm:cxnLst>
  <dgm:bg/>
  <dgm:whole/>
</dgm:dataModel>
</file>

<file path=ppt/diagrams/data3.xml><?xml version="1.0" encoding="utf-8"?>
<dgm:dataModel xmlns:dgm="http://schemas.openxmlformats.org/drawingml/2006/diagram" xmlns:a="http://schemas.openxmlformats.org/drawingml/2006/main">
  <dgm:ptLst>
    <dgm:pt modelId="{936778A2-F1FC-41BF-800C-5430D88E560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7DA0C194-F4E2-4842-A857-D1722C76CC7D}">
      <dgm:prSet/>
      <dgm:spPr/>
      <dgm:t>
        <a:bodyPr/>
        <a:lstStyle/>
        <a:p>
          <a:pPr rtl="0"/>
          <a:r>
            <a:rPr lang="ru-RU" b="1" dirty="0" smtClean="0"/>
            <a:t>свиристель</a:t>
          </a:r>
          <a:endParaRPr lang="ru-RU" dirty="0"/>
        </a:p>
      </dgm:t>
    </dgm:pt>
    <dgm:pt modelId="{298EEA54-D7F0-4F62-8032-95B114A55189}" type="parTrans" cxnId="{A6283889-1D07-40F2-803D-5A56303AC225}">
      <dgm:prSet/>
      <dgm:spPr/>
      <dgm:t>
        <a:bodyPr/>
        <a:lstStyle/>
        <a:p>
          <a:endParaRPr lang="ru-RU"/>
        </a:p>
      </dgm:t>
    </dgm:pt>
    <dgm:pt modelId="{F0596473-8D5C-43BB-8488-6608A21BDA37}" type="sibTrans" cxnId="{A6283889-1D07-40F2-803D-5A56303AC225}">
      <dgm:prSet/>
      <dgm:spPr/>
      <dgm:t>
        <a:bodyPr/>
        <a:lstStyle/>
        <a:p>
          <a:endParaRPr lang="ru-RU"/>
        </a:p>
      </dgm:t>
    </dgm:pt>
    <dgm:pt modelId="{C72E8317-D665-42D2-AE84-637A19515C9C}" type="pres">
      <dgm:prSet presAssocID="{936778A2-F1FC-41BF-800C-5430D88E560C}" presName="linear" presStyleCnt="0">
        <dgm:presLayoutVars>
          <dgm:animLvl val="lvl"/>
          <dgm:resizeHandles val="exact"/>
        </dgm:presLayoutVars>
      </dgm:prSet>
      <dgm:spPr/>
      <dgm:t>
        <a:bodyPr/>
        <a:lstStyle/>
        <a:p>
          <a:endParaRPr lang="ru-RU"/>
        </a:p>
      </dgm:t>
    </dgm:pt>
    <dgm:pt modelId="{2279F617-67E8-4BFF-99D9-6C78D32FF30C}" type="pres">
      <dgm:prSet presAssocID="{7DA0C194-F4E2-4842-A857-D1722C76CC7D}" presName="parentText" presStyleLbl="node1" presStyleIdx="0" presStyleCnt="1">
        <dgm:presLayoutVars>
          <dgm:chMax val="0"/>
          <dgm:bulletEnabled val="1"/>
        </dgm:presLayoutVars>
      </dgm:prSet>
      <dgm:spPr/>
      <dgm:t>
        <a:bodyPr/>
        <a:lstStyle/>
        <a:p>
          <a:endParaRPr lang="ru-RU"/>
        </a:p>
      </dgm:t>
    </dgm:pt>
  </dgm:ptLst>
  <dgm:cxnLst>
    <dgm:cxn modelId="{182517F8-7F8A-4904-AAEE-381CD063E7E9}" type="presOf" srcId="{7DA0C194-F4E2-4842-A857-D1722C76CC7D}" destId="{2279F617-67E8-4BFF-99D9-6C78D32FF30C}" srcOrd="0" destOrd="0" presId="urn:microsoft.com/office/officeart/2005/8/layout/vList2"/>
    <dgm:cxn modelId="{72594A3C-D96E-48B7-85BB-41AF2CCF3328}" type="presOf" srcId="{936778A2-F1FC-41BF-800C-5430D88E560C}" destId="{C72E8317-D665-42D2-AE84-637A19515C9C}" srcOrd="0" destOrd="0" presId="urn:microsoft.com/office/officeart/2005/8/layout/vList2"/>
    <dgm:cxn modelId="{A6283889-1D07-40F2-803D-5A56303AC225}" srcId="{936778A2-F1FC-41BF-800C-5430D88E560C}" destId="{7DA0C194-F4E2-4842-A857-D1722C76CC7D}" srcOrd="0" destOrd="0" parTransId="{298EEA54-D7F0-4F62-8032-95B114A55189}" sibTransId="{F0596473-8D5C-43BB-8488-6608A21BDA37}"/>
    <dgm:cxn modelId="{7F67471B-B3C7-40A7-9359-62527AA0B964}" type="presParOf" srcId="{C72E8317-D665-42D2-AE84-637A19515C9C}" destId="{2279F617-67E8-4BFF-99D9-6C78D32FF30C}" srcOrd="0" destOrd="0" presId="urn:microsoft.com/office/officeart/2005/8/layout/vList2"/>
  </dgm:cxnLst>
  <dgm:bg/>
  <dgm:whole/>
</dgm:dataModel>
</file>

<file path=ppt/diagrams/data4.xml><?xml version="1.0" encoding="utf-8"?>
<dgm:dataModel xmlns:dgm="http://schemas.openxmlformats.org/drawingml/2006/diagram" xmlns:a="http://schemas.openxmlformats.org/drawingml/2006/main">
  <dgm:ptLst>
    <dgm:pt modelId="{936778A2-F1FC-41BF-800C-5430D88E560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7DA0C194-F4E2-4842-A857-D1722C76CC7D}">
      <dgm:prSet/>
      <dgm:spPr/>
      <dgm:t>
        <a:bodyPr/>
        <a:lstStyle/>
        <a:p>
          <a:pPr rtl="0"/>
          <a:r>
            <a:rPr lang="ru-RU" b="1" dirty="0" err="1" smtClean="0"/>
            <a:t>Голубые</a:t>
          </a:r>
          <a:r>
            <a:rPr lang="ru-RU" b="1" dirty="0" smtClean="0"/>
            <a:t> сороки</a:t>
          </a:r>
          <a:endParaRPr lang="ru-RU" dirty="0"/>
        </a:p>
      </dgm:t>
    </dgm:pt>
    <dgm:pt modelId="{298EEA54-D7F0-4F62-8032-95B114A55189}" type="parTrans" cxnId="{A6283889-1D07-40F2-803D-5A56303AC225}">
      <dgm:prSet/>
      <dgm:spPr/>
      <dgm:t>
        <a:bodyPr/>
        <a:lstStyle/>
        <a:p>
          <a:endParaRPr lang="ru-RU"/>
        </a:p>
      </dgm:t>
    </dgm:pt>
    <dgm:pt modelId="{F0596473-8D5C-43BB-8488-6608A21BDA37}" type="sibTrans" cxnId="{A6283889-1D07-40F2-803D-5A56303AC225}">
      <dgm:prSet/>
      <dgm:spPr/>
      <dgm:t>
        <a:bodyPr/>
        <a:lstStyle/>
        <a:p>
          <a:endParaRPr lang="ru-RU"/>
        </a:p>
      </dgm:t>
    </dgm:pt>
    <dgm:pt modelId="{C72E8317-D665-42D2-AE84-637A19515C9C}" type="pres">
      <dgm:prSet presAssocID="{936778A2-F1FC-41BF-800C-5430D88E560C}" presName="linear" presStyleCnt="0">
        <dgm:presLayoutVars>
          <dgm:animLvl val="lvl"/>
          <dgm:resizeHandles val="exact"/>
        </dgm:presLayoutVars>
      </dgm:prSet>
      <dgm:spPr/>
      <dgm:t>
        <a:bodyPr/>
        <a:lstStyle/>
        <a:p>
          <a:endParaRPr lang="ru-RU"/>
        </a:p>
      </dgm:t>
    </dgm:pt>
    <dgm:pt modelId="{2279F617-67E8-4BFF-99D9-6C78D32FF30C}" type="pres">
      <dgm:prSet presAssocID="{7DA0C194-F4E2-4842-A857-D1722C76CC7D}" presName="parentText" presStyleLbl="node1" presStyleIdx="0" presStyleCnt="1">
        <dgm:presLayoutVars>
          <dgm:chMax val="0"/>
          <dgm:bulletEnabled val="1"/>
        </dgm:presLayoutVars>
      </dgm:prSet>
      <dgm:spPr/>
      <dgm:t>
        <a:bodyPr/>
        <a:lstStyle/>
        <a:p>
          <a:endParaRPr lang="ru-RU"/>
        </a:p>
      </dgm:t>
    </dgm:pt>
  </dgm:ptLst>
  <dgm:cxnLst>
    <dgm:cxn modelId="{57CFE781-EAB4-4919-B76F-CBA2B4CE5788}" type="presOf" srcId="{936778A2-F1FC-41BF-800C-5430D88E560C}" destId="{C72E8317-D665-42D2-AE84-637A19515C9C}" srcOrd="0" destOrd="0" presId="urn:microsoft.com/office/officeart/2005/8/layout/vList2"/>
    <dgm:cxn modelId="{32B32F48-6B6F-44D0-A565-A9188F27CF9E}" type="presOf" srcId="{7DA0C194-F4E2-4842-A857-D1722C76CC7D}" destId="{2279F617-67E8-4BFF-99D9-6C78D32FF30C}" srcOrd="0" destOrd="0" presId="urn:microsoft.com/office/officeart/2005/8/layout/vList2"/>
    <dgm:cxn modelId="{A6283889-1D07-40F2-803D-5A56303AC225}" srcId="{936778A2-F1FC-41BF-800C-5430D88E560C}" destId="{7DA0C194-F4E2-4842-A857-D1722C76CC7D}" srcOrd="0" destOrd="0" parTransId="{298EEA54-D7F0-4F62-8032-95B114A55189}" sibTransId="{F0596473-8D5C-43BB-8488-6608A21BDA37}"/>
    <dgm:cxn modelId="{923BBDC3-4FD4-4306-A318-3AFAB17F4778}" type="presParOf" srcId="{C72E8317-D665-42D2-AE84-637A19515C9C}" destId="{2279F617-67E8-4BFF-99D9-6C78D32FF30C}" srcOrd="0"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32" name="PlaceHolder 2"/>
          <p:cNvSpPr>
            <a:spLocks noGrp="1"/>
          </p:cNvSpPr>
          <p:nvPr>
            <p:ph/>
          </p:nvPr>
        </p:nvSpPr>
        <p:spPr>
          <a:xfrm>
            <a:off x="457200" y="1604520"/>
            <a:ext cx="822924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33" name="PlaceHolder 3"/>
          <p:cNvSpPr>
            <a:spLocks noGrp="1"/>
          </p:cNvSpPr>
          <p:nvPr>
            <p:ph/>
          </p:nvPr>
        </p:nvSpPr>
        <p:spPr>
          <a:xfrm>
            <a:off x="457200" y="3682080"/>
            <a:ext cx="822924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35"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36"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37"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38" name="PlaceHolder 5"/>
          <p:cNvSpPr>
            <a:spLocks noGrp="1"/>
          </p:cNvSpPr>
          <p:nvPr>
            <p:ph/>
          </p:nvPr>
        </p:nvSpPr>
        <p:spPr>
          <a:xfrm>
            <a:off x="467424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9"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40" name="PlaceHolder 2"/>
          <p:cNvSpPr>
            <a:spLocks noGrp="1"/>
          </p:cNvSpPr>
          <p:nvPr>
            <p:ph/>
          </p:nvPr>
        </p:nvSpPr>
        <p:spPr>
          <a:xfrm>
            <a:off x="457200" y="160452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41" name="PlaceHolder 3"/>
          <p:cNvSpPr>
            <a:spLocks noGrp="1"/>
          </p:cNvSpPr>
          <p:nvPr>
            <p:ph/>
          </p:nvPr>
        </p:nvSpPr>
        <p:spPr>
          <a:xfrm>
            <a:off x="3239640" y="160452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42" name="PlaceHolder 4"/>
          <p:cNvSpPr>
            <a:spLocks noGrp="1"/>
          </p:cNvSpPr>
          <p:nvPr>
            <p:ph/>
          </p:nvPr>
        </p:nvSpPr>
        <p:spPr>
          <a:xfrm>
            <a:off x="6022080" y="160452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43" name="PlaceHolder 5"/>
          <p:cNvSpPr>
            <a:spLocks noGrp="1"/>
          </p:cNvSpPr>
          <p:nvPr>
            <p:ph/>
          </p:nvPr>
        </p:nvSpPr>
        <p:spPr>
          <a:xfrm>
            <a:off x="457200" y="368208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44" name="PlaceHolder 6"/>
          <p:cNvSpPr>
            <a:spLocks noGrp="1"/>
          </p:cNvSpPr>
          <p:nvPr>
            <p:ph/>
          </p:nvPr>
        </p:nvSpPr>
        <p:spPr>
          <a:xfrm>
            <a:off x="3239640" y="368208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45" name="PlaceHolder 7"/>
          <p:cNvSpPr>
            <a:spLocks noGrp="1"/>
          </p:cNvSpPr>
          <p:nvPr>
            <p:ph/>
          </p:nvPr>
        </p:nvSpPr>
        <p:spPr>
          <a:xfrm>
            <a:off x="6022080" y="368208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6"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57" name="PlaceHolder 2"/>
          <p:cNvSpPr>
            <a:spLocks noGrp="1"/>
          </p:cNvSpPr>
          <p:nvPr>
            <p:ph type="subTitle"/>
          </p:nvPr>
        </p:nvSpPr>
        <p:spPr>
          <a:xfrm>
            <a:off x="457200" y="1604520"/>
            <a:ext cx="8229240" cy="3977280"/>
          </a:xfrm>
          <a:prstGeom prst="rect">
            <a:avLst/>
          </a:prstGeom>
          <a:noFill/>
          <a:ln w="0">
            <a:noFill/>
          </a:ln>
        </p:spPr>
        <p:txBody>
          <a:bodyPr lIns="0" tIns="0" rIns="0" bIns="0" anchor="ctr">
            <a:noAutofit/>
          </a:bodyPr>
          <a:lstStyle/>
          <a:p>
            <a:pPr algn="ctr"/>
            <a:endParaRPr lang="ru-RU"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59" name="PlaceHolder 2"/>
          <p:cNvSpPr>
            <a:spLocks noGrp="1"/>
          </p:cNvSpPr>
          <p:nvPr>
            <p:ph/>
          </p:nvPr>
        </p:nvSpPr>
        <p:spPr>
          <a:xfrm>
            <a:off x="457200" y="1604520"/>
            <a:ext cx="822924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61"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62"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4" name="PlaceHolder 1"/>
          <p:cNvSpPr>
            <a:spLocks noGrp="1"/>
          </p:cNvSpPr>
          <p:nvPr>
            <p:ph type="subTitle"/>
          </p:nvPr>
        </p:nvSpPr>
        <p:spPr>
          <a:xfrm>
            <a:off x="457200" y="704160"/>
            <a:ext cx="8305560" cy="5297760"/>
          </a:xfrm>
          <a:prstGeom prst="rect">
            <a:avLst/>
          </a:prstGeom>
          <a:noFill/>
          <a:ln w="0">
            <a:noFill/>
          </a:ln>
        </p:spPr>
        <p:txBody>
          <a:bodyPr lIns="0" tIns="0" rIns="0" bIns="0" anchor="ctr">
            <a:noAutofit/>
          </a:bodyPr>
          <a:lstStyle/>
          <a:p>
            <a:pPr algn="ctr"/>
            <a:endParaRPr lang="ru-RU"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66"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67"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68"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1" name="PlaceHolder 2"/>
          <p:cNvSpPr>
            <a:spLocks noGrp="1"/>
          </p:cNvSpPr>
          <p:nvPr>
            <p:ph type="subTitle"/>
          </p:nvPr>
        </p:nvSpPr>
        <p:spPr>
          <a:xfrm>
            <a:off x="457200" y="1604520"/>
            <a:ext cx="8229240" cy="3977280"/>
          </a:xfrm>
          <a:prstGeom prst="rect">
            <a:avLst/>
          </a:prstGeom>
          <a:noFill/>
          <a:ln w="0">
            <a:noFill/>
          </a:ln>
        </p:spPr>
        <p:txBody>
          <a:bodyPr lIns="0" tIns="0" rIns="0" bIns="0" anchor="ctr">
            <a:noAutofit/>
          </a:bodyPr>
          <a:lstStyle/>
          <a:p>
            <a:pPr algn="ctr"/>
            <a:endParaRPr lang="ru-RU"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70"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71"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72" name="PlaceHolder 4"/>
          <p:cNvSpPr>
            <a:spLocks noGrp="1"/>
          </p:cNvSpPr>
          <p:nvPr>
            <p:ph/>
          </p:nvPr>
        </p:nvSpPr>
        <p:spPr>
          <a:xfrm>
            <a:off x="467424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3"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74"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75"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76" name="PlaceHolder 4"/>
          <p:cNvSpPr>
            <a:spLocks noGrp="1"/>
          </p:cNvSpPr>
          <p:nvPr>
            <p:ph/>
          </p:nvPr>
        </p:nvSpPr>
        <p:spPr>
          <a:xfrm>
            <a:off x="457200" y="3682080"/>
            <a:ext cx="822924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7"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78" name="PlaceHolder 2"/>
          <p:cNvSpPr>
            <a:spLocks noGrp="1"/>
          </p:cNvSpPr>
          <p:nvPr>
            <p:ph/>
          </p:nvPr>
        </p:nvSpPr>
        <p:spPr>
          <a:xfrm>
            <a:off x="457200" y="1604520"/>
            <a:ext cx="822924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79" name="PlaceHolder 3"/>
          <p:cNvSpPr>
            <a:spLocks noGrp="1"/>
          </p:cNvSpPr>
          <p:nvPr>
            <p:ph/>
          </p:nvPr>
        </p:nvSpPr>
        <p:spPr>
          <a:xfrm>
            <a:off x="457200" y="3682080"/>
            <a:ext cx="822924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80"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81"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82"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83"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84" name="PlaceHolder 5"/>
          <p:cNvSpPr>
            <a:spLocks noGrp="1"/>
          </p:cNvSpPr>
          <p:nvPr>
            <p:ph/>
          </p:nvPr>
        </p:nvSpPr>
        <p:spPr>
          <a:xfrm>
            <a:off x="467424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86" name="PlaceHolder 2"/>
          <p:cNvSpPr>
            <a:spLocks noGrp="1"/>
          </p:cNvSpPr>
          <p:nvPr>
            <p:ph/>
          </p:nvPr>
        </p:nvSpPr>
        <p:spPr>
          <a:xfrm>
            <a:off x="457200" y="160452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87" name="PlaceHolder 3"/>
          <p:cNvSpPr>
            <a:spLocks noGrp="1"/>
          </p:cNvSpPr>
          <p:nvPr>
            <p:ph/>
          </p:nvPr>
        </p:nvSpPr>
        <p:spPr>
          <a:xfrm>
            <a:off x="3239640" y="160452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88" name="PlaceHolder 4"/>
          <p:cNvSpPr>
            <a:spLocks noGrp="1"/>
          </p:cNvSpPr>
          <p:nvPr>
            <p:ph/>
          </p:nvPr>
        </p:nvSpPr>
        <p:spPr>
          <a:xfrm>
            <a:off x="6022080" y="160452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89" name="PlaceHolder 5"/>
          <p:cNvSpPr>
            <a:spLocks noGrp="1"/>
          </p:cNvSpPr>
          <p:nvPr>
            <p:ph/>
          </p:nvPr>
        </p:nvSpPr>
        <p:spPr>
          <a:xfrm>
            <a:off x="457200" y="368208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90" name="PlaceHolder 6"/>
          <p:cNvSpPr>
            <a:spLocks noGrp="1"/>
          </p:cNvSpPr>
          <p:nvPr>
            <p:ph/>
          </p:nvPr>
        </p:nvSpPr>
        <p:spPr>
          <a:xfrm>
            <a:off x="3239640" y="368208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91" name="PlaceHolder 7"/>
          <p:cNvSpPr>
            <a:spLocks noGrp="1"/>
          </p:cNvSpPr>
          <p:nvPr>
            <p:ph/>
          </p:nvPr>
        </p:nvSpPr>
        <p:spPr>
          <a:xfrm>
            <a:off x="6022080" y="368208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02"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03" name="PlaceHolder 2"/>
          <p:cNvSpPr>
            <a:spLocks noGrp="1"/>
          </p:cNvSpPr>
          <p:nvPr>
            <p:ph type="subTitle"/>
          </p:nvPr>
        </p:nvSpPr>
        <p:spPr>
          <a:xfrm>
            <a:off x="457200" y="1604520"/>
            <a:ext cx="8229240" cy="3977280"/>
          </a:xfrm>
          <a:prstGeom prst="rect">
            <a:avLst/>
          </a:prstGeom>
          <a:noFill/>
          <a:ln w="0">
            <a:noFill/>
          </a:ln>
        </p:spPr>
        <p:txBody>
          <a:bodyPr lIns="0" tIns="0" rIns="0" bIns="0" anchor="ctr">
            <a:noAutofit/>
          </a:bodyPr>
          <a:lstStyle/>
          <a:p>
            <a:pPr algn="ctr"/>
            <a:endParaRPr lang="ru-RU"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05" name="PlaceHolder 2"/>
          <p:cNvSpPr>
            <a:spLocks noGrp="1"/>
          </p:cNvSpPr>
          <p:nvPr>
            <p:ph/>
          </p:nvPr>
        </p:nvSpPr>
        <p:spPr>
          <a:xfrm>
            <a:off x="457200" y="1604520"/>
            <a:ext cx="822924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07"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08"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9"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3" name="PlaceHolder 2"/>
          <p:cNvSpPr>
            <a:spLocks noGrp="1"/>
          </p:cNvSpPr>
          <p:nvPr>
            <p:ph/>
          </p:nvPr>
        </p:nvSpPr>
        <p:spPr>
          <a:xfrm>
            <a:off x="457200" y="1604520"/>
            <a:ext cx="822924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0" name="PlaceHolder 1"/>
          <p:cNvSpPr>
            <a:spLocks noGrp="1"/>
          </p:cNvSpPr>
          <p:nvPr>
            <p:ph type="subTitle"/>
          </p:nvPr>
        </p:nvSpPr>
        <p:spPr>
          <a:xfrm>
            <a:off x="457200" y="704160"/>
            <a:ext cx="8305560" cy="5297760"/>
          </a:xfrm>
          <a:prstGeom prst="rect">
            <a:avLst/>
          </a:prstGeom>
          <a:noFill/>
          <a:ln w="0">
            <a:noFill/>
          </a:ln>
        </p:spPr>
        <p:txBody>
          <a:bodyPr lIns="0" tIns="0" rIns="0" bIns="0" anchor="ctr">
            <a:noAutofit/>
          </a:bodyPr>
          <a:lstStyle/>
          <a:p>
            <a:pPr algn="ctr"/>
            <a:endParaRPr lang="ru-RU"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12"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13"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14"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16"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17"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18" name="PlaceHolder 4"/>
          <p:cNvSpPr>
            <a:spLocks noGrp="1"/>
          </p:cNvSpPr>
          <p:nvPr>
            <p:ph/>
          </p:nvPr>
        </p:nvSpPr>
        <p:spPr>
          <a:xfrm>
            <a:off x="467424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19"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20"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21"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22" name="PlaceHolder 4"/>
          <p:cNvSpPr>
            <a:spLocks noGrp="1"/>
          </p:cNvSpPr>
          <p:nvPr>
            <p:ph/>
          </p:nvPr>
        </p:nvSpPr>
        <p:spPr>
          <a:xfrm>
            <a:off x="457200" y="3682080"/>
            <a:ext cx="822924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23"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24" name="PlaceHolder 2"/>
          <p:cNvSpPr>
            <a:spLocks noGrp="1"/>
          </p:cNvSpPr>
          <p:nvPr>
            <p:ph/>
          </p:nvPr>
        </p:nvSpPr>
        <p:spPr>
          <a:xfrm>
            <a:off x="457200" y="1604520"/>
            <a:ext cx="822924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25" name="PlaceHolder 3"/>
          <p:cNvSpPr>
            <a:spLocks noGrp="1"/>
          </p:cNvSpPr>
          <p:nvPr>
            <p:ph/>
          </p:nvPr>
        </p:nvSpPr>
        <p:spPr>
          <a:xfrm>
            <a:off x="457200" y="3682080"/>
            <a:ext cx="822924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27"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28"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29"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30" name="PlaceHolder 5"/>
          <p:cNvSpPr>
            <a:spLocks noGrp="1"/>
          </p:cNvSpPr>
          <p:nvPr>
            <p:ph/>
          </p:nvPr>
        </p:nvSpPr>
        <p:spPr>
          <a:xfrm>
            <a:off x="467424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32" name="PlaceHolder 2"/>
          <p:cNvSpPr>
            <a:spLocks noGrp="1"/>
          </p:cNvSpPr>
          <p:nvPr>
            <p:ph/>
          </p:nvPr>
        </p:nvSpPr>
        <p:spPr>
          <a:xfrm>
            <a:off x="457200" y="160452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33" name="PlaceHolder 3"/>
          <p:cNvSpPr>
            <a:spLocks noGrp="1"/>
          </p:cNvSpPr>
          <p:nvPr>
            <p:ph/>
          </p:nvPr>
        </p:nvSpPr>
        <p:spPr>
          <a:xfrm>
            <a:off x="3239640" y="160452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34" name="PlaceHolder 4"/>
          <p:cNvSpPr>
            <a:spLocks noGrp="1"/>
          </p:cNvSpPr>
          <p:nvPr>
            <p:ph/>
          </p:nvPr>
        </p:nvSpPr>
        <p:spPr>
          <a:xfrm>
            <a:off x="6022080" y="160452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35" name="PlaceHolder 5"/>
          <p:cNvSpPr>
            <a:spLocks noGrp="1"/>
          </p:cNvSpPr>
          <p:nvPr>
            <p:ph/>
          </p:nvPr>
        </p:nvSpPr>
        <p:spPr>
          <a:xfrm>
            <a:off x="457200" y="368208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36" name="PlaceHolder 6"/>
          <p:cNvSpPr>
            <a:spLocks noGrp="1"/>
          </p:cNvSpPr>
          <p:nvPr>
            <p:ph/>
          </p:nvPr>
        </p:nvSpPr>
        <p:spPr>
          <a:xfrm>
            <a:off x="3239640" y="368208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37" name="PlaceHolder 7"/>
          <p:cNvSpPr>
            <a:spLocks noGrp="1"/>
          </p:cNvSpPr>
          <p:nvPr>
            <p:ph/>
          </p:nvPr>
        </p:nvSpPr>
        <p:spPr>
          <a:xfrm>
            <a:off x="6022080" y="3682080"/>
            <a:ext cx="26496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15"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16"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8" name="PlaceHolder 1"/>
          <p:cNvSpPr>
            <a:spLocks noGrp="1"/>
          </p:cNvSpPr>
          <p:nvPr>
            <p:ph type="subTitle"/>
          </p:nvPr>
        </p:nvSpPr>
        <p:spPr>
          <a:xfrm>
            <a:off x="457200" y="704160"/>
            <a:ext cx="8305560" cy="5297760"/>
          </a:xfrm>
          <a:prstGeom prst="rect">
            <a:avLst/>
          </a:prstGeom>
          <a:noFill/>
          <a:ln w="0">
            <a:noFill/>
          </a:ln>
        </p:spPr>
        <p:txBody>
          <a:bodyPr lIns="0" tIns="0" rIns="0" bIns="0" anchor="ctr">
            <a:noAutofit/>
          </a:bodyPr>
          <a:lstStyle/>
          <a:p>
            <a:pPr algn="ctr"/>
            <a:endParaRPr lang="ru-RU"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20"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21"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22"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24"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25"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26" name="PlaceHolder 4"/>
          <p:cNvSpPr>
            <a:spLocks noGrp="1"/>
          </p:cNvSpPr>
          <p:nvPr>
            <p:ph/>
          </p:nvPr>
        </p:nvSpPr>
        <p:spPr>
          <a:xfrm>
            <a:off x="4674240" y="368208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457200" y="704160"/>
            <a:ext cx="8305560" cy="1142640"/>
          </a:xfrm>
          <a:prstGeom prst="rect">
            <a:avLst/>
          </a:prstGeom>
          <a:noFill/>
          <a:ln w="0">
            <a:noFill/>
          </a:ln>
        </p:spPr>
        <p:txBody>
          <a:bodyPr lIns="0" tIns="0" rIns="0" bIns="0" anchor="ctr">
            <a:noAutofit/>
          </a:bodyPr>
          <a:lstStyle/>
          <a:p>
            <a:endParaRPr lang="ru-RU" sz="1800" b="0" strike="noStrike" spc="-1">
              <a:solidFill>
                <a:srgbClr val="000000"/>
              </a:solidFill>
              <a:latin typeface="Constantia"/>
            </a:endParaRPr>
          </a:p>
        </p:txBody>
      </p:sp>
      <p:sp>
        <p:nvSpPr>
          <p:cNvPr id="28"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29"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
        <p:nvSpPr>
          <p:cNvPr id="30" name="PlaceHolder 4"/>
          <p:cNvSpPr>
            <a:spLocks noGrp="1"/>
          </p:cNvSpPr>
          <p:nvPr>
            <p:ph/>
          </p:nvPr>
        </p:nvSpPr>
        <p:spPr>
          <a:xfrm>
            <a:off x="457200" y="3682080"/>
            <a:ext cx="8229240" cy="1896840"/>
          </a:xfrm>
          <a:prstGeom prst="rect">
            <a:avLst/>
          </a:prstGeom>
          <a:noFill/>
          <a:ln w="0">
            <a:noFill/>
          </a:ln>
        </p:spPr>
        <p:txBody>
          <a:bodyPr lIns="0" tIns="0" rIns="0" bIns="0" anchor="t">
            <a:normAutofit/>
          </a:bodyPr>
          <a:lstStyle/>
          <a:p>
            <a:endParaRPr lang="ru-RU" sz="2600" b="0" strike="noStrike" spc="-1">
              <a:solidFill>
                <a:srgbClr val="000000"/>
              </a:solidFill>
              <a:latin typeface="Constantia"/>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tile/>
        </a:blipFill>
        <a:effectLst/>
      </p:bgPr>
    </p:bg>
    <p:spTree>
      <p:nvGrpSpPr>
        <p:cNvPr id="1" name=""/>
        <p:cNvGrpSpPr/>
        <p:nvPr/>
      </p:nvGrpSpPr>
      <p:grpSpPr>
        <a:xfrm>
          <a:off x="0" y="0"/>
          <a:ext cx="0" cy="0"/>
          <a:chOff x="0" y="0"/>
          <a:chExt cx="0" cy="0"/>
        </a:xfrm>
      </p:grpSpPr>
      <p:sp>
        <p:nvSpPr>
          <p:cNvPr id="10" name="Полилиния 6"/>
          <p:cNvSpPr/>
          <p:nvPr/>
        </p:nvSpPr>
        <p:spPr>
          <a:xfrm>
            <a:off x="-9360" y="-7200"/>
            <a:ext cx="9162720" cy="1041120"/>
          </a:xfrm>
          <a:custGeom>
            <a:avLst/>
            <a:gdLst/>
            <a:ahLst/>
            <a:cxnLst/>
            <a:rect l="l" t="t" r="r" b="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4A0">
                  <a:alpha val="45098"/>
                </a:srgbClr>
              </a:gs>
              <a:gs pos="100000">
                <a:srgbClr val="00C4CD">
                  <a:alpha val="55294"/>
                </a:srgbClr>
              </a:gs>
            </a:gsLst>
            <a:lin ang="5400000"/>
          </a:gradFill>
          <a:ln w="9525">
            <a:noFill/>
          </a:ln>
        </p:spPr>
        <p:style>
          <a:lnRef idx="0">
            <a:scrgbClr r="0" g="0" b="0"/>
          </a:lnRef>
          <a:fillRef idx="0">
            <a:scrgbClr r="0" g="0" b="0"/>
          </a:fillRef>
          <a:effectRef idx="0">
            <a:scrgbClr r="0" g="0" b="0"/>
          </a:effectRef>
          <a:fontRef idx="minor"/>
        </p:style>
      </p:sp>
      <p:sp>
        <p:nvSpPr>
          <p:cNvPr id="11" name="Полилиния 7"/>
          <p:cNvSpPr/>
          <p:nvPr/>
        </p:nvSpPr>
        <p:spPr>
          <a:xfrm>
            <a:off x="4381560" y="-7200"/>
            <a:ext cx="4762080" cy="637920"/>
          </a:xfrm>
          <a:custGeom>
            <a:avLst/>
            <a:gdLst/>
            <a:ahLst/>
            <a:cxnLst/>
            <a:rect l="l" t="t" r="r" b="b"/>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20000">
                <a:srgbClr val="008ABF">
                  <a:alpha val="45098"/>
                </a:srgbClr>
              </a:gs>
              <a:gs pos="100000">
                <a:srgbClr val="00A0A8">
                  <a:alpha val="30196"/>
                </a:srgbClr>
              </a:gs>
            </a:gsLst>
            <a:lin ang="16200000"/>
          </a:gradFill>
          <a:ln w="9525">
            <a:noFill/>
          </a:ln>
        </p:spPr>
        <p:style>
          <a:lnRef idx="0">
            <a:scrgbClr r="0" g="0" b="0"/>
          </a:lnRef>
          <a:fillRef idx="0">
            <a:scrgbClr r="0" g="0" b="0"/>
          </a:fillRef>
          <a:effectRef idx="0">
            <a:scrgbClr r="0" g="0" b="0"/>
          </a:effectRef>
          <a:fontRef idx="minor"/>
        </p:style>
      </p:sp>
      <p:grpSp>
        <p:nvGrpSpPr>
          <p:cNvPr id="2" name="Группа 1"/>
          <p:cNvGrpSpPr/>
          <p:nvPr/>
        </p:nvGrpSpPr>
        <p:grpSpPr>
          <a:xfrm>
            <a:off x="-29160" y="-16560"/>
            <a:ext cx="9197640" cy="1086120"/>
            <a:chOff x="-29160" y="-16560"/>
            <a:chExt cx="9197640" cy="1086120"/>
          </a:xfrm>
        </p:grpSpPr>
        <p:sp>
          <p:nvSpPr>
            <p:cNvPr id="3" name="Полилиния 11"/>
            <p:cNvSpPr/>
            <p:nvPr/>
          </p:nvSpPr>
          <p:spPr>
            <a:xfrm rot="21435600">
              <a:off x="-18720" y="201960"/>
              <a:ext cx="9162720" cy="648720"/>
            </a:xfrm>
            <a:custGeom>
              <a:avLst/>
              <a:gdLst/>
              <a:ahLst/>
              <a:cxnLst/>
              <a:rect l="l" t="t" r="r" b="b"/>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a:solidFill>
                <a:srgbClr val="09B7BF"/>
              </a:solidFill>
              <a:round/>
            </a:ln>
          </p:spPr>
          <p:style>
            <a:lnRef idx="0">
              <a:scrgbClr r="0" g="0" b="0"/>
            </a:lnRef>
            <a:fillRef idx="0">
              <a:scrgbClr r="0" g="0" b="0"/>
            </a:fillRef>
            <a:effectRef idx="0">
              <a:scrgbClr r="0" g="0" b="0"/>
            </a:effectRef>
            <a:fontRef idx="minor"/>
          </p:style>
        </p:sp>
        <p:sp>
          <p:nvSpPr>
            <p:cNvPr id="4" name="Полилиния 12"/>
            <p:cNvSpPr/>
            <p:nvPr/>
          </p:nvSpPr>
          <p:spPr>
            <a:xfrm rot="21435600">
              <a:off x="-14040" y="275400"/>
              <a:ext cx="9175320" cy="529920"/>
            </a:xfrm>
            <a:custGeom>
              <a:avLst/>
              <a:gdLst/>
              <a:ahLst/>
              <a:cxnLst/>
              <a:rect l="l" t="t" r="r" b="b"/>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a:solidFill>
                <a:srgbClr val="0F6FC6"/>
              </a:solidFill>
              <a:round/>
            </a:ln>
          </p:spPr>
          <p:style>
            <a:lnRef idx="0">
              <a:scrgbClr r="0" g="0" b="0"/>
            </a:lnRef>
            <a:fillRef idx="0">
              <a:scrgbClr r="0" g="0" b="0"/>
            </a:fillRef>
            <a:effectRef idx="0">
              <a:scrgbClr r="0" g="0" b="0"/>
            </a:effectRef>
            <a:fontRef idx="minor"/>
          </p:style>
        </p:sp>
      </p:grpSp>
      <p:sp>
        <p:nvSpPr>
          <p:cNvPr id="5" name="PlaceHolder 1"/>
          <p:cNvSpPr>
            <a:spLocks noGrp="1"/>
          </p:cNvSpPr>
          <p:nvPr>
            <p:ph type="title"/>
          </p:nvPr>
        </p:nvSpPr>
        <p:spPr>
          <a:xfrm>
            <a:off x="457200" y="704160"/>
            <a:ext cx="8229240" cy="1142640"/>
          </a:xfrm>
          <a:prstGeom prst="rect">
            <a:avLst/>
          </a:prstGeom>
          <a:noFill/>
          <a:ln w="0">
            <a:noFill/>
          </a:ln>
        </p:spPr>
        <p:txBody>
          <a:bodyPr lIns="0" tIns="45000" rIns="0" bIns="0" anchor="b">
            <a:noAutofit/>
          </a:bodyPr>
          <a:lstStyle/>
          <a:p>
            <a:pPr>
              <a:lnSpc>
                <a:spcPct val="100000"/>
              </a:lnSpc>
            </a:pPr>
            <a:r>
              <a:rPr lang="ru-RU" sz="5000" b="0" strike="noStrike" spc="-1">
                <a:solidFill>
                  <a:srgbClr val="04617B"/>
                </a:solidFill>
                <a:latin typeface="Calibri"/>
              </a:rPr>
              <a:t>Образец заголовка</a:t>
            </a:r>
            <a:endParaRPr lang="ru-RU" sz="5000" b="0" strike="noStrike" spc="-1">
              <a:solidFill>
                <a:srgbClr val="000000"/>
              </a:solidFill>
              <a:latin typeface="Constantia"/>
            </a:endParaRPr>
          </a:p>
        </p:txBody>
      </p:sp>
      <p:sp>
        <p:nvSpPr>
          <p:cNvPr id="6" name="PlaceHolder 2"/>
          <p:cNvSpPr>
            <a:spLocks noGrp="1"/>
          </p:cNvSpPr>
          <p:nvPr>
            <p:ph type="body"/>
          </p:nvPr>
        </p:nvSpPr>
        <p:spPr>
          <a:xfrm>
            <a:off x="457200" y="1935360"/>
            <a:ext cx="8229240" cy="4388760"/>
          </a:xfrm>
          <a:prstGeom prst="rect">
            <a:avLst/>
          </a:prstGeom>
          <a:noFill/>
          <a:ln w="0">
            <a:noFill/>
          </a:ln>
        </p:spPr>
        <p:txBody>
          <a:bodyPr lIns="90000" tIns="45000" rIns="90000" bIns="45000" anchor="t">
            <a:noAutofit/>
          </a:bodyPr>
          <a:lstStyle/>
          <a:p>
            <a:pPr marL="274320" indent="-274320">
              <a:lnSpc>
                <a:spcPct val="100000"/>
              </a:lnSpc>
              <a:spcBef>
                <a:spcPts val="519"/>
              </a:spcBef>
              <a:buClr>
                <a:srgbClr val="0BD0D9"/>
              </a:buClr>
              <a:buSzPct val="95000"/>
              <a:buFont typeface="Wingdings 2" charset="2"/>
              <a:buChar char=""/>
            </a:pPr>
            <a:r>
              <a:rPr lang="ru-RU" sz="2600" b="0" strike="noStrike" spc="-1">
                <a:solidFill>
                  <a:srgbClr val="000000"/>
                </a:solidFill>
                <a:latin typeface="Constantia"/>
              </a:rPr>
              <a:t>Образец текста</a:t>
            </a:r>
          </a:p>
          <a:p>
            <a:pPr marL="640080" lvl="1" indent="-246960">
              <a:lnSpc>
                <a:spcPct val="100000"/>
              </a:lnSpc>
              <a:spcBef>
                <a:spcPts val="479"/>
              </a:spcBef>
              <a:buClr>
                <a:srgbClr val="0F6FC6"/>
              </a:buClr>
              <a:buSzPct val="85000"/>
              <a:buFont typeface="Wingdings 2" charset="2"/>
              <a:buChar char=""/>
            </a:pPr>
            <a:r>
              <a:rPr lang="ru-RU" sz="2400" b="0" strike="noStrike" spc="-1">
                <a:solidFill>
                  <a:srgbClr val="000000"/>
                </a:solidFill>
                <a:latin typeface="Constantia"/>
              </a:rPr>
              <a:t>Второй уровень</a:t>
            </a:r>
          </a:p>
          <a:p>
            <a:pPr marL="914400" lvl="2" indent="-246960">
              <a:lnSpc>
                <a:spcPct val="100000"/>
              </a:lnSpc>
              <a:spcBef>
                <a:spcPts val="420"/>
              </a:spcBef>
              <a:buClr>
                <a:srgbClr val="009DD9"/>
              </a:buClr>
              <a:buSzPct val="70000"/>
              <a:buFont typeface="Wingdings 2" charset="2"/>
              <a:buChar char=""/>
            </a:pPr>
            <a:r>
              <a:rPr lang="ru-RU" sz="2100" b="0" strike="noStrike" spc="-1">
                <a:solidFill>
                  <a:srgbClr val="000000"/>
                </a:solidFill>
                <a:latin typeface="Constantia"/>
              </a:rPr>
              <a:t>Третий уровень</a:t>
            </a:r>
          </a:p>
          <a:p>
            <a:pPr marL="1188720" lvl="3" indent="-210240">
              <a:lnSpc>
                <a:spcPct val="100000"/>
              </a:lnSpc>
              <a:spcBef>
                <a:spcPts val="400"/>
              </a:spcBef>
              <a:buClr>
                <a:srgbClr val="0BD0D9"/>
              </a:buClr>
              <a:buSzPct val="65000"/>
              <a:buFont typeface="Wingdings 2" charset="2"/>
              <a:buChar char=""/>
            </a:pPr>
            <a:r>
              <a:rPr lang="ru-RU" sz="2000" b="0" strike="noStrike" spc="-1">
                <a:solidFill>
                  <a:srgbClr val="000000"/>
                </a:solidFill>
                <a:latin typeface="Constantia"/>
              </a:rPr>
              <a:t>Четвертый уровень</a:t>
            </a:r>
          </a:p>
          <a:p>
            <a:pPr marL="1463040" lvl="4" indent="-210240">
              <a:lnSpc>
                <a:spcPct val="100000"/>
              </a:lnSpc>
              <a:spcBef>
                <a:spcPts val="400"/>
              </a:spcBef>
              <a:buClr>
                <a:srgbClr val="10CF9B"/>
              </a:buClr>
              <a:buSzPct val="65000"/>
              <a:buFont typeface="Wingdings 2" charset="2"/>
              <a:buChar char=""/>
            </a:pPr>
            <a:r>
              <a:rPr lang="ru-RU" sz="2000" b="0" strike="noStrike" spc="-1">
                <a:solidFill>
                  <a:srgbClr val="000000"/>
                </a:solidFill>
                <a:latin typeface="Constantia"/>
              </a:rPr>
              <a:t>Пятый уровень</a:t>
            </a:r>
          </a:p>
        </p:txBody>
      </p:sp>
      <p:sp>
        <p:nvSpPr>
          <p:cNvPr id="7" name="PlaceHolder 3"/>
          <p:cNvSpPr>
            <a:spLocks noGrp="1"/>
          </p:cNvSpPr>
          <p:nvPr>
            <p:ph type="dt"/>
          </p:nvPr>
        </p:nvSpPr>
        <p:spPr>
          <a:xfrm>
            <a:off x="457200" y="6356520"/>
            <a:ext cx="2133360" cy="364680"/>
          </a:xfrm>
          <a:prstGeom prst="rect">
            <a:avLst/>
          </a:prstGeom>
          <a:noFill/>
          <a:ln w="0">
            <a:noFill/>
          </a:ln>
        </p:spPr>
        <p:txBody>
          <a:bodyPr lIns="0" tIns="0" rIns="0" bIns="0" anchor="b">
            <a:noAutofit/>
          </a:bodyPr>
          <a:lstStyle/>
          <a:p>
            <a:pPr>
              <a:lnSpc>
                <a:spcPct val="100000"/>
              </a:lnSpc>
            </a:pPr>
            <a:fld id="{AD6D61F5-A02C-4D96-9FC9-AD8EB10F9964}" type="datetime">
              <a:rPr lang="ru-RU" sz="1200" b="0" strike="noStrike" spc="-1">
                <a:solidFill>
                  <a:srgbClr val="035C75"/>
                </a:solidFill>
                <a:latin typeface="Constantia"/>
              </a:rPr>
              <a:pPr>
                <a:lnSpc>
                  <a:spcPct val="100000"/>
                </a:lnSpc>
              </a:pPr>
              <a:t>30.03.2022</a:t>
            </a:fld>
            <a:endParaRPr lang="ru-RU" sz="1200" b="0" strike="noStrike" spc="-1">
              <a:latin typeface="Times New Roman"/>
            </a:endParaRPr>
          </a:p>
        </p:txBody>
      </p:sp>
      <p:sp>
        <p:nvSpPr>
          <p:cNvPr id="8" name="PlaceHolder 4"/>
          <p:cNvSpPr>
            <a:spLocks noGrp="1"/>
          </p:cNvSpPr>
          <p:nvPr>
            <p:ph type="ftr"/>
          </p:nvPr>
        </p:nvSpPr>
        <p:spPr>
          <a:xfrm>
            <a:off x="2666880" y="6356520"/>
            <a:ext cx="3352320" cy="364680"/>
          </a:xfrm>
          <a:prstGeom prst="rect">
            <a:avLst/>
          </a:prstGeom>
          <a:noFill/>
          <a:ln w="0">
            <a:noFill/>
          </a:ln>
        </p:spPr>
        <p:txBody>
          <a:bodyPr lIns="0" tIns="0" rIns="0" bIns="0" anchor="b">
            <a:noAutofit/>
          </a:bodyPr>
          <a:lstStyle/>
          <a:p>
            <a:endParaRPr lang="ru-RU" sz="2400" b="0" strike="noStrike" spc="-1">
              <a:latin typeface="Times New Roman"/>
            </a:endParaRPr>
          </a:p>
        </p:txBody>
      </p:sp>
      <p:sp>
        <p:nvSpPr>
          <p:cNvPr id="9" name="PlaceHolder 5"/>
          <p:cNvSpPr>
            <a:spLocks noGrp="1"/>
          </p:cNvSpPr>
          <p:nvPr>
            <p:ph type="sldNum"/>
          </p:nvPr>
        </p:nvSpPr>
        <p:spPr>
          <a:xfrm>
            <a:off x="7924680" y="6356520"/>
            <a:ext cx="761760" cy="364680"/>
          </a:xfrm>
          <a:prstGeom prst="rect">
            <a:avLst/>
          </a:prstGeom>
          <a:noFill/>
          <a:ln w="0">
            <a:noFill/>
          </a:ln>
        </p:spPr>
        <p:txBody>
          <a:bodyPr lIns="0" tIns="0" rIns="0" bIns="0" anchor="b">
            <a:noAutofit/>
          </a:bodyPr>
          <a:lstStyle/>
          <a:p>
            <a:pPr algn="r">
              <a:lnSpc>
                <a:spcPct val="100000"/>
              </a:lnSpc>
            </a:pPr>
            <a:fld id="{EC2713A6-5F54-4C9E-B4D0-336594224560}" type="slidenum">
              <a:rPr lang="ru-RU" sz="1200" b="0" strike="noStrike" spc="-1">
                <a:solidFill>
                  <a:srgbClr val="035C75"/>
                </a:solidFill>
                <a:latin typeface="Constantia"/>
              </a:rPr>
              <a:pPr algn="r">
                <a:lnSpc>
                  <a:spcPct val="100000"/>
                </a:lnSpc>
              </a:pPr>
              <a:t>‹#›</a:t>
            </a:fld>
            <a:endParaRPr lang="ru-RU" sz="12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4"/>
          <a:tile/>
        </a:blipFill>
        <a:effectLst/>
      </p:bgPr>
    </p:bg>
    <p:spTree>
      <p:nvGrpSpPr>
        <p:cNvPr id="1" name=""/>
        <p:cNvGrpSpPr/>
        <p:nvPr/>
      </p:nvGrpSpPr>
      <p:grpSpPr>
        <a:xfrm>
          <a:off x="0" y="0"/>
          <a:ext cx="0" cy="0"/>
          <a:chOff x="0" y="0"/>
          <a:chExt cx="0" cy="0"/>
        </a:xfrm>
      </p:grpSpPr>
      <p:sp>
        <p:nvSpPr>
          <p:cNvPr id="46" name="Полилиния 6"/>
          <p:cNvSpPr/>
          <p:nvPr/>
        </p:nvSpPr>
        <p:spPr>
          <a:xfrm>
            <a:off x="-9360" y="-7200"/>
            <a:ext cx="9162720" cy="1041120"/>
          </a:xfrm>
          <a:custGeom>
            <a:avLst/>
            <a:gdLst/>
            <a:ahLst/>
            <a:cxnLst/>
            <a:rect l="l" t="t" r="r" b="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4A0">
                  <a:alpha val="45098"/>
                </a:srgbClr>
              </a:gs>
              <a:gs pos="100000">
                <a:srgbClr val="00C4CD">
                  <a:alpha val="55294"/>
                </a:srgbClr>
              </a:gs>
            </a:gsLst>
            <a:lin ang="5400000"/>
          </a:gradFill>
          <a:ln w="9525">
            <a:noFill/>
          </a:ln>
        </p:spPr>
        <p:style>
          <a:lnRef idx="0">
            <a:scrgbClr r="0" g="0" b="0"/>
          </a:lnRef>
          <a:fillRef idx="0">
            <a:scrgbClr r="0" g="0" b="0"/>
          </a:fillRef>
          <a:effectRef idx="0">
            <a:scrgbClr r="0" g="0" b="0"/>
          </a:effectRef>
          <a:fontRef idx="minor"/>
        </p:style>
      </p:sp>
      <p:sp>
        <p:nvSpPr>
          <p:cNvPr id="47" name="Полилиния 7"/>
          <p:cNvSpPr/>
          <p:nvPr/>
        </p:nvSpPr>
        <p:spPr>
          <a:xfrm>
            <a:off x="4381560" y="-7200"/>
            <a:ext cx="4762080" cy="637920"/>
          </a:xfrm>
          <a:custGeom>
            <a:avLst/>
            <a:gdLst/>
            <a:ahLst/>
            <a:cxnLst/>
            <a:rect l="l" t="t" r="r" b="b"/>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20000">
                <a:srgbClr val="008ABF">
                  <a:alpha val="45098"/>
                </a:srgbClr>
              </a:gs>
              <a:gs pos="100000">
                <a:srgbClr val="00A0A8">
                  <a:alpha val="30196"/>
                </a:srgbClr>
              </a:gs>
            </a:gsLst>
            <a:lin ang="16200000"/>
          </a:gradFill>
          <a:ln w="9525">
            <a:noFill/>
          </a:ln>
        </p:spPr>
        <p:style>
          <a:lnRef idx="0">
            <a:scrgbClr r="0" g="0" b="0"/>
          </a:lnRef>
          <a:fillRef idx="0">
            <a:scrgbClr r="0" g="0" b="0"/>
          </a:fillRef>
          <a:effectRef idx="0">
            <a:scrgbClr r="0" g="0" b="0"/>
          </a:effectRef>
          <a:fontRef idx="minor"/>
        </p:style>
      </p:sp>
      <p:grpSp>
        <p:nvGrpSpPr>
          <p:cNvPr id="48" name="Группа 1"/>
          <p:cNvGrpSpPr/>
          <p:nvPr/>
        </p:nvGrpSpPr>
        <p:grpSpPr>
          <a:xfrm>
            <a:off x="-29160" y="-16560"/>
            <a:ext cx="9197640" cy="1086120"/>
            <a:chOff x="-29160" y="-16560"/>
            <a:chExt cx="9197640" cy="1086120"/>
          </a:xfrm>
        </p:grpSpPr>
        <p:sp>
          <p:nvSpPr>
            <p:cNvPr id="49" name="Полилиния 11"/>
            <p:cNvSpPr/>
            <p:nvPr/>
          </p:nvSpPr>
          <p:spPr>
            <a:xfrm rot="21435600">
              <a:off x="-18720" y="201960"/>
              <a:ext cx="9162720" cy="648720"/>
            </a:xfrm>
            <a:custGeom>
              <a:avLst/>
              <a:gdLst/>
              <a:ahLst/>
              <a:cxnLst/>
              <a:rect l="l" t="t" r="r" b="b"/>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a:solidFill>
                <a:srgbClr val="09B7BF"/>
              </a:solidFill>
              <a:round/>
            </a:ln>
          </p:spPr>
          <p:style>
            <a:lnRef idx="0">
              <a:scrgbClr r="0" g="0" b="0"/>
            </a:lnRef>
            <a:fillRef idx="0">
              <a:scrgbClr r="0" g="0" b="0"/>
            </a:fillRef>
            <a:effectRef idx="0">
              <a:scrgbClr r="0" g="0" b="0"/>
            </a:effectRef>
            <a:fontRef idx="minor"/>
          </p:style>
        </p:sp>
        <p:sp>
          <p:nvSpPr>
            <p:cNvPr id="50" name="Полилиния 12"/>
            <p:cNvSpPr/>
            <p:nvPr/>
          </p:nvSpPr>
          <p:spPr>
            <a:xfrm rot="21435600">
              <a:off x="-14040" y="275400"/>
              <a:ext cx="9175320" cy="529920"/>
            </a:xfrm>
            <a:custGeom>
              <a:avLst/>
              <a:gdLst/>
              <a:ahLst/>
              <a:cxnLst/>
              <a:rect l="l" t="t" r="r" b="b"/>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a:solidFill>
                <a:srgbClr val="0F6FC6"/>
              </a:solidFill>
              <a:round/>
            </a:ln>
          </p:spPr>
          <p:style>
            <a:lnRef idx="0">
              <a:scrgbClr r="0" g="0" b="0"/>
            </a:lnRef>
            <a:fillRef idx="0">
              <a:scrgbClr r="0" g="0" b="0"/>
            </a:fillRef>
            <a:effectRef idx="0">
              <a:scrgbClr r="0" g="0" b="0"/>
            </a:effectRef>
            <a:fontRef idx="minor"/>
          </p:style>
        </p:sp>
      </p:grpSp>
      <p:sp>
        <p:nvSpPr>
          <p:cNvPr id="51" name="PlaceHolder 1"/>
          <p:cNvSpPr>
            <a:spLocks noGrp="1"/>
          </p:cNvSpPr>
          <p:nvPr>
            <p:ph type="title"/>
          </p:nvPr>
        </p:nvSpPr>
        <p:spPr>
          <a:xfrm>
            <a:off x="457200" y="704160"/>
            <a:ext cx="8305560" cy="1142640"/>
          </a:xfrm>
          <a:prstGeom prst="rect">
            <a:avLst/>
          </a:prstGeom>
          <a:noFill/>
          <a:ln w="0">
            <a:noFill/>
          </a:ln>
        </p:spPr>
        <p:txBody>
          <a:bodyPr lIns="0" rIns="0" bIns="0" anchor="b">
            <a:normAutofit/>
          </a:bodyPr>
          <a:lstStyle/>
          <a:p>
            <a:pPr>
              <a:lnSpc>
                <a:spcPct val="100000"/>
              </a:lnSpc>
            </a:pPr>
            <a:r>
              <a:rPr lang="ru-RU" sz="5000" b="0" strike="noStrike" spc="-1">
                <a:solidFill>
                  <a:srgbClr val="04617B"/>
                </a:solidFill>
                <a:latin typeface="Calibri"/>
              </a:rPr>
              <a:t>Образец заголовка</a:t>
            </a:r>
            <a:endParaRPr lang="ru-RU" sz="5000" b="0" strike="noStrike" spc="-1">
              <a:solidFill>
                <a:srgbClr val="000000"/>
              </a:solidFill>
              <a:latin typeface="Constantia"/>
            </a:endParaRPr>
          </a:p>
        </p:txBody>
      </p:sp>
      <p:sp>
        <p:nvSpPr>
          <p:cNvPr id="52" name="PlaceHolder 2"/>
          <p:cNvSpPr>
            <a:spLocks noGrp="1"/>
          </p:cNvSpPr>
          <p:nvPr>
            <p:ph type="dt"/>
          </p:nvPr>
        </p:nvSpPr>
        <p:spPr>
          <a:xfrm>
            <a:off x="457200" y="6356520"/>
            <a:ext cx="2133360" cy="364680"/>
          </a:xfrm>
          <a:prstGeom prst="rect">
            <a:avLst/>
          </a:prstGeom>
          <a:noFill/>
          <a:ln w="0">
            <a:noFill/>
          </a:ln>
        </p:spPr>
        <p:txBody>
          <a:bodyPr lIns="0" tIns="0" rIns="0" bIns="0" anchor="b">
            <a:noAutofit/>
          </a:bodyPr>
          <a:lstStyle/>
          <a:p>
            <a:pPr>
              <a:lnSpc>
                <a:spcPct val="100000"/>
              </a:lnSpc>
            </a:pPr>
            <a:fld id="{8B837A8B-93A4-4596-956E-F6F584CC62C9}" type="datetime">
              <a:rPr lang="ru-RU" sz="1200" b="0" strike="noStrike" spc="-1">
                <a:solidFill>
                  <a:srgbClr val="035C75"/>
                </a:solidFill>
                <a:latin typeface="Constantia"/>
              </a:rPr>
              <a:pPr>
                <a:lnSpc>
                  <a:spcPct val="100000"/>
                </a:lnSpc>
              </a:pPr>
              <a:t>30.03.2022</a:t>
            </a:fld>
            <a:endParaRPr lang="ru-RU" sz="1200" b="0" strike="noStrike" spc="-1">
              <a:latin typeface="Times New Roman"/>
            </a:endParaRPr>
          </a:p>
        </p:txBody>
      </p:sp>
      <p:sp>
        <p:nvSpPr>
          <p:cNvPr id="53" name="PlaceHolder 3"/>
          <p:cNvSpPr>
            <a:spLocks noGrp="1"/>
          </p:cNvSpPr>
          <p:nvPr>
            <p:ph type="ftr"/>
          </p:nvPr>
        </p:nvSpPr>
        <p:spPr>
          <a:xfrm>
            <a:off x="2666880" y="6356520"/>
            <a:ext cx="3352320" cy="364680"/>
          </a:xfrm>
          <a:prstGeom prst="rect">
            <a:avLst/>
          </a:prstGeom>
          <a:noFill/>
          <a:ln w="0">
            <a:noFill/>
          </a:ln>
        </p:spPr>
        <p:txBody>
          <a:bodyPr lIns="0" tIns="0" rIns="0" bIns="0" anchor="b">
            <a:noAutofit/>
          </a:bodyPr>
          <a:lstStyle/>
          <a:p>
            <a:endParaRPr lang="ru-RU" sz="2400" b="0" strike="noStrike" spc="-1">
              <a:latin typeface="Times New Roman"/>
            </a:endParaRPr>
          </a:p>
        </p:txBody>
      </p:sp>
      <p:sp>
        <p:nvSpPr>
          <p:cNvPr id="54" name="PlaceHolder 4"/>
          <p:cNvSpPr>
            <a:spLocks noGrp="1"/>
          </p:cNvSpPr>
          <p:nvPr>
            <p:ph type="sldNum"/>
          </p:nvPr>
        </p:nvSpPr>
        <p:spPr>
          <a:xfrm>
            <a:off x="7924680" y="6356520"/>
            <a:ext cx="761760" cy="364680"/>
          </a:xfrm>
          <a:prstGeom prst="rect">
            <a:avLst/>
          </a:prstGeom>
          <a:noFill/>
          <a:ln w="0">
            <a:noFill/>
          </a:ln>
        </p:spPr>
        <p:txBody>
          <a:bodyPr lIns="0" tIns="0" rIns="0" bIns="0" anchor="b">
            <a:noAutofit/>
          </a:bodyPr>
          <a:lstStyle/>
          <a:p>
            <a:pPr algn="r">
              <a:lnSpc>
                <a:spcPct val="100000"/>
              </a:lnSpc>
            </a:pPr>
            <a:fld id="{9BDBCF10-9E93-494A-BFF9-9B1B0AA96278}" type="slidenum">
              <a:rPr lang="ru-RU" sz="1200" b="0" strike="noStrike" spc="-1">
                <a:solidFill>
                  <a:srgbClr val="035C75"/>
                </a:solidFill>
                <a:latin typeface="Constantia"/>
              </a:rPr>
              <a:pPr algn="r">
                <a:lnSpc>
                  <a:spcPct val="100000"/>
                </a:lnSpc>
              </a:pPr>
              <a:t>‹#›</a:t>
            </a:fld>
            <a:endParaRPr lang="ru-RU" sz="1200" b="0" strike="noStrike" spc="-1">
              <a:latin typeface="Times New Roman"/>
            </a:endParaRPr>
          </a:p>
        </p:txBody>
      </p:sp>
      <p:sp>
        <p:nvSpPr>
          <p:cNvPr id="55"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ru-RU" sz="2600" b="0" strike="noStrike" spc="-1">
                <a:solidFill>
                  <a:srgbClr val="000000"/>
                </a:solidFill>
                <a:latin typeface="Constantia"/>
              </a:rPr>
              <a:t>Для правки структуры щёлкните мышью</a:t>
            </a:r>
          </a:p>
          <a:p>
            <a:pPr marL="864000" lvl="1" indent="-324000">
              <a:spcBef>
                <a:spcPts val="1134"/>
              </a:spcBef>
              <a:buClr>
                <a:srgbClr val="000000"/>
              </a:buClr>
              <a:buSzPct val="75000"/>
              <a:buFont typeface="Symbol" charset="2"/>
              <a:buChar char=""/>
            </a:pPr>
            <a:r>
              <a:rPr lang="ru-RU" sz="2100" b="0" strike="noStrike" spc="-1">
                <a:solidFill>
                  <a:srgbClr val="000000"/>
                </a:solidFill>
                <a:latin typeface="Constantia"/>
              </a:rPr>
              <a:t>Второй уровень структуры</a:t>
            </a:r>
          </a:p>
          <a:p>
            <a:pPr marL="1296000" lvl="2" indent="-288000">
              <a:spcBef>
                <a:spcPts val="850"/>
              </a:spcBef>
              <a:buClr>
                <a:srgbClr val="000000"/>
              </a:buClr>
              <a:buSzPct val="45000"/>
              <a:buFont typeface="Wingdings" charset="2"/>
              <a:buChar char=""/>
            </a:pPr>
            <a:r>
              <a:rPr lang="ru-RU" sz="2000" b="0" strike="noStrike" spc="-1">
                <a:solidFill>
                  <a:srgbClr val="000000"/>
                </a:solidFill>
                <a:latin typeface="Constantia"/>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solidFill>
                  <a:srgbClr val="000000"/>
                </a:solidFill>
                <a:latin typeface="Constantia"/>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solidFill>
                  <a:srgbClr val="000000"/>
                </a:solidFill>
                <a:latin typeface="Constantia"/>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solidFill>
                  <a:srgbClr val="000000"/>
                </a:solidFill>
                <a:latin typeface="Constantia"/>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solidFill>
                  <a:srgbClr val="000000"/>
                </a:solidFill>
                <a:latin typeface="Constantia"/>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4"/>
          <a:tile/>
        </a:blipFill>
        <a:effectLst/>
      </p:bgPr>
    </p:bg>
    <p:spTree>
      <p:nvGrpSpPr>
        <p:cNvPr id="1" name=""/>
        <p:cNvGrpSpPr/>
        <p:nvPr/>
      </p:nvGrpSpPr>
      <p:grpSpPr>
        <a:xfrm>
          <a:off x="0" y="0"/>
          <a:ext cx="0" cy="0"/>
          <a:chOff x="0" y="0"/>
          <a:chExt cx="0" cy="0"/>
        </a:xfrm>
      </p:grpSpPr>
      <p:sp>
        <p:nvSpPr>
          <p:cNvPr id="92" name="Полилиния 6"/>
          <p:cNvSpPr/>
          <p:nvPr/>
        </p:nvSpPr>
        <p:spPr>
          <a:xfrm>
            <a:off x="-9360" y="-7200"/>
            <a:ext cx="9162720" cy="1041120"/>
          </a:xfrm>
          <a:custGeom>
            <a:avLst/>
            <a:gdLst/>
            <a:ahLst/>
            <a:cxnLst/>
            <a:rect l="l" t="t" r="r" b="b"/>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4A0">
                  <a:alpha val="45098"/>
                </a:srgbClr>
              </a:gs>
              <a:gs pos="100000">
                <a:srgbClr val="00C4CD">
                  <a:alpha val="55294"/>
                </a:srgbClr>
              </a:gs>
            </a:gsLst>
            <a:lin ang="5400000"/>
          </a:gradFill>
          <a:ln w="9525">
            <a:noFill/>
          </a:ln>
        </p:spPr>
        <p:style>
          <a:lnRef idx="0">
            <a:scrgbClr r="0" g="0" b="0"/>
          </a:lnRef>
          <a:fillRef idx="0">
            <a:scrgbClr r="0" g="0" b="0"/>
          </a:fillRef>
          <a:effectRef idx="0">
            <a:scrgbClr r="0" g="0" b="0"/>
          </a:effectRef>
          <a:fontRef idx="minor"/>
        </p:style>
      </p:sp>
      <p:sp>
        <p:nvSpPr>
          <p:cNvPr id="93" name="Полилиния 7"/>
          <p:cNvSpPr/>
          <p:nvPr/>
        </p:nvSpPr>
        <p:spPr>
          <a:xfrm>
            <a:off x="4381560" y="-7200"/>
            <a:ext cx="4762080" cy="637920"/>
          </a:xfrm>
          <a:custGeom>
            <a:avLst/>
            <a:gdLst/>
            <a:ahLst/>
            <a:cxnLst/>
            <a:rect l="l" t="t" r="r" b="b"/>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20000">
                <a:srgbClr val="008ABF">
                  <a:alpha val="45098"/>
                </a:srgbClr>
              </a:gs>
              <a:gs pos="100000">
                <a:srgbClr val="00A0A8">
                  <a:alpha val="30196"/>
                </a:srgbClr>
              </a:gs>
            </a:gsLst>
            <a:lin ang="16200000"/>
          </a:gradFill>
          <a:ln w="9525">
            <a:noFill/>
          </a:ln>
        </p:spPr>
        <p:style>
          <a:lnRef idx="0">
            <a:scrgbClr r="0" g="0" b="0"/>
          </a:lnRef>
          <a:fillRef idx="0">
            <a:scrgbClr r="0" g="0" b="0"/>
          </a:fillRef>
          <a:effectRef idx="0">
            <a:scrgbClr r="0" g="0" b="0"/>
          </a:effectRef>
          <a:fontRef idx="minor"/>
        </p:style>
      </p:sp>
      <p:grpSp>
        <p:nvGrpSpPr>
          <p:cNvPr id="94" name="Группа 1"/>
          <p:cNvGrpSpPr/>
          <p:nvPr/>
        </p:nvGrpSpPr>
        <p:grpSpPr>
          <a:xfrm>
            <a:off x="-29160" y="-16560"/>
            <a:ext cx="9197640" cy="1086120"/>
            <a:chOff x="-29160" y="-16560"/>
            <a:chExt cx="9197640" cy="1086120"/>
          </a:xfrm>
        </p:grpSpPr>
        <p:sp>
          <p:nvSpPr>
            <p:cNvPr id="95" name="Полилиния 11"/>
            <p:cNvSpPr/>
            <p:nvPr/>
          </p:nvSpPr>
          <p:spPr>
            <a:xfrm rot="21435600">
              <a:off x="-18720" y="201960"/>
              <a:ext cx="9162720" cy="648720"/>
            </a:xfrm>
            <a:custGeom>
              <a:avLst/>
              <a:gdLst/>
              <a:ahLst/>
              <a:cxnLst/>
              <a:rect l="l" t="t" r="r" b="b"/>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a:solidFill>
                <a:srgbClr val="09B7BF"/>
              </a:solidFill>
              <a:round/>
            </a:ln>
          </p:spPr>
          <p:style>
            <a:lnRef idx="0">
              <a:scrgbClr r="0" g="0" b="0"/>
            </a:lnRef>
            <a:fillRef idx="0">
              <a:scrgbClr r="0" g="0" b="0"/>
            </a:fillRef>
            <a:effectRef idx="0">
              <a:scrgbClr r="0" g="0" b="0"/>
            </a:effectRef>
            <a:fontRef idx="minor"/>
          </p:style>
        </p:sp>
        <p:sp>
          <p:nvSpPr>
            <p:cNvPr id="96" name="Полилиния 12"/>
            <p:cNvSpPr/>
            <p:nvPr/>
          </p:nvSpPr>
          <p:spPr>
            <a:xfrm rot="21435600">
              <a:off x="-14040" y="275400"/>
              <a:ext cx="9175320" cy="529920"/>
            </a:xfrm>
            <a:custGeom>
              <a:avLst/>
              <a:gdLst/>
              <a:ahLst/>
              <a:cxnLst/>
              <a:rect l="l" t="t" r="r" b="b"/>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a:solidFill>
                <a:srgbClr val="0F6FC6"/>
              </a:solidFill>
              <a:round/>
            </a:ln>
          </p:spPr>
          <p:style>
            <a:lnRef idx="0">
              <a:scrgbClr r="0" g="0" b="0"/>
            </a:lnRef>
            <a:fillRef idx="0">
              <a:scrgbClr r="0" g="0" b="0"/>
            </a:fillRef>
            <a:effectRef idx="0">
              <a:scrgbClr r="0" g="0" b="0"/>
            </a:effectRef>
            <a:fontRef idx="minor"/>
          </p:style>
        </p:sp>
      </p:grpSp>
      <p:sp>
        <p:nvSpPr>
          <p:cNvPr id="97" name="PlaceHolder 1"/>
          <p:cNvSpPr>
            <a:spLocks noGrp="1"/>
          </p:cNvSpPr>
          <p:nvPr>
            <p:ph type="title"/>
          </p:nvPr>
        </p:nvSpPr>
        <p:spPr>
          <a:xfrm>
            <a:off x="457200" y="704160"/>
            <a:ext cx="8305560" cy="1142640"/>
          </a:xfrm>
          <a:prstGeom prst="rect">
            <a:avLst/>
          </a:prstGeom>
          <a:noFill/>
          <a:ln w="0">
            <a:noFill/>
          </a:ln>
        </p:spPr>
        <p:txBody>
          <a:bodyPr lIns="0" rIns="0" bIns="0" anchor="b">
            <a:normAutofit/>
          </a:bodyPr>
          <a:lstStyle/>
          <a:p>
            <a:pPr>
              <a:lnSpc>
                <a:spcPct val="100000"/>
              </a:lnSpc>
            </a:pPr>
            <a:r>
              <a:rPr lang="ru-RU" sz="5000" b="0" strike="noStrike" spc="-1">
                <a:solidFill>
                  <a:srgbClr val="04617B"/>
                </a:solidFill>
                <a:latin typeface="Calibri"/>
              </a:rPr>
              <a:t>Образец заголовка</a:t>
            </a:r>
            <a:endParaRPr lang="ru-RU" sz="5000" b="0" strike="noStrike" spc="-1">
              <a:solidFill>
                <a:srgbClr val="000000"/>
              </a:solidFill>
              <a:latin typeface="Constantia"/>
            </a:endParaRPr>
          </a:p>
        </p:txBody>
      </p:sp>
      <p:sp>
        <p:nvSpPr>
          <p:cNvPr id="98" name="PlaceHolder 2"/>
          <p:cNvSpPr>
            <a:spLocks noGrp="1"/>
          </p:cNvSpPr>
          <p:nvPr>
            <p:ph type="dt"/>
          </p:nvPr>
        </p:nvSpPr>
        <p:spPr>
          <a:xfrm>
            <a:off x="457200" y="6356520"/>
            <a:ext cx="2133360" cy="364680"/>
          </a:xfrm>
          <a:prstGeom prst="rect">
            <a:avLst/>
          </a:prstGeom>
          <a:noFill/>
          <a:ln w="0">
            <a:noFill/>
          </a:ln>
        </p:spPr>
        <p:txBody>
          <a:bodyPr lIns="0" tIns="0" rIns="0" bIns="0" anchor="b">
            <a:noAutofit/>
          </a:bodyPr>
          <a:lstStyle/>
          <a:p>
            <a:pPr>
              <a:lnSpc>
                <a:spcPct val="100000"/>
              </a:lnSpc>
            </a:pPr>
            <a:fld id="{B8709F42-D65C-4ECA-9609-DEE4E87E2F06}" type="datetime">
              <a:rPr lang="ru-RU" sz="1200" b="0" strike="noStrike" spc="-1">
                <a:solidFill>
                  <a:srgbClr val="035C75"/>
                </a:solidFill>
                <a:latin typeface="Constantia"/>
              </a:rPr>
              <a:pPr>
                <a:lnSpc>
                  <a:spcPct val="100000"/>
                </a:lnSpc>
              </a:pPr>
              <a:t>30.03.2022</a:t>
            </a:fld>
            <a:endParaRPr lang="ru-RU" sz="1200" b="0" strike="noStrike" spc="-1">
              <a:latin typeface="Times New Roman"/>
            </a:endParaRPr>
          </a:p>
        </p:txBody>
      </p:sp>
      <p:sp>
        <p:nvSpPr>
          <p:cNvPr id="99" name="PlaceHolder 3"/>
          <p:cNvSpPr>
            <a:spLocks noGrp="1"/>
          </p:cNvSpPr>
          <p:nvPr>
            <p:ph type="ftr"/>
          </p:nvPr>
        </p:nvSpPr>
        <p:spPr>
          <a:xfrm>
            <a:off x="2666880" y="6356520"/>
            <a:ext cx="3352320" cy="364680"/>
          </a:xfrm>
          <a:prstGeom prst="rect">
            <a:avLst/>
          </a:prstGeom>
          <a:noFill/>
          <a:ln w="0">
            <a:noFill/>
          </a:ln>
        </p:spPr>
        <p:txBody>
          <a:bodyPr lIns="0" tIns="0" rIns="0" bIns="0" anchor="b">
            <a:noAutofit/>
          </a:bodyPr>
          <a:lstStyle/>
          <a:p>
            <a:endParaRPr lang="ru-RU" sz="2400" b="0" strike="noStrike" spc="-1">
              <a:latin typeface="Times New Roman"/>
            </a:endParaRPr>
          </a:p>
        </p:txBody>
      </p:sp>
      <p:sp>
        <p:nvSpPr>
          <p:cNvPr id="100" name="PlaceHolder 4"/>
          <p:cNvSpPr>
            <a:spLocks noGrp="1"/>
          </p:cNvSpPr>
          <p:nvPr>
            <p:ph type="sldNum"/>
          </p:nvPr>
        </p:nvSpPr>
        <p:spPr>
          <a:xfrm>
            <a:off x="7924680" y="6356520"/>
            <a:ext cx="761760" cy="364680"/>
          </a:xfrm>
          <a:prstGeom prst="rect">
            <a:avLst/>
          </a:prstGeom>
          <a:noFill/>
          <a:ln w="0">
            <a:noFill/>
          </a:ln>
        </p:spPr>
        <p:txBody>
          <a:bodyPr lIns="0" tIns="0" rIns="0" bIns="0" anchor="b">
            <a:noAutofit/>
          </a:bodyPr>
          <a:lstStyle/>
          <a:p>
            <a:pPr algn="r">
              <a:lnSpc>
                <a:spcPct val="100000"/>
              </a:lnSpc>
            </a:pPr>
            <a:fld id="{91991014-1EE0-4492-A112-A825799B7041}" type="slidenum">
              <a:rPr lang="ru-RU" sz="1200" b="0" strike="noStrike" spc="-1">
                <a:solidFill>
                  <a:srgbClr val="035C75"/>
                </a:solidFill>
                <a:latin typeface="Constantia"/>
              </a:rPr>
              <a:pPr algn="r">
                <a:lnSpc>
                  <a:spcPct val="100000"/>
                </a:lnSpc>
              </a:pPr>
              <a:t>‹#›</a:t>
            </a:fld>
            <a:endParaRPr lang="ru-RU" sz="1200" b="0" strike="noStrike" spc="-1">
              <a:latin typeface="Times New Roman"/>
            </a:endParaRPr>
          </a:p>
        </p:txBody>
      </p:sp>
      <p:sp>
        <p:nvSpPr>
          <p:cNvPr id="101"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ru-RU" sz="2600" b="0" strike="noStrike" spc="-1">
                <a:solidFill>
                  <a:srgbClr val="000000"/>
                </a:solidFill>
                <a:latin typeface="Constantia"/>
              </a:rPr>
              <a:t>Для правки структуры щёлкните мышью</a:t>
            </a:r>
          </a:p>
          <a:p>
            <a:pPr marL="864000" lvl="1" indent="-324000">
              <a:spcBef>
                <a:spcPts val="1134"/>
              </a:spcBef>
              <a:buClr>
                <a:srgbClr val="000000"/>
              </a:buClr>
              <a:buSzPct val="75000"/>
              <a:buFont typeface="Symbol" charset="2"/>
              <a:buChar char=""/>
            </a:pPr>
            <a:r>
              <a:rPr lang="ru-RU" sz="2100" b="0" strike="noStrike" spc="-1">
                <a:solidFill>
                  <a:srgbClr val="000000"/>
                </a:solidFill>
                <a:latin typeface="Constantia"/>
              </a:rPr>
              <a:t>Второй уровень структуры</a:t>
            </a:r>
          </a:p>
          <a:p>
            <a:pPr marL="1296000" lvl="2" indent="-288000">
              <a:spcBef>
                <a:spcPts val="850"/>
              </a:spcBef>
              <a:buClr>
                <a:srgbClr val="000000"/>
              </a:buClr>
              <a:buSzPct val="45000"/>
              <a:buFont typeface="Wingdings" charset="2"/>
              <a:buChar char=""/>
            </a:pPr>
            <a:r>
              <a:rPr lang="ru-RU" sz="2000" b="0" strike="noStrike" spc="-1">
                <a:solidFill>
                  <a:srgbClr val="000000"/>
                </a:solidFill>
                <a:latin typeface="Constantia"/>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solidFill>
                  <a:srgbClr val="000000"/>
                </a:solidFill>
                <a:latin typeface="Constantia"/>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solidFill>
                  <a:srgbClr val="000000"/>
                </a:solidFill>
                <a:latin typeface="Constantia"/>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solidFill>
                  <a:srgbClr val="000000"/>
                </a:solidFill>
                <a:latin typeface="Constantia"/>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solidFill>
                  <a:srgbClr val="000000"/>
                </a:solidFill>
                <a:latin typeface="Constantia"/>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9.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9.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9.xml"/><Relationship Id="rId6" Type="http://schemas.openxmlformats.org/officeDocument/2006/relationships/image" Target="../media/image5.png"/><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package" Target="../embeddings/______Microsoft_Office_PowerPoint1.sldx"/><Relationship Id="rId2" Type="http://schemas.openxmlformats.org/officeDocument/2006/relationships/slideLayout" Target="../slideLayouts/slideLayout29.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3" Type="http://schemas.openxmlformats.org/officeDocument/2006/relationships/package" Target="../embeddings/______Microsoft_Office_PowerPoint2.sldx"/><Relationship Id="rId2" Type="http://schemas.openxmlformats.org/officeDocument/2006/relationships/slideLayout" Target="../slideLayouts/slideLayout29.xml"/><Relationship Id="rId1" Type="http://schemas.openxmlformats.org/officeDocument/2006/relationships/vmlDrawing" Target="../drawings/vmlDrawing2.vml"/></Relationships>
</file>

<file path=ppt/slides/_rels/slide17.xml.rels><?xml version="1.0" encoding="UTF-8" standalone="yes"?>
<Relationships xmlns="http://schemas.openxmlformats.org/package/2006/relationships"><Relationship Id="rId3" Type="http://schemas.openxmlformats.org/officeDocument/2006/relationships/package" Target="../embeddings/______Microsoft_Office_PowerPoint3.sldx"/><Relationship Id="rId2" Type="http://schemas.openxmlformats.org/officeDocument/2006/relationships/slideLayout" Target="../slideLayouts/slideLayout29.xml"/><Relationship Id="rId1" Type="http://schemas.openxmlformats.org/officeDocument/2006/relationships/vmlDrawing" Target="../drawings/vmlDrawing3.v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image" Target="../media/image17.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extBox 137"/>
          <p:cNvSpPr txBox="1"/>
          <p:nvPr/>
        </p:nvSpPr>
        <p:spPr>
          <a:xfrm>
            <a:off x="2880000" y="360000"/>
            <a:ext cx="2710440" cy="542160"/>
          </a:xfrm>
          <a:prstGeom prst="rect">
            <a:avLst/>
          </a:prstGeom>
          <a:noFill/>
          <a:ln w="0">
            <a:noFill/>
          </a:ln>
        </p:spPr>
        <p:txBody>
          <a:bodyPr lIns="90000" tIns="45000" rIns="90000" bIns="45000" anchor="t">
            <a:noAutofit/>
          </a:bodyPr>
          <a:lstStyle/>
          <a:p>
            <a:r>
              <a:rPr lang="ru-RU" sz="2000" b="0" i="1" strike="noStrike" spc="-1">
                <a:solidFill>
                  <a:srgbClr val="000000"/>
                </a:solidFill>
                <a:latin typeface="Times New Roman"/>
              </a:rPr>
              <a:t>   МАОУ «СШ «Успех»</a:t>
            </a:r>
            <a:endParaRPr lang="ru-RU" sz="2000" b="0" strike="noStrike" spc="-1">
              <a:latin typeface="Times New Roman"/>
            </a:endParaRPr>
          </a:p>
        </p:txBody>
      </p:sp>
      <p:sp>
        <p:nvSpPr>
          <p:cNvPr id="139" name="TextBox 138"/>
          <p:cNvSpPr txBox="1"/>
          <p:nvPr/>
        </p:nvSpPr>
        <p:spPr>
          <a:xfrm>
            <a:off x="900000" y="1260000"/>
            <a:ext cx="7020000" cy="1444680"/>
          </a:xfrm>
          <a:prstGeom prst="rect">
            <a:avLst/>
          </a:prstGeom>
          <a:noFill/>
          <a:ln w="0">
            <a:noFill/>
          </a:ln>
        </p:spPr>
        <p:txBody>
          <a:bodyPr lIns="90000" tIns="45000" rIns="90000" bIns="45000" anchor="t">
            <a:noAutofit/>
          </a:bodyPr>
          <a:lstStyle/>
          <a:p>
            <a:r>
              <a:rPr lang="ru-RU" sz="3200" b="1" i="1" strike="noStrike" spc="-1">
                <a:solidFill>
                  <a:srgbClr val="000000"/>
                </a:solidFill>
                <a:latin typeface="Bookman Old Style"/>
              </a:rPr>
              <a:t>Исследовательская работа на тему:</a:t>
            </a:r>
            <a:endParaRPr lang="ru-RU" sz="3200" b="0" strike="noStrike" spc="-1">
              <a:latin typeface="Arial"/>
            </a:endParaRPr>
          </a:p>
          <a:p>
            <a:r>
              <a:rPr lang="ru-RU" sz="3200" b="1" i="1" strike="noStrike" spc="-1">
                <a:solidFill>
                  <a:srgbClr val="000000"/>
                </a:solidFill>
                <a:latin typeface="Bookman Old Style"/>
              </a:rPr>
              <a:t> «Удивительная рябина» </a:t>
            </a:r>
            <a:endParaRPr lang="ru-RU" sz="3200" b="0" strike="noStrike" spc="-1">
              <a:latin typeface="Arial"/>
            </a:endParaRPr>
          </a:p>
        </p:txBody>
      </p:sp>
      <p:sp>
        <p:nvSpPr>
          <p:cNvPr id="140" name="Rectangle 2"/>
          <p:cNvSpPr/>
          <p:nvPr/>
        </p:nvSpPr>
        <p:spPr>
          <a:xfrm>
            <a:off x="5580000" y="4500000"/>
            <a:ext cx="3564000" cy="3744000"/>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anchor="ctr">
            <a:spAutoFit/>
          </a:bodyPr>
          <a:lstStyle/>
          <a:p>
            <a:pPr>
              <a:lnSpc>
                <a:spcPct val="100000"/>
              </a:lnSpc>
            </a:pPr>
            <a:r>
              <a:rPr lang="ru-RU" sz="1600" b="1" strike="noStrike" spc="-1">
                <a:solidFill>
                  <a:srgbClr val="000099"/>
                </a:solidFill>
                <a:latin typeface="Times New Roman"/>
              </a:rPr>
              <a:t>Выполнила:</a:t>
            </a:r>
            <a:endParaRPr lang="ru-RU" sz="1600" b="0" strike="noStrike" spc="-1">
              <a:latin typeface="Arial"/>
            </a:endParaRPr>
          </a:p>
          <a:p>
            <a:pPr>
              <a:lnSpc>
                <a:spcPct val="100000"/>
              </a:lnSpc>
            </a:pPr>
            <a:r>
              <a:rPr lang="ru-RU" sz="1600" b="1" strike="noStrike" spc="-1">
                <a:solidFill>
                  <a:srgbClr val="000099"/>
                </a:solidFill>
                <a:latin typeface="Times New Roman"/>
              </a:rPr>
              <a:t>Ученица  3 «А» класса</a:t>
            </a:r>
            <a:endParaRPr lang="ru-RU" sz="1600" b="0" strike="noStrike" spc="-1">
              <a:latin typeface="Arial"/>
            </a:endParaRPr>
          </a:p>
          <a:p>
            <a:pPr>
              <a:lnSpc>
                <a:spcPct val="100000"/>
              </a:lnSpc>
            </a:pPr>
            <a:r>
              <a:rPr lang="ru-RU" sz="1600" b="1" strike="noStrike" spc="-1">
                <a:solidFill>
                  <a:srgbClr val="000099"/>
                </a:solidFill>
                <a:latin typeface="Times New Roman"/>
              </a:rPr>
              <a:t>МАОУ «СШ»Успех» </a:t>
            </a:r>
            <a:endParaRPr lang="ru-RU" sz="1600" b="0" strike="noStrike" spc="-1">
              <a:latin typeface="Arial"/>
            </a:endParaRPr>
          </a:p>
          <a:p>
            <a:pPr>
              <a:lnSpc>
                <a:spcPct val="100000"/>
              </a:lnSpc>
            </a:pPr>
            <a:r>
              <a:rPr lang="ru-RU" sz="1600" b="1" strike="noStrike" spc="-1">
                <a:solidFill>
                  <a:srgbClr val="000099"/>
                </a:solidFill>
                <a:latin typeface="Times New Roman"/>
              </a:rPr>
              <a:t>Ларионова Ангелина</a:t>
            </a:r>
            <a:endParaRPr lang="ru-RU" sz="1600" b="0" strike="noStrike" spc="-1">
              <a:latin typeface="Arial"/>
            </a:endParaRPr>
          </a:p>
          <a:p>
            <a:pPr>
              <a:lnSpc>
                <a:spcPct val="100000"/>
              </a:lnSpc>
            </a:pPr>
            <a:r>
              <a:rPr lang="ru-RU" sz="1600" b="1" strike="noStrike" spc="-1">
                <a:solidFill>
                  <a:srgbClr val="000099"/>
                </a:solidFill>
                <a:latin typeface="Times New Roman"/>
              </a:rPr>
              <a:t>Руководитель:</a:t>
            </a:r>
            <a:endParaRPr lang="ru-RU" sz="1600" b="0" strike="noStrike" spc="-1">
              <a:latin typeface="Arial"/>
            </a:endParaRPr>
          </a:p>
          <a:p>
            <a:pPr>
              <a:lnSpc>
                <a:spcPct val="100000"/>
              </a:lnSpc>
            </a:pPr>
            <a:r>
              <a:rPr lang="ru-RU" sz="1600" b="1" strike="noStrike" spc="-1">
                <a:solidFill>
                  <a:srgbClr val="000099"/>
                </a:solidFill>
                <a:latin typeface="Times New Roman"/>
              </a:rPr>
              <a:t>учитель начальных классов</a:t>
            </a:r>
            <a:endParaRPr lang="ru-RU" sz="1600" b="0" strike="noStrike" spc="-1">
              <a:latin typeface="Arial"/>
            </a:endParaRPr>
          </a:p>
          <a:p>
            <a:pPr>
              <a:lnSpc>
                <a:spcPct val="100000"/>
              </a:lnSpc>
            </a:pPr>
            <a:r>
              <a:rPr lang="ru-RU" sz="1600" b="1" strike="noStrike" spc="-1">
                <a:solidFill>
                  <a:srgbClr val="000099"/>
                </a:solidFill>
                <a:latin typeface="Times New Roman"/>
              </a:rPr>
              <a:t>Лиснер Юлия Ивановна</a:t>
            </a:r>
            <a:r>
              <a:rPr lang="ru-RU" sz="2400" b="1" strike="noStrike" spc="-1">
                <a:solidFill>
                  <a:srgbClr val="000099"/>
                </a:solidFill>
                <a:latin typeface="Bookman Old Style"/>
              </a:rPr>
              <a:t> </a:t>
            </a:r>
            <a:endParaRPr lang="ru-RU" sz="2400" b="0" strike="noStrike" spc="-1">
              <a:latin typeface="Arial"/>
            </a:endParaRPr>
          </a:p>
          <a:p>
            <a:pPr>
              <a:lnSpc>
                <a:spcPct val="100000"/>
              </a:lnSpc>
            </a:pPr>
            <a:endParaRPr lang="ru-RU" sz="2400" b="0" strike="noStrike" spc="-1">
              <a:latin typeface="Arial"/>
            </a:endParaRPr>
          </a:p>
          <a:p>
            <a:pPr>
              <a:lnSpc>
                <a:spcPct val="100000"/>
              </a:lnSpc>
            </a:pPr>
            <a:r>
              <a:rPr lang="ru-RU" sz="2400" b="1" strike="noStrike" spc="-1">
                <a:solidFill>
                  <a:srgbClr val="000099"/>
                </a:solidFill>
                <a:latin typeface="Bookman Old Style"/>
              </a:rPr>
              <a:t> </a:t>
            </a:r>
            <a:endParaRPr lang="ru-RU" sz="2400" b="0" strike="noStrike" spc="-1">
              <a:latin typeface="Arial"/>
            </a:endParaRPr>
          </a:p>
          <a:p>
            <a:pPr>
              <a:lnSpc>
                <a:spcPct val="100000"/>
              </a:lnSpc>
            </a:pPr>
            <a:endParaRPr lang="ru-RU" sz="2400" b="0" strike="noStrike" spc="-1">
              <a:latin typeface="Arial"/>
            </a:endParaRPr>
          </a:p>
          <a:p>
            <a:pPr>
              <a:lnSpc>
                <a:spcPct val="100000"/>
              </a:lnSpc>
            </a:pPr>
            <a:r>
              <a:rPr lang="ru-RU" sz="2400" b="1" strike="noStrike" spc="-1">
                <a:solidFill>
                  <a:srgbClr val="000099"/>
                </a:solidFill>
                <a:latin typeface="Bookman Old Style"/>
              </a:rPr>
              <a:t> </a:t>
            </a:r>
            <a:endParaRPr lang="ru-RU" sz="2400" b="0" strike="noStrike" spc="-1">
              <a:latin typeface="Arial"/>
            </a:endParaRPr>
          </a:p>
          <a:p>
            <a:pPr>
              <a:lnSpc>
                <a:spcPct val="100000"/>
              </a:lnSpc>
            </a:pPr>
            <a:endParaRPr lang="ru-RU" sz="2400" b="0" strike="noStrike" spc="-1">
              <a:latin typeface="Arial"/>
            </a:endParaRPr>
          </a:p>
        </p:txBody>
      </p:sp>
      <p:pic>
        <p:nvPicPr>
          <p:cNvPr id="141" name="Рисунок 140"/>
          <p:cNvPicPr/>
          <p:nvPr/>
        </p:nvPicPr>
        <p:blipFill>
          <a:blip r:embed="rId2"/>
          <a:stretch/>
        </p:blipFill>
        <p:spPr>
          <a:xfrm>
            <a:off x="360000" y="3060000"/>
            <a:ext cx="4489920" cy="3598200"/>
          </a:xfrm>
          <a:prstGeom prst="rect">
            <a:avLst/>
          </a:prstGeom>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PlaceHolder 1"/>
          <p:cNvSpPr>
            <a:spLocks noGrp="1"/>
          </p:cNvSpPr>
          <p:nvPr>
            <p:ph type="title"/>
          </p:nvPr>
        </p:nvSpPr>
        <p:spPr>
          <a:xfrm>
            <a:off x="1071538" y="5346360"/>
            <a:ext cx="7005240" cy="1511640"/>
          </a:xfrm>
          <a:prstGeom prst="rect">
            <a:avLst/>
          </a:prstGeom>
          <a:noFill/>
          <a:ln w="0">
            <a:noFill/>
          </a:ln>
        </p:spPr>
        <p:txBody>
          <a:bodyPr lIns="0" rIns="0" bIns="0" anchor="b">
            <a:noAutofit/>
          </a:bodyPr>
          <a:lstStyle/>
          <a:p>
            <a:pPr algn="ctr"/>
            <a:r>
              <a:rPr lang="ru-RU" sz="2200" dirty="0" smtClean="0"/>
              <a:t/>
            </a:r>
            <a:br>
              <a:rPr lang="ru-RU" sz="2200" dirty="0" smtClean="0"/>
            </a:br>
            <a:r>
              <a:rPr lang="ru-RU" sz="2200" dirty="0" smtClean="0"/>
              <a:t>Дрозд -рябинник </a:t>
            </a:r>
            <a:r>
              <a:rPr lang="ru-RU" sz="2200" dirty="0"/>
              <a:t>может питаться растительной и животной пищей. Их излюбленным лакомством остается рябина. Они налетают целой стаей на дерево, издавая стрекочущие звуки. При наличии рядом с обычной рябиной куста с культурными ягодами, птицы в первую очередь объедят сладкие плоды. К тому же, такие «деликатесные» деревья птицы запоминают, и в следующем году прилетят туда снова, приведя и свою колонию. Зимой рябинник </a:t>
            </a:r>
            <a:r>
              <a:rPr lang="ru-RU" sz="2200" dirty="0" err="1"/>
              <a:t>нацеленно</a:t>
            </a:r>
            <a:r>
              <a:rPr lang="ru-RU" sz="2200" dirty="0"/>
              <a:t> ищет для пищи ягоды рябины, часто можно наблюдать, как они вместе со свиристелями обносят дерево.</a:t>
            </a:r>
            <a:r>
              <a:rPr lang="ru-RU" sz="8000" dirty="0"/>
              <a:t/>
            </a:r>
            <a:br>
              <a:rPr lang="ru-RU" sz="8000" dirty="0"/>
            </a:br>
            <a:endParaRPr lang="ru-RU" sz="8000" b="0" strike="noStrike" spc="-1" dirty="0">
              <a:solidFill>
                <a:srgbClr val="000000"/>
              </a:solidFill>
              <a:latin typeface="Constantia"/>
            </a:endParaRPr>
          </a:p>
        </p:txBody>
      </p:sp>
      <p:graphicFrame>
        <p:nvGraphicFramePr>
          <p:cNvPr id="4" name="Diagram7"/>
          <p:cNvGraphicFramePr/>
          <p:nvPr>
            <p:extLst>
              <p:ext uri="{D42A27DB-BD31-4B8C-83A1-F6EECF244321}">
                <p14:modId xmlns:p14="http://schemas.microsoft.com/office/powerpoint/2010/main" xmlns:mc="http://schemas.openxmlformats.org/markup-compatibility/2006" xmlns:p15="http://schemas.microsoft.com/office/powerpoint/2012/main" xmlns="" val="3049823184"/>
              </p:ext>
            </p:extLst>
          </p:nvPr>
        </p:nvGraphicFramePr>
        <p:xfrm>
          <a:off x="251640" y="188640"/>
          <a:ext cx="4357440" cy="1208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6"/>
          <p:cNvGraphicFramePr/>
          <p:nvPr>
            <p:extLst>
              <p:ext uri="{D42A27DB-BD31-4B8C-83A1-F6EECF244321}">
                <p14:modId xmlns:p14="http://schemas.microsoft.com/office/powerpoint/2010/main" xmlns:mc="http://schemas.openxmlformats.org/markup-compatibility/2006" xmlns:p15="http://schemas.microsoft.com/office/powerpoint/2012/main" xmlns="" val="678541656"/>
              </p:ext>
            </p:extLst>
          </p:nvPr>
        </p:nvGraphicFramePr>
        <p:xfrm>
          <a:off x="251640" y="188640"/>
          <a:ext cx="4357440" cy="1208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2" name="Прямоугольник 3"/>
          <p:cNvSpPr/>
          <p:nvPr/>
        </p:nvSpPr>
        <p:spPr>
          <a:xfrm>
            <a:off x="5004000" y="0"/>
            <a:ext cx="3888000" cy="700200"/>
          </a:xfrm>
          <a:prstGeom prst="rect">
            <a:avLst/>
          </a:prstGeom>
          <a:noFill/>
          <a:ln w="0">
            <a:noFill/>
          </a:ln>
        </p:spPr>
        <p:style>
          <a:lnRef idx="2">
            <a:scrgbClr r="0" g="0" b="0"/>
          </a:lnRef>
          <a:fillRef idx="0">
            <a:scrgbClr r="0" g="0" b="0"/>
          </a:fillRef>
          <a:effectRef idx="0">
            <a:scrgbClr r="0" g="0" b="0"/>
          </a:effectRef>
          <a:fontRef idx="minor"/>
        </p:style>
        <p:txBody>
          <a:bodyPr lIns="90000" tIns="45000" rIns="90000" bIns="45000" numCol="1" spcCol="1440" anchor="t">
            <a:spAutoFit/>
          </a:bodyPr>
          <a:lstStyle/>
          <a:p>
            <a:pPr>
              <a:lnSpc>
                <a:spcPct val="100000"/>
              </a:lnSpc>
            </a:pPr>
            <a:endParaRPr lang="ru-RU" sz="1800" b="0" strike="noStrike" spc="-1">
              <a:latin typeface="Arial"/>
            </a:endParaRPr>
          </a:p>
          <a:p>
            <a:pPr>
              <a:lnSpc>
                <a:spcPct val="100000"/>
              </a:lnSpc>
            </a:pPr>
            <a:endParaRPr lang="ru-RU" sz="1800" b="0" strike="noStrike" spc="-1">
              <a:latin typeface="Arial"/>
            </a:endParaRPr>
          </a:p>
        </p:txBody>
      </p:sp>
      <p:sp>
        <p:nvSpPr>
          <p:cNvPr id="163" name="Прямоугольник 4"/>
          <p:cNvSpPr/>
          <p:nvPr/>
        </p:nvSpPr>
        <p:spPr>
          <a:xfrm>
            <a:off x="395640" y="5445360"/>
            <a:ext cx="5760360" cy="395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ru-RU" sz="2000" b="1" strike="noStrike" spc="-1" dirty="0" smtClean="0">
                <a:solidFill>
                  <a:srgbClr val="000000"/>
                </a:solidFill>
                <a:latin typeface="Bookman Old Style"/>
              </a:rPr>
              <a:t> </a:t>
            </a:r>
            <a:endParaRPr lang="ru-RU" sz="2000" b="0" strike="noStrike" spc="-1" dirty="0">
              <a:latin typeface="Arial"/>
            </a:endParaRPr>
          </a:p>
        </p:txBody>
      </p:sp>
      <p:sp>
        <p:nvSpPr>
          <p:cNvPr id="164" name="Прямоугольник 5"/>
          <p:cNvSpPr/>
          <p:nvPr/>
        </p:nvSpPr>
        <p:spPr>
          <a:xfrm>
            <a:off x="571472" y="1571612"/>
            <a:ext cx="6892128" cy="3137867"/>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a:lnSpc>
                <a:spcPct val="100000"/>
              </a:lnSpc>
            </a:pPr>
            <a:r>
              <a:rPr lang="ru-RU" sz="2200" dirty="0" smtClean="0"/>
              <a:t>Свиристель в основном питается ягодами растений, но ест и насекомых, которых ловит прямо на лету. Стайка свиристели может уничтожить урожай рябины в саду. На деревьях после трапезы не остается ни одной целой ягоды. Будто их кто-то разорвал.... Когда случается неурожай рябины – свиристель голодает. Он перелетает с места на место, но, если не хватает корма, перестает совершать переходы.</a:t>
            </a:r>
            <a:endParaRPr lang="ru-RU" sz="2200" b="0" strike="noStrike" spc="-1" dirty="0">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5"/>
          <p:cNvGraphicFramePr/>
          <p:nvPr>
            <p:extLst>
              <p:ext uri="{D42A27DB-BD31-4B8C-83A1-F6EECF244321}">
                <p14:modId xmlns:p14="http://schemas.microsoft.com/office/powerpoint/2010/main" xmlns:mc="http://schemas.openxmlformats.org/markup-compatibility/2006" xmlns:p15="http://schemas.microsoft.com/office/powerpoint/2012/main" xmlns="" val="2486827943"/>
              </p:ext>
            </p:extLst>
          </p:nvPr>
        </p:nvGraphicFramePr>
        <p:xfrm>
          <a:off x="251640" y="188640"/>
          <a:ext cx="4357440" cy="1208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0" name="Прямоугольник 3"/>
          <p:cNvSpPr/>
          <p:nvPr/>
        </p:nvSpPr>
        <p:spPr>
          <a:xfrm>
            <a:off x="3643306" y="1714488"/>
            <a:ext cx="5256360" cy="415353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ru-RU" sz="2200" b="0" strike="noStrike" spc="-1" dirty="0" smtClean="0">
                <a:solidFill>
                  <a:srgbClr val="000000"/>
                </a:solidFill>
                <a:latin typeface="Constantia"/>
              </a:rPr>
              <a:t>Питается </a:t>
            </a:r>
            <a:r>
              <a:rPr lang="ru-RU" sz="2200" b="0" strike="noStrike" spc="-1" dirty="0" err="1">
                <a:solidFill>
                  <a:srgbClr val="000000"/>
                </a:solidFill>
                <a:latin typeface="Constantia"/>
              </a:rPr>
              <a:t>голубая</a:t>
            </a:r>
            <a:r>
              <a:rPr lang="ru-RU" sz="2200" b="0" strike="noStrike" spc="-1" dirty="0">
                <a:solidFill>
                  <a:srgbClr val="000000"/>
                </a:solidFill>
                <a:latin typeface="Constantia"/>
              </a:rPr>
              <a:t> сорока летом жуками, бабочками, гусеницами и другими крупными насекомыми. Но осенью, когда в золотисто-багряные тона принарядится лес и поспеют ягоды, </a:t>
            </a:r>
            <a:r>
              <a:rPr lang="ru-RU" sz="2200" b="0" strike="noStrike" spc="-1" dirty="0" err="1">
                <a:solidFill>
                  <a:srgbClr val="000000"/>
                </a:solidFill>
                <a:latin typeface="Constantia"/>
              </a:rPr>
              <a:t>голубые</a:t>
            </a:r>
            <a:r>
              <a:rPr lang="ru-RU" sz="2200" b="0" strike="noStrike" spc="-1" dirty="0">
                <a:solidFill>
                  <a:srgbClr val="000000"/>
                </a:solidFill>
                <a:latin typeface="Constantia"/>
              </a:rPr>
              <a:t> сороки переключаются на </a:t>
            </a:r>
            <a:r>
              <a:rPr lang="ru-RU" sz="2200" b="0" strike="noStrike" spc="-1" dirty="0" smtClean="0">
                <a:solidFill>
                  <a:srgbClr val="000000"/>
                </a:solidFill>
                <a:latin typeface="Constantia"/>
              </a:rPr>
              <a:t>них. </a:t>
            </a:r>
            <a:r>
              <a:rPr lang="ru-RU" sz="2200" b="0" strike="noStrike" spc="-1" dirty="0">
                <a:solidFill>
                  <a:srgbClr val="000000"/>
                </a:solidFill>
                <a:latin typeface="Constantia"/>
              </a:rPr>
              <a:t>В поисках пищи они кочуют стайками или в одиночку по окрестным лесам, появляются у населенных пунктов, в культурном ландшафте. Поздней осенью и зимой нередко посещают наши сады, огороды и дворы.</a:t>
            </a:r>
            <a:endParaRPr lang="ru-RU" sz="2200" b="0" strike="noStrike" spc="-1" dirty="0">
              <a:latin typeface="Arial"/>
            </a:endParaRPr>
          </a:p>
        </p:txBody>
      </p:sp>
      <p:pic>
        <p:nvPicPr>
          <p:cNvPr id="161" name="Рисунок 1"/>
          <p:cNvPicPr/>
          <p:nvPr/>
        </p:nvPicPr>
        <p:blipFill>
          <a:blip r:embed="rId6"/>
          <a:stretch/>
        </p:blipFill>
        <p:spPr>
          <a:xfrm>
            <a:off x="395640" y="1484640"/>
            <a:ext cx="2804040" cy="3529440"/>
          </a:xfrm>
          <a:prstGeom prst="rect">
            <a:avLst/>
          </a:prstGeom>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PlaceHolder 1"/>
          <p:cNvSpPr>
            <a:spLocks noGrp="1"/>
          </p:cNvSpPr>
          <p:nvPr>
            <p:ph type="title"/>
          </p:nvPr>
        </p:nvSpPr>
        <p:spPr>
          <a:xfrm>
            <a:off x="214282" y="928670"/>
            <a:ext cx="7005240" cy="1511640"/>
          </a:xfrm>
          <a:prstGeom prst="rect">
            <a:avLst/>
          </a:prstGeom>
          <a:noFill/>
          <a:ln w="0">
            <a:noFill/>
          </a:ln>
        </p:spPr>
        <p:txBody>
          <a:bodyPr lIns="0" rIns="0" bIns="0" anchor="b">
            <a:noAutofit/>
          </a:bodyPr>
          <a:lstStyle/>
          <a:p>
            <a:pPr algn="l">
              <a:lnSpc>
                <a:spcPct val="100000"/>
              </a:lnSpc>
            </a:pPr>
            <a:r>
              <a:rPr lang="ru-RU" sz="2000" dirty="0"/>
              <a:t>1. Проводя исследования и наблюдения за рябиной, мне удалось запечатлеть разных птиц на дереве. Это был фазан, стая голубых </a:t>
            </a:r>
            <a:r>
              <a:rPr lang="ru-RU" sz="2000" dirty="0" smtClean="0"/>
              <a:t>сорок и синиц</a:t>
            </a:r>
            <a:r>
              <a:rPr lang="ru-RU" sz="2400" dirty="0" smtClean="0"/>
              <a:t>.</a:t>
            </a:r>
            <a:endParaRPr lang="ru-RU" sz="2400" b="0" strike="noStrike" spc="-1" dirty="0">
              <a:solidFill>
                <a:srgbClr val="000000"/>
              </a:solidFill>
              <a:latin typeface="Constantia"/>
            </a:endParaRPr>
          </a:p>
        </p:txBody>
      </p:sp>
      <p:sp>
        <p:nvSpPr>
          <p:cNvPr id="3" name="Прямоугольник 2"/>
          <p:cNvSpPr/>
          <p:nvPr/>
        </p:nvSpPr>
        <p:spPr>
          <a:xfrm>
            <a:off x="571472" y="357166"/>
            <a:ext cx="2286000" cy="830997"/>
          </a:xfrm>
          <a:prstGeom prst="rect">
            <a:avLst/>
          </a:prstGeom>
        </p:spPr>
        <p:txBody>
          <a:bodyPr>
            <a:spAutoFit/>
          </a:bodyPr>
          <a:lstStyle/>
          <a:p>
            <a:pPr lvl="0" algn="ctr"/>
            <a:r>
              <a:rPr lang="ru-RU" sz="2400" b="1" kern="0" dirty="0" smtClean="0">
                <a:solidFill>
                  <a:sysClr val="windowText" lastClr="000000"/>
                </a:solidFill>
              </a:rPr>
              <a:t>Практическая часть.</a:t>
            </a:r>
            <a:endParaRPr lang="ru-RU" sz="2400" kern="0" spc="-1" dirty="0">
              <a:solidFill>
                <a:srgbClr val="000000"/>
              </a:solidFill>
              <a:latin typeface="Constantia"/>
            </a:endParaRPr>
          </a:p>
        </p:txBody>
      </p:sp>
      <p:pic>
        <p:nvPicPr>
          <p:cNvPr id="4" name="Рисунок 3" descr="C:\Users\user\Desktop\Юля-папка\проект Рябина\РЯБИНА ЛАРИОНОВА\IMG_20211230_112347.jpg"/>
          <p:cNvPicPr/>
          <p:nvPr/>
        </p:nvPicPr>
        <p:blipFill>
          <a:blip r:embed="rId2" cstate="print"/>
          <a:srcRect/>
          <a:stretch>
            <a:fillRect/>
          </a:stretch>
        </p:blipFill>
        <p:spPr bwMode="auto">
          <a:xfrm>
            <a:off x="428596" y="2571744"/>
            <a:ext cx="2975499" cy="3965510"/>
          </a:xfrm>
          <a:prstGeom prst="rect">
            <a:avLst/>
          </a:prstGeom>
          <a:noFill/>
          <a:ln w="9525">
            <a:noFill/>
            <a:miter lim="800000"/>
            <a:headEnd/>
            <a:tailEnd/>
          </a:ln>
        </p:spPr>
      </p:pic>
      <p:pic>
        <p:nvPicPr>
          <p:cNvPr id="5" name="Рисунок 4" descr="C:\Users\user\Desktop\Юля-папка\проект Рябина\РЯБИНА ЛАРИОНОВА\IMG_20211230_112400.jpg"/>
          <p:cNvPicPr/>
          <p:nvPr/>
        </p:nvPicPr>
        <p:blipFill>
          <a:blip r:embed="rId3" cstate="print"/>
          <a:srcRect/>
          <a:stretch>
            <a:fillRect/>
          </a:stretch>
        </p:blipFill>
        <p:spPr bwMode="auto">
          <a:xfrm>
            <a:off x="5357818" y="2214554"/>
            <a:ext cx="3214710" cy="4393900"/>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785786" y="857232"/>
            <a:ext cx="671514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Фазан прилетал на обед.</a:t>
            </a:r>
            <a:endParaRPr kumimoji="0" lang="ru-RU" altLang="zh-CN"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Рисунок 3" descr="C:\Users\user\Desktop\Юля-папка\проект Рябина\РЯБИНА ЛАРИОНОВА\IMG-20211229-WA0060.jpg"/>
          <p:cNvPicPr/>
          <p:nvPr/>
        </p:nvPicPr>
        <p:blipFill>
          <a:blip r:embed="rId2"/>
          <a:srcRect/>
          <a:stretch>
            <a:fillRect/>
          </a:stretch>
        </p:blipFill>
        <p:spPr bwMode="auto">
          <a:xfrm>
            <a:off x="571472" y="2000240"/>
            <a:ext cx="3214710" cy="4166787"/>
          </a:xfrm>
          <a:prstGeom prst="rect">
            <a:avLst/>
          </a:prstGeom>
          <a:noFill/>
          <a:ln w="9525">
            <a:noFill/>
            <a:miter lim="800000"/>
            <a:headEnd/>
            <a:tailEnd/>
          </a:ln>
        </p:spPr>
      </p:pic>
      <p:pic>
        <p:nvPicPr>
          <p:cNvPr id="5" name="Рисунок 4" descr="C:\Users\user\Desktop\Юля-папка\проект Рябина\РЯБИНА ЛАРИОНОВА\IMG-20211229-WA0059.jpg"/>
          <p:cNvPicPr/>
          <p:nvPr/>
        </p:nvPicPr>
        <p:blipFill>
          <a:blip r:embed="rId3"/>
          <a:srcRect/>
          <a:stretch>
            <a:fillRect/>
          </a:stretch>
        </p:blipFill>
        <p:spPr bwMode="auto">
          <a:xfrm>
            <a:off x="4786314" y="1714488"/>
            <a:ext cx="3500462" cy="4719840"/>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PlaceHolder 1"/>
          <p:cNvSpPr>
            <a:spLocks noGrp="1"/>
          </p:cNvSpPr>
          <p:nvPr>
            <p:ph type="title"/>
          </p:nvPr>
        </p:nvSpPr>
        <p:spPr>
          <a:xfrm>
            <a:off x="1115640" y="3285000"/>
            <a:ext cx="7005240" cy="1511640"/>
          </a:xfrm>
          <a:prstGeom prst="rect">
            <a:avLst/>
          </a:prstGeom>
          <a:noFill/>
          <a:ln w="0">
            <a:noFill/>
          </a:ln>
        </p:spPr>
        <p:txBody>
          <a:bodyPr lIns="0" rIns="0" bIns="0" anchor="b">
            <a:noAutofit/>
          </a:bodyPr>
          <a:lstStyle/>
          <a:p>
            <a:pPr algn="ctr">
              <a:lnSpc>
                <a:spcPct val="100000"/>
              </a:lnSpc>
            </a:pPr>
            <a:endParaRPr lang="ru-RU" sz="8000" b="0" strike="noStrike" spc="-1" dirty="0">
              <a:solidFill>
                <a:srgbClr val="000000"/>
              </a:solidFill>
              <a:latin typeface="Constantia"/>
            </a:endParaRPr>
          </a:p>
        </p:txBody>
      </p:sp>
      <p:sp>
        <p:nvSpPr>
          <p:cNvPr id="81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8193" name="Object 1"/>
          <p:cNvGraphicFramePr>
            <a:graphicFrameLocks noChangeAspect="1"/>
          </p:cNvGraphicFramePr>
          <p:nvPr/>
        </p:nvGraphicFramePr>
        <p:xfrm>
          <a:off x="571472" y="346264"/>
          <a:ext cx="8143932" cy="6406930"/>
        </p:xfrm>
        <a:graphic>
          <a:graphicData uri="http://schemas.openxmlformats.org/presentationml/2006/ole">
            <p:oleObj spid="_x0000_s8193" name="Слайд" r:id="rId3" imgW="4570541" imgH="3427323" progId="PowerPoint.Slide.12">
              <p:embed/>
            </p:oleObj>
          </a:graphicData>
        </a:graphic>
      </p:graphicFrame>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PlaceHolder 1"/>
          <p:cNvSpPr>
            <a:spLocks noGrp="1"/>
          </p:cNvSpPr>
          <p:nvPr>
            <p:ph type="title"/>
          </p:nvPr>
        </p:nvSpPr>
        <p:spPr>
          <a:xfrm>
            <a:off x="1115640" y="3285000"/>
            <a:ext cx="7005240" cy="1511640"/>
          </a:xfrm>
          <a:prstGeom prst="rect">
            <a:avLst/>
          </a:prstGeom>
          <a:noFill/>
          <a:ln w="0">
            <a:noFill/>
          </a:ln>
        </p:spPr>
        <p:txBody>
          <a:bodyPr lIns="0" rIns="0" bIns="0" anchor="b">
            <a:noAutofit/>
          </a:bodyPr>
          <a:lstStyle/>
          <a:p>
            <a:pPr algn="ctr">
              <a:lnSpc>
                <a:spcPct val="100000"/>
              </a:lnSpc>
            </a:pPr>
            <a:endParaRPr lang="ru-RU" sz="8000" b="0" strike="noStrike" spc="-1" dirty="0">
              <a:solidFill>
                <a:srgbClr val="000000"/>
              </a:solidFill>
              <a:latin typeface="Constantia"/>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049" name="Object 1"/>
          <p:cNvGraphicFramePr>
            <a:graphicFrameLocks noChangeAspect="1"/>
          </p:cNvGraphicFramePr>
          <p:nvPr/>
        </p:nvGraphicFramePr>
        <p:xfrm>
          <a:off x="428596" y="178327"/>
          <a:ext cx="8286776" cy="6219801"/>
        </p:xfrm>
        <a:graphic>
          <a:graphicData uri="http://schemas.openxmlformats.org/presentationml/2006/ole">
            <p:oleObj spid="_x0000_s2049" name="Слайд" r:id="rId3" imgW="4570541" imgH="3427323" progId="PowerPoint.Slide.12">
              <p:embed/>
            </p:oleObj>
          </a:graphicData>
        </a:graphic>
      </p:graphicFrame>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PlaceHolder 1"/>
          <p:cNvSpPr>
            <a:spLocks noGrp="1"/>
          </p:cNvSpPr>
          <p:nvPr>
            <p:ph type="title"/>
          </p:nvPr>
        </p:nvSpPr>
        <p:spPr>
          <a:xfrm>
            <a:off x="1115640" y="3285000"/>
            <a:ext cx="7005240" cy="1511640"/>
          </a:xfrm>
          <a:prstGeom prst="rect">
            <a:avLst/>
          </a:prstGeom>
          <a:noFill/>
          <a:ln w="0">
            <a:noFill/>
          </a:ln>
        </p:spPr>
        <p:txBody>
          <a:bodyPr lIns="0" rIns="0" bIns="0" anchor="b">
            <a:noAutofit/>
          </a:bodyPr>
          <a:lstStyle/>
          <a:p>
            <a:pPr algn="ctr">
              <a:lnSpc>
                <a:spcPct val="100000"/>
              </a:lnSpc>
            </a:pPr>
            <a:endParaRPr lang="ru-RU" sz="8000" b="0" strike="noStrike" spc="-1" dirty="0">
              <a:solidFill>
                <a:srgbClr val="000000"/>
              </a:solidFill>
              <a:latin typeface="Constantia"/>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4513" name="Object 1"/>
          <p:cNvGraphicFramePr>
            <a:graphicFrameLocks noChangeAspect="1"/>
          </p:cNvGraphicFramePr>
          <p:nvPr/>
        </p:nvGraphicFramePr>
        <p:xfrm>
          <a:off x="357158" y="285728"/>
          <a:ext cx="8501090" cy="6368954"/>
        </p:xfrm>
        <a:graphic>
          <a:graphicData uri="http://schemas.openxmlformats.org/presentationml/2006/ole">
            <p:oleObj spid="_x0000_s64513" name="Слайд" r:id="rId3" imgW="4570541" imgH="3427323" progId="PowerPoint.Slide.12">
              <p:embed/>
            </p:oleObj>
          </a:graphicData>
        </a:graphic>
      </p:graphicFrame>
      <p:sp>
        <p:nvSpPr>
          <p:cNvPr id="64515" name="Rectangle 3"/>
          <p:cNvSpPr>
            <a:spLocks noChangeArrowheads="1"/>
          </p:cNvSpPr>
          <p:nvPr/>
        </p:nvSpPr>
        <p:spPr bwMode="auto">
          <a:xfrm>
            <a:off x="0" y="487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одзаголовок 3"/>
          <p:cNvSpPr>
            <a:spLocks noGrp="1"/>
          </p:cNvSpPr>
          <p:nvPr>
            <p:ph type="subTitle"/>
          </p:nvPr>
        </p:nvSpPr>
        <p:spPr>
          <a:xfrm>
            <a:off x="5429256" y="2143116"/>
            <a:ext cx="3286148" cy="1285884"/>
          </a:xfrm>
        </p:spPr>
        <p:txBody>
          <a:bodyPr/>
          <a:lstStyle/>
          <a:p>
            <a:pPr algn="ctr"/>
            <a:r>
              <a:rPr lang="ru-RU" b="1" dirty="0" smtClean="0"/>
              <a:t>Беседа с директором школы Худяковой Татьяной Валерьевной.</a:t>
            </a:r>
            <a:endParaRPr lang="ru-RU" b="1" dirty="0"/>
          </a:p>
        </p:txBody>
      </p:sp>
      <p:sp>
        <p:nvSpPr>
          <p:cNvPr id="146" name="PlaceHolder 1"/>
          <p:cNvSpPr>
            <a:spLocks noGrp="1"/>
          </p:cNvSpPr>
          <p:nvPr>
            <p:ph type="title" idx="4294967295"/>
          </p:nvPr>
        </p:nvSpPr>
        <p:spPr>
          <a:xfrm>
            <a:off x="928662" y="214290"/>
            <a:ext cx="7005638" cy="1511300"/>
          </a:xfrm>
          <a:prstGeom prst="rect">
            <a:avLst/>
          </a:prstGeom>
          <a:noFill/>
          <a:ln w="0">
            <a:noFill/>
          </a:ln>
        </p:spPr>
        <p:txBody>
          <a:bodyPr lIns="0" rIns="0" bIns="0" anchor="b">
            <a:noAutofit/>
          </a:bodyPr>
          <a:lstStyle/>
          <a:p>
            <a:pPr algn="ctr">
              <a:lnSpc>
                <a:spcPct val="100000"/>
              </a:lnSpc>
            </a:pPr>
            <a:r>
              <a:rPr lang="ru-RU" sz="2400" spc="-1" dirty="0" smtClean="0">
                <a:solidFill>
                  <a:srgbClr val="000000"/>
                </a:solidFill>
                <a:latin typeface="Constantia"/>
              </a:rPr>
              <a:t>Я решила узнать сколько лет нашей рябине и кто из работников школы посадил это дерево. Для этого я провела интервью с работниками школы.</a:t>
            </a:r>
            <a:endParaRPr lang="ru-RU" sz="2400" b="0" strike="noStrike" spc="-1" dirty="0">
              <a:solidFill>
                <a:srgbClr val="000000"/>
              </a:solidFill>
              <a:latin typeface="Constantia"/>
            </a:endParaRPr>
          </a:p>
        </p:txBody>
      </p:sp>
      <p:pic>
        <p:nvPicPr>
          <p:cNvPr id="3" name="Рисунок 2" descr="C:\Users\user\Desktop\Юля-папка\проект Рябина\РЯБИНА ЛАРИОНОВА\IMG_20220321_133634.jpg"/>
          <p:cNvPicPr/>
          <p:nvPr/>
        </p:nvPicPr>
        <p:blipFill>
          <a:blip r:embed="rId2" cstate="print"/>
          <a:srcRect/>
          <a:stretch>
            <a:fillRect/>
          </a:stretch>
        </p:blipFill>
        <p:spPr bwMode="auto">
          <a:xfrm>
            <a:off x="428596" y="1857364"/>
            <a:ext cx="4749398" cy="3563685"/>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C:\Users\user\Desktop\Юля-папка\проект Рябина\РЯБИНА ЛАРИОНОВА\IMG_20220321_133206.jpg"/>
          <p:cNvPicPr/>
          <p:nvPr/>
        </p:nvPicPr>
        <p:blipFill>
          <a:blip r:embed="rId2" cstate="print"/>
          <a:srcRect/>
          <a:stretch>
            <a:fillRect/>
          </a:stretch>
        </p:blipFill>
        <p:spPr bwMode="auto">
          <a:xfrm>
            <a:off x="357158" y="285728"/>
            <a:ext cx="3857652" cy="3071834"/>
          </a:xfrm>
          <a:prstGeom prst="rect">
            <a:avLst/>
          </a:prstGeom>
          <a:noFill/>
          <a:ln w="9525">
            <a:noFill/>
            <a:miter lim="800000"/>
            <a:headEnd/>
            <a:tailEnd/>
          </a:ln>
        </p:spPr>
      </p:pic>
      <p:pic>
        <p:nvPicPr>
          <p:cNvPr id="4" name="Рисунок 3" descr="C:\Users\user\Desktop\Юля-папка\проект Рябина\РЯБИНА ЛАРИОНОВА\IMG_20220319_112453.jpg"/>
          <p:cNvPicPr/>
          <p:nvPr/>
        </p:nvPicPr>
        <p:blipFill>
          <a:blip r:embed="rId3" cstate="print"/>
          <a:srcRect/>
          <a:stretch>
            <a:fillRect/>
          </a:stretch>
        </p:blipFill>
        <p:spPr bwMode="auto">
          <a:xfrm>
            <a:off x="4786314" y="3571876"/>
            <a:ext cx="3857956" cy="2912238"/>
          </a:xfrm>
          <a:prstGeom prst="rect">
            <a:avLst/>
          </a:prstGeom>
          <a:noFill/>
          <a:ln w="9525">
            <a:noFill/>
            <a:miter lim="800000"/>
            <a:headEnd/>
            <a:tailEnd/>
          </a:ln>
        </p:spPr>
      </p:pic>
      <p:pic>
        <p:nvPicPr>
          <p:cNvPr id="5" name="Рисунок 4" descr="C:\Users\user\Desktop\Юля-папка\проект Рябина\РЯБИНА ЛАРИОНОВА\IMG_20220321_142233.jpg"/>
          <p:cNvPicPr/>
          <p:nvPr/>
        </p:nvPicPr>
        <p:blipFill>
          <a:blip r:embed="rId4" cstate="print"/>
          <a:srcRect/>
          <a:stretch>
            <a:fillRect/>
          </a:stretch>
        </p:blipFill>
        <p:spPr bwMode="auto">
          <a:xfrm>
            <a:off x="4929190" y="357166"/>
            <a:ext cx="3541716" cy="2870531"/>
          </a:xfrm>
          <a:prstGeom prst="rect">
            <a:avLst/>
          </a:prstGeom>
          <a:noFill/>
          <a:ln w="9525">
            <a:noFill/>
            <a:miter lim="800000"/>
            <a:headEnd/>
            <a:tailEnd/>
          </a:ln>
        </p:spPr>
      </p:pic>
      <p:pic>
        <p:nvPicPr>
          <p:cNvPr id="6" name="Рисунок 5" descr="C:\Users\user\Desktop\Юля-папка\проект Рябина\РЯБИНА ЛАРИОНОВА\IMG_20220319_112004.jpg"/>
          <p:cNvPicPr/>
          <p:nvPr/>
        </p:nvPicPr>
        <p:blipFill>
          <a:blip r:embed="rId5" cstate="print"/>
          <a:srcRect/>
          <a:stretch>
            <a:fillRect/>
          </a:stretch>
        </p:blipFill>
        <p:spPr bwMode="auto">
          <a:xfrm>
            <a:off x="357158" y="3500438"/>
            <a:ext cx="3919986" cy="3173096"/>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Прямоугольник 6"/>
          <p:cNvSpPr/>
          <p:nvPr/>
        </p:nvSpPr>
        <p:spPr>
          <a:xfrm>
            <a:off x="309960" y="260640"/>
            <a:ext cx="8352720" cy="1137319"/>
          </a:xfrm>
          <a:prstGeom prst="rect">
            <a:avLst/>
          </a:prstGeom>
          <a:noFill/>
          <a:ln w="9525">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ru-RU" sz="3600" b="1" i="1" strike="noStrike" spc="-1" dirty="0">
                <a:solidFill>
                  <a:srgbClr val="000000"/>
                </a:solidFill>
                <a:latin typeface="Bookman Old Style"/>
              </a:rPr>
              <a:t> </a:t>
            </a:r>
            <a:r>
              <a:rPr lang="ru-RU" sz="3200" b="1" i="1" spc="-1" dirty="0" smtClean="0">
                <a:solidFill>
                  <a:srgbClr val="000000"/>
                </a:solidFill>
                <a:latin typeface="Bookman Old Style"/>
              </a:rPr>
              <a:t>Введение.</a:t>
            </a:r>
          </a:p>
          <a:p>
            <a:pPr>
              <a:lnSpc>
                <a:spcPct val="100000"/>
              </a:lnSpc>
            </a:pPr>
            <a:endParaRPr lang="ru-RU" sz="3200" b="0" strike="noStrike" spc="-1" dirty="0">
              <a:latin typeface="Arial"/>
            </a:endParaRPr>
          </a:p>
        </p:txBody>
      </p:sp>
      <p:sp>
        <p:nvSpPr>
          <p:cNvPr id="6" name="Прямоугольник 5"/>
          <p:cNvSpPr/>
          <p:nvPr/>
        </p:nvSpPr>
        <p:spPr>
          <a:xfrm>
            <a:off x="428596" y="714356"/>
            <a:ext cx="8143932" cy="3693319"/>
          </a:xfrm>
          <a:prstGeom prst="rect">
            <a:avLst/>
          </a:prstGeom>
        </p:spPr>
        <p:txBody>
          <a:bodyPr wrap="square">
            <a:spAutoFit/>
          </a:bodyPr>
          <a:lstStyle/>
          <a:p>
            <a:endParaRPr lang="ru-RU" dirty="0" smtClean="0"/>
          </a:p>
          <a:p>
            <a:endParaRPr lang="ru-RU" dirty="0" smtClean="0"/>
          </a:p>
          <a:p>
            <a:pPr algn="just"/>
            <a:r>
              <a:rPr lang="ru-RU" dirty="0" smtClean="0"/>
              <a:t>         В нашем Краснофлотском районе много красивых деревьев. Особенно осенью. Во дворе нашей школы тоже растет очень красивое дерево - рябина.  Оно поражает меня своей красотой, особенно плоды - огромные гроздья ягод. В прошлую зиму много птиц прилетало на рябину.  Я решила узнать более подробно об этом дереве и понаблюдать за ягодами и птицами, которые любят их есть. </a:t>
            </a:r>
          </a:p>
          <a:p>
            <a:endParaRPr lang="ru-RU" dirty="0" smtClean="0"/>
          </a:p>
          <a:p>
            <a:endParaRPr lang="ru-RU" dirty="0" smtClean="0"/>
          </a:p>
          <a:p>
            <a:endParaRPr lang="ru-RU" dirty="0" smtClean="0"/>
          </a:p>
          <a:p>
            <a:endParaRPr lang="ru-RU" dirty="0" smtClean="0"/>
          </a:p>
          <a:p>
            <a:endParaRPr lang="ru-RU" dirty="0"/>
          </a:p>
        </p:txBody>
      </p:sp>
      <p:sp>
        <p:nvSpPr>
          <p:cNvPr id="1025" name="Rectangle 1"/>
          <p:cNvSpPr>
            <a:spLocks noChangeArrowheads="1"/>
          </p:cNvSpPr>
          <p:nvPr/>
        </p:nvSpPr>
        <p:spPr bwMode="auto">
          <a:xfrm>
            <a:off x="500034" y="3286124"/>
            <a:ext cx="9148595"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ru-RU" altLang="zh-CN"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Предмет исследования</a:t>
            </a:r>
            <a:r>
              <a:rPr kumimoji="0" lang="ru-RU" altLang="zh-CN"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Рябина, растущая во дворе школы.</a:t>
            </a:r>
          </a:p>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kumimoji="0" lang="ru-RU" altLang="zh-CN"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Гипотеза</a:t>
            </a:r>
            <a:r>
              <a:rPr kumimoji="0" lang="ru-RU" altLang="zh-CN"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tabLst>
                <a:tab pos="457200" algn="l"/>
              </a:tabLst>
            </a:pPr>
            <a:r>
              <a:rPr kumimoji="0" lang="ru-RU" altLang="zh-CN"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Предположим, что плоды рябины сохраняются на дереве всю зиму?</a:t>
            </a:r>
          </a:p>
          <a:p>
            <a:pPr marL="0" marR="0" lvl="0" indent="0" algn="l" defTabSz="914400" rtl="0" eaLnBrk="0" fontAlgn="base" latinLnBrk="0" hangingPunct="0">
              <a:lnSpc>
                <a:spcPct val="100000"/>
              </a:lnSpc>
              <a:spcBef>
                <a:spcPct val="0"/>
              </a:spcBef>
              <a:spcAft>
                <a:spcPct val="0"/>
              </a:spcAft>
              <a:buClrTx/>
              <a:buSzTx/>
              <a:tabLst>
                <a:tab pos="457200" algn="l"/>
              </a:tabLst>
            </a:pPr>
            <a:endParaRPr kumimoji="0" lang="ru-RU" altLang="zh-CN"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Цель проекта</a:t>
            </a:r>
            <a:r>
              <a:rPr kumimoji="0" lang="ru-RU" altLang="zh-CN"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lvl="0" eaLnBrk="0" fontAlgn="base" hangingPunct="0">
              <a:spcBef>
                <a:spcPct val="0"/>
              </a:spcBef>
              <a:spcAft>
                <a:spcPct val="0"/>
              </a:spcAft>
              <a:tabLst>
                <a:tab pos="457200" algn="l"/>
              </a:tabLst>
            </a:pPr>
            <a:r>
              <a:rPr kumimoji="0" lang="ru-RU" altLang="zh-CN"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Узнать, какие птицы лакомятся ягодами рябины и в </a:t>
            </a:r>
            <a:r>
              <a:rPr lang="ru-RU" altLang="zh-CN" sz="2000" dirty="0" smtClean="0">
                <a:latin typeface="Arial" pitchFamily="34" charset="0"/>
                <a:ea typeface="Times New Roman" pitchFamily="18" charset="0"/>
                <a:cs typeface="Arial" pitchFamily="34" charset="0"/>
              </a:rPr>
              <a:t>какой период</a:t>
            </a:r>
            <a:endParaRPr kumimoji="0" lang="ru-RU" altLang="zh-CN"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времени.</a:t>
            </a:r>
            <a:endParaRPr kumimoji="0" lang="ru-RU" altLang="zh-CN"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repl">
                                        <p:cTn id="7" dur="1000" fill="hold"/>
                                        <p:tgtEl>
                                          <p:spTgt spid="143"/>
                                        </p:tgtEl>
                                        <p:attrNameLst>
                                          <p:attrName>ppt_w</p:attrName>
                                        </p:attrNameLst>
                                      </p:cBhvr>
                                      <p:tavLst>
                                        <p:tav tm="0">
                                          <p:val>
                                            <p:fltVal val="0"/>
                                          </p:val>
                                        </p:tav>
                                        <p:tav tm="100000">
                                          <p:val>
                                            <p:strVal val="#ppt_w"/>
                                          </p:val>
                                        </p:tav>
                                      </p:tavLst>
                                    </p:anim>
                                    <p:anim calcmode="lin" valueType="num">
                                      <p:cBhvr additive="repl">
                                        <p:cTn id="8" dur="1000" fill="hold"/>
                                        <p:tgtEl>
                                          <p:spTgt spid="14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Прямоугольник 2"/>
          <p:cNvSpPr/>
          <p:nvPr/>
        </p:nvSpPr>
        <p:spPr>
          <a:xfrm>
            <a:off x="714348" y="0"/>
            <a:ext cx="8143932" cy="7785293"/>
          </a:xfrm>
          <a:prstGeom prst="rect">
            <a:avLst/>
          </a:prstGeom>
          <a:noFill/>
          <a:ln>
            <a:noFill/>
          </a:ln>
        </p:spPr>
        <p:style>
          <a:lnRef idx="2">
            <a:schemeClr val="accent1"/>
          </a:lnRef>
          <a:fillRef idx="1">
            <a:schemeClr val="lt1"/>
          </a:fillRef>
          <a:effectRef idx="0">
            <a:schemeClr val="accent1"/>
          </a:effectRef>
          <a:fontRef idx="minor"/>
        </p:style>
        <p:txBody>
          <a:bodyPr wrap="square" lIns="90000" tIns="45000" rIns="90000" bIns="45000" anchor="t">
            <a:spAutoFit/>
            <a:scene3d>
              <a:camera prst="orthographicFront"/>
              <a:lightRig rig="flat" dir="tl">
                <a:rot lat="0" lon="0" rev="6600000"/>
              </a:lightRig>
            </a:scene3d>
            <a:sp3d extrusionH="25400" contourW="8890">
              <a:bevelT w="38100" h="31750"/>
              <a:contourClr>
                <a:schemeClr val="accent2"/>
              </a:contourClr>
            </a:sp3d>
          </a:bodyPr>
          <a:lstStyle/>
          <a:p>
            <a:pPr algn="ctr">
              <a:lnSpc>
                <a:spcPct val="100000"/>
              </a:lnSpc>
            </a:pPr>
            <a:r>
              <a:rPr lang="ru-RU" sz="6000" b="1" strike="noStrike" spc="-1" dirty="0">
                <a:solidFill>
                  <a:srgbClr val="FF0000"/>
                </a:solidFill>
                <a:latin typeface="Bookman Old Style"/>
              </a:rPr>
              <a:t>Вывод</a:t>
            </a:r>
            <a:r>
              <a:rPr lang="ru-RU" sz="6000" b="1" strike="noStrike" spc="-1" dirty="0" smtClean="0">
                <a:solidFill>
                  <a:srgbClr val="FF0000"/>
                </a:solidFill>
                <a:latin typeface="Bookman Old Style"/>
              </a:rPr>
              <a:t>:</a:t>
            </a:r>
          </a:p>
          <a:p>
            <a:pPr algn="ctr">
              <a:lnSpc>
                <a:spcPct val="100000"/>
              </a:lnSpc>
            </a:pPr>
            <a:r>
              <a:rPr lang="ru-RU" sz="2400" dirty="0" smtClean="0"/>
              <a:t>Выполняя наблюдения за рябиной, я узнала много нового о самом дереве, о её саженцах и как за ними ухаживать. А также о зимующих птицах, которые любят покушать плоды рябины. Мне удалось самой увидеть и сфотографировать нескольких птиц. И как оказалось, рябина очень помогает птицам зимой. Птицы съели все ягоды во время морозов, которые стояли у нас в городе с конца декабря по середину января. У нас в Хабаровске можно купить саженцы рябины и посадить их на территории нашей школы</a:t>
            </a:r>
            <a:r>
              <a:rPr lang="ru-RU" sz="2400" dirty="0" smtClean="0"/>
              <a:t>. С директором школы Татьяной Валерьевной в мае пойдём выбирать место на школьном участке для посадки кустарников. А осенью </a:t>
            </a:r>
            <a:r>
              <a:rPr lang="ru-RU" sz="2400" dirty="0" smtClean="0"/>
              <a:t>я с ребятами из своего класса запланировали </a:t>
            </a:r>
            <a:r>
              <a:rPr lang="ru-RU" sz="2400" dirty="0" smtClean="0"/>
              <a:t>обязательно посадим саженцы и  будем ухаживать  </a:t>
            </a:r>
            <a:r>
              <a:rPr lang="ru-RU" sz="2400" dirty="0" smtClean="0"/>
              <a:t>за ними и наблюдать </a:t>
            </a:r>
            <a:r>
              <a:rPr lang="ru-RU" sz="2400" dirty="0" smtClean="0"/>
              <a:t>за их </a:t>
            </a:r>
            <a:r>
              <a:rPr lang="ru-RU" sz="2400" dirty="0" smtClean="0"/>
              <a:t>ростом.</a:t>
            </a:r>
            <a:endParaRPr lang="ru-RU" sz="2400" b="1" strike="noStrike" spc="-1" dirty="0" smtClean="0">
              <a:solidFill>
                <a:srgbClr val="FF0000"/>
              </a:solidFill>
              <a:latin typeface="Bookman Old Style"/>
            </a:endParaRPr>
          </a:p>
          <a:p>
            <a:pPr algn="ctr">
              <a:lnSpc>
                <a:spcPct val="100000"/>
              </a:lnSpc>
            </a:pPr>
            <a:endParaRPr lang="ru-RU" sz="6000" b="1" spc="-1" dirty="0" smtClean="0">
              <a:solidFill>
                <a:srgbClr val="FF0000"/>
              </a:solidFill>
              <a:latin typeface="Bookman Old Style"/>
            </a:endParaRPr>
          </a:p>
          <a:p>
            <a:pPr algn="ctr">
              <a:lnSpc>
                <a:spcPct val="100000"/>
              </a:lnSpc>
            </a:pPr>
            <a:endParaRPr lang="ru-RU" sz="2000" b="0" strike="noStrike" spc="-1" dirty="0">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75"/>
                                        </p:tgtEl>
                                        <p:attrNameLst>
                                          <p:attrName>style.visibility</p:attrName>
                                        </p:attrNameLst>
                                      </p:cBhvr>
                                      <p:to>
                                        <p:strVal val="visible"/>
                                      </p:to>
                                    </p:set>
                                    <p:anim calcmode="lin" valueType="num">
                                      <p:cBhvr additive="repl">
                                        <p:cTn id="7" dur="1000" fill="hold"/>
                                        <p:tgtEl>
                                          <p:spTgt spid="175"/>
                                        </p:tgtEl>
                                        <p:attrNameLst>
                                          <p:attrName>ppt_w</p:attrName>
                                        </p:attrNameLst>
                                      </p:cBhvr>
                                      <p:tavLst>
                                        <p:tav tm="0">
                                          <p:val>
                                            <p:fltVal val="0"/>
                                          </p:val>
                                        </p:tav>
                                        <p:tav tm="100000">
                                          <p:val>
                                            <p:strVal val="#ppt_w"/>
                                          </p:val>
                                        </p:tav>
                                      </p:tavLst>
                                    </p:anim>
                                    <p:anim calcmode="lin" valueType="num">
                                      <p:cBhvr additive="repl">
                                        <p:cTn id="8" dur="1000" fill="hold"/>
                                        <p:tgtEl>
                                          <p:spTgt spid="1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2"/>
          <a:tile tx="0" ty="0" sx="100000" sy="100000" flip="none" algn="tl"/>
        </a:blipFill>
        <a:effectLst/>
      </p:bgPr>
    </p:bg>
    <p:spTree>
      <p:nvGrpSpPr>
        <p:cNvPr id="1" name=""/>
        <p:cNvGrpSpPr/>
        <p:nvPr/>
      </p:nvGrpSpPr>
      <p:grpSpPr>
        <a:xfrm>
          <a:off x="0" y="0"/>
          <a:ext cx="0" cy="0"/>
          <a:chOff x="0" y="0"/>
          <a:chExt cx="0" cy="0"/>
        </a:xfrm>
      </p:grpSpPr>
      <p:sp>
        <p:nvSpPr>
          <p:cNvPr id="176" name="Прямоугольник 2"/>
          <p:cNvSpPr/>
          <p:nvPr/>
        </p:nvSpPr>
        <p:spPr>
          <a:xfrm>
            <a:off x="642910" y="2643182"/>
            <a:ext cx="7920360" cy="829543"/>
          </a:xfrm>
          <a:prstGeom prst="rect">
            <a:avLst/>
          </a:prstGeom>
          <a:noFill/>
          <a:ln>
            <a:noFill/>
          </a:ln>
        </p:spPr>
        <p:style>
          <a:lnRef idx="2">
            <a:schemeClr val="accent1"/>
          </a:lnRef>
          <a:fillRef idx="1">
            <a:schemeClr val="lt1"/>
          </a:fillRef>
          <a:effectRef idx="0">
            <a:schemeClr val="accent1"/>
          </a:effectRef>
          <a:fontRef idx="minor"/>
        </p:style>
        <p:txBody>
          <a:bodyPr wrap="square" lIns="90000" tIns="45000" rIns="90000" bIns="45000" anchor="t">
            <a:spAutoFit/>
            <a:scene3d>
              <a:camera prst="orthographicFront"/>
              <a:lightRig rig="flat" dir="tl">
                <a:rot lat="0" lon="0" rev="6600000"/>
              </a:lightRig>
            </a:scene3d>
            <a:sp3d extrusionH="25400" contourW="8890">
              <a:bevelT w="38100" h="31750"/>
              <a:contourClr>
                <a:schemeClr val="accent2"/>
              </a:contourClr>
            </a:sp3d>
          </a:bodyPr>
          <a:lstStyle/>
          <a:p>
            <a:pPr algn="ctr">
              <a:lnSpc>
                <a:spcPct val="100000"/>
              </a:lnSpc>
            </a:pPr>
            <a:r>
              <a:rPr lang="ru-RU" sz="4800" b="1" strike="noStrike" spc="-1" dirty="0">
                <a:solidFill>
                  <a:srgbClr val="FF0000"/>
                </a:solidFill>
                <a:latin typeface="Bookman Old Style"/>
              </a:rPr>
              <a:t>Спасибо за внимание!</a:t>
            </a:r>
            <a:endParaRPr lang="ru-RU" sz="4800" b="0" strike="noStrike" spc="-1" dirty="0">
              <a:latin typeface="Arial"/>
            </a:endParaRPr>
          </a:p>
        </p:txBody>
      </p:sp>
      <p:sp>
        <p:nvSpPr>
          <p:cNvPr id="177" name="Заголовок 1"/>
          <p:cNvSpPr/>
          <p:nvPr/>
        </p:nvSpPr>
        <p:spPr>
          <a:xfrm>
            <a:off x="4071960" y="2286000"/>
            <a:ext cx="5071680" cy="2277720"/>
          </a:xfrm>
          <a:prstGeom prst="rect">
            <a:avLst/>
          </a:prstGeom>
          <a:noFill/>
          <a:ln w="9525">
            <a:noFill/>
          </a:ln>
        </p:spPr>
        <p:style>
          <a:lnRef idx="0">
            <a:scrgbClr r="0" g="0" b="0"/>
          </a:lnRef>
          <a:fillRef idx="0">
            <a:scrgbClr r="0" g="0" b="0"/>
          </a:fillRef>
          <a:effectRef idx="0">
            <a:scrgbClr r="0" g="0" b="0"/>
          </a:effectRef>
          <a:fontRef idx="minor"/>
        </p:style>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76"/>
                                        </p:tgtEl>
                                        <p:attrNameLst>
                                          <p:attrName>style.visibility</p:attrName>
                                        </p:attrNameLst>
                                      </p:cBhvr>
                                      <p:to>
                                        <p:strVal val="visible"/>
                                      </p:to>
                                    </p:set>
                                    <p:anim calcmode="lin" valueType="num">
                                      <p:cBhvr additive="repl">
                                        <p:cTn id="7" dur="1000" fill="hold"/>
                                        <p:tgtEl>
                                          <p:spTgt spid="176"/>
                                        </p:tgtEl>
                                        <p:attrNameLst>
                                          <p:attrName>ppt_w</p:attrName>
                                        </p:attrNameLst>
                                      </p:cBhvr>
                                      <p:tavLst>
                                        <p:tav tm="0">
                                          <p:val>
                                            <p:fltVal val="0"/>
                                          </p:val>
                                        </p:tav>
                                        <p:tav tm="100000">
                                          <p:val>
                                            <p:strVal val="#ppt_w"/>
                                          </p:val>
                                        </p:tav>
                                      </p:tavLst>
                                    </p:anim>
                                    <p:anim calcmode="lin" valueType="num">
                                      <p:cBhvr additive="repl">
                                        <p:cTn id="8" dur="1000" fill="hold"/>
                                        <p:tgtEl>
                                          <p:spTgt spid="176"/>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 fill="hold">
                                          <p:stCondLst>
                                            <p:cond delay="0"/>
                                          </p:stCondLst>
                                        </p:cTn>
                                        <p:tgtEl>
                                          <p:spTgt spid="177"/>
                                        </p:tgtEl>
                                        <p:attrNameLst>
                                          <p:attrName>style.visibility</p:attrName>
                                        </p:attrNameLst>
                                      </p:cBhvr>
                                      <p:to>
                                        <p:strVal val="visible"/>
                                      </p:to>
                                    </p:set>
                                    <p:anim calcmode="lin" valueType="num">
                                      <p:cBhvr additive="repl">
                                        <p:cTn id="12" dur="1000" fill="hold"/>
                                        <p:tgtEl>
                                          <p:spTgt spid="177"/>
                                        </p:tgtEl>
                                        <p:attrNameLst>
                                          <p:attrName>ppt_w</p:attrName>
                                        </p:attrNameLst>
                                      </p:cBhvr>
                                      <p:tavLst>
                                        <p:tav tm="0">
                                          <p:val>
                                            <p:fltVal val="0"/>
                                          </p:val>
                                        </p:tav>
                                        <p:tav tm="100000">
                                          <p:val>
                                            <p:strVal val="#ppt_w"/>
                                          </p:val>
                                        </p:tav>
                                      </p:tavLst>
                                    </p:anim>
                                    <p:anim calcmode="lin" valueType="num">
                                      <p:cBhvr additive="repl">
                                        <p:cTn id="13" dur="1000" fill="hold"/>
                                        <p:tgtEl>
                                          <p:spTgt spid="17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PlaceHolder 1"/>
          <p:cNvSpPr>
            <a:spLocks noGrp="1"/>
          </p:cNvSpPr>
          <p:nvPr>
            <p:ph type="title"/>
          </p:nvPr>
        </p:nvSpPr>
        <p:spPr>
          <a:xfrm>
            <a:off x="642910" y="571480"/>
            <a:ext cx="7242574" cy="5572164"/>
          </a:xfrm>
          <a:prstGeom prst="rect">
            <a:avLst/>
          </a:prstGeom>
          <a:noFill/>
          <a:ln w="0">
            <a:noFill/>
          </a:ln>
        </p:spPr>
        <p:txBody>
          <a:bodyPr lIns="0" rIns="0" bIns="0" anchor="b">
            <a:noAutofit/>
          </a:bodyPr>
          <a:lstStyle/>
          <a:p>
            <a:pPr algn="ctr">
              <a:lnSpc>
                <a:spcPct val="100000"/>
              </a:lnSpc>
            </a:pPr>
            <a:r>
              <a:rPr lang="ru-RU" sz="8000" b="1" strike="noStrike" spc="-1" dirty="0" smtClean="0">
                <a:solidFill>
                  <a:srgbClr val="0070C0"/>
                </a:solidFill>
                <a:latin typeface="Bookman Old Style"/>
              </a:rPr>
              <a:t> </a:t>
            </a:r>
            <a:r>
              <a:rPr/>
              <a:t/>
            </a:r>
            <a:br>
              <a:rPr/>
            </a:br>
            <a:endParaRPr lang="ru-RU" sz="8000" b="0" strike="noStrike" spc="-1" dirty="0">
              <a:solidFill>
                <a:srgbClr val="000000"/>
              </a:solidFill>
              <a:latin typeface="Constantia"/>
            </a:endParaRPr>
          </a:p>
        </p:txBody>
      </p:sp>
      <p:sp>
        <p:nvSpPr>
          <p:cNvPr id="56321" name="Rectangle 1"/>
          <p:cNvSpPr>
            <a:spLocks noChangeArrowheads="1"/>
          </p:cNvSpPr>
          <p:nvPr/>
        </p:nvSpPr>
        <p:spPr bwMode="auto">
          <a:xfrm>
            <a:off x="357158" y="428604"/>
            <a:ext cx="7072362"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ru-RU" altLang="zh-CN"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Задачи проекта</a:t>
            </a: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Изучить  особенности дерева и его плоды.</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Узнать интересные факты о рябине.</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Выяснить, какие птицы нашего города едят плоды рябины в нашем школьном дворе.</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Найти информацию о рябине, которая растет на территории нашей школы.</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Наблюдать за жизнью дерева и птиц.</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Этапы проекта</a:t>
            </a: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1 этап: Подготовительный</a:t>
            </a: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Сбор информации об особенностях  и интересных фактах о рябине и птицах нашего школьного двора.</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Составление  и ведения личного дневника наблюдения.</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2 этап: Основной.</a:t>
            </a:r>
            <a:endPar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систематизация полученных знаний</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3 этап: Завершающий.</a:t>
            </a:r>
            <a:endPar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защита своей работы</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altLang="zh-CN"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Основные методы исследования:</a:t>
            </a:r>
            <a:endPar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Сбор информации.</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Наблюдение</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Интервью</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altLang="zh-CN"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Анализ</a:t>
            </a:r>
            <a:endParaRPr kumimoji="0" lang="ru-RU" altLang="zh-CN"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p:nvPr>
        </p:nvSpPr>
        <p:spPr>
          <a:xfrm>
            <a:off x="457200" y="1428736"/>
            <a:ext cx="8229240" cy="4929222"/>
          </a:xfrm>
        </p:spPr>
        <p:txBody>
          <a:bodyPr>
            <a:noAutofit/>
          </a:bodyPr>
          <a:lstStyle/>
          <a:p>
            <a:r>
              <a:rPr lang="ru-RU" sz="2200" dirty="0" smtClean="0">
                <a:solidFill>
                  <a:srgbClr val="00B050"/>
                </a:solidFill>
              </a:rPr>
              <a:t>1.Название </a:t>
            </a:r>
            <a:r>
              <a:rPr lang="ru-RU" sz="2200" dirty="0">
                <a:solidFill>
                  <a:srgbClr val="00B050"/>
                </a:solidFill>
              </a:rPr>
              <a:t>рябины имеет весьма простое происхождение: от слова «рябь» (по В.И. </a:t>
            </a:r>
            <a:r>
              <a:rPr lang="ru-RU" sz="2200" dirty="0" smtClean="0">
                <a:solidFill>
                  <a:srgbClr val="00B050"/>
                </a:solidFill>
              </a:rPr>
              <a:t>Далю </a:t>
            </a:r>
            <a:r>
              <a:rPr lang="ru-RU" sz="2200" dirty="0">
                <a:solidFill>
                  <a:srgbClr val="00B050"/>
                </a:solidFill>
              </a:rPr>
              <a:t>— крапинка, веснушка). </a:t>
            </a:r>
            <a:endParaRPr lang="ru-RU" sz="2200" dirty="0" smtClean="0">
              <a:solidFill>
                <a:srgbClr val="00B050"/>
              </a:solidFill>
            </a:endParaRPr>
          </a:p>
          <a:p>
            <a:r>
              <a:rPr lang="ru-RU" sz="2200" dirty="0" smtClean="0">
                <a:solidFill>
                  <a:srgbClr val="7030A0"/>
                </a:solidFill>
              </a:rPr>
              <a:t>2.</a:t>
            </a:r>
            <a:r>
              <a:rPr lang="ru-RU" sz="2200" dirty="0">
                <a:solidFill>
                  <a:srgbClr val="7030A0"/>
                </a:solidFill>
              </a:rPr>
              <a:t> Плод рябины, оказывается, вовсе не ягода. По своему строению оно близко к обычному яблоку, только маленькому. </a:t>
            </a:r>
            <a:endParaRPr lang="ru-RU" sz="2200" dirty="0" smtClean="0">
              <a:solidFill>
                <a:srgbClr val="7030A0"/>
              </a:solidFill>
            </a:endParaRPr>
          </a:p>
          <a:p>
            <a:r>
              <a:rPr lang="ru-RU" sz="2200" dirty="0" smtClean="0">
                <a:solidFill>
                  <a:srgbClr val="7030A0"/>
                </a:solidFill>
              </a:rPr>
              <a:t>3.</a:t>
            </a:r>
            <a:r>
              <a:rPr lang="ru-RU" sz="2200" dirty="0">
                <a:solidFill>
                  <a:srgbClr val="7030A0"/>
                </a:solidFill>
              </a:rPr>
              <a:t> В рябине много витаминов, поэтому её ягоды широко используются в народной медицине для борьбы с вирусными инфекциями и упадком сил. </a:t>
            </a:r>
            <a:endParaRPr lang="ru-RU" sz="2200" dirty="0" smtClean="0">
              <a:solidFill>
                <a:srgbClr val="7030A0"/>
              </a:solidFill>
            </a:endParaRPr>
          </a:p>
          <a:p>
            <a:r>
              <a:rPr lang="ru-RU" sz="2200" dirty="0" smtClean="0">
                <a:solidFill>
                  <a:srgbClr val="FF6600"/>
                </a:solidFill>
              </a:rPr>
              <a:t>4.</a:t>
            </a:r>
            <a:r>
              <a:rPr lang="ru-RU" sz="2200" dirty="0">
                <a:solidFill>
                  <a:srgbClr val="FF6600"/>
                </a:solidFill>
              </a:rPr>
              <a:t> Горечь рябины обусловлена наличием </a:t>
            </a:r>
            <a:r>
              <a:rPr lang="ru-RU" sz="2200" dirty="0" smtClean="0">
                <a:solidFill>
                  <a:srgbClr val="FF6600"/>
                </a:solidFill>
              </a:rPr>
              <a:t>гликозидов в плодах. </a:t>
            </a:r>
            <a:r>
              <a:rPr lang="ru-RU" sz="2200" dirty="0">
                <a:solidFill>
                  <a:srgbClr val="FF6600"/>
                </a:solidFill>
              </a:rPr>
              <a:t>Заморозки разрушают гликозиды – рябина становится сладкой и неопасной для человека. Её можно употреблять в любом количестве. </a:t>
            </a:r>
            <a:endParaRPr lang="ru-RU" sz="2200" dirty="0" smtClean="0">
              <a:solidFill>
                <a:srgbClr val="FF6600"/>
              </a:solidFill>
            </a:endParaRPr>
          </a:p>
          <a:p>
            <a:r>
              <a:rPr lang="ru-RU" sz="2200" dirty="0" smtClean="0">
                <a:solidFill>
                  <a:srgbClr val="0066FF"/>
                </a:solidFill>
              </a:rPr>
              <a:t>5. Рябина – дерево, приносящее человеку много пользы. Цветы рябины любят пчёлы, а мёд, получаемый с рябины, обладает противовоспалительными свойствами и повышает иммунитет.</a:t>
            </a:r>
          </a:p>
        </p:txBody>
      </p:sp>
      <p:sp>
        <p:nvSpPr>
          <p:cNvPr id="146" name="PlaceHolder 1"/>
          <p:cNvSpPr>
            <a:spLocks noGrp="1"/>
          </p:cNvSpPr>
          <p:nvPr>
            <p:ph type="title"/>
          </p:nvPr>
        </p:nvSpPr>
        <p:spPr>
          <a:xfrm>
            <a:off x="571472" y="704160"/>
            <a:ext cx="8191288" cy="1010328"/>
          </a:xfrm>
          <a:prstGeom prst="rect">
            <a:avLst/>
          </a:prstGeom>
          <a:noFill/>
          <a:ln w="0">
            <a:noFill/>
          </a:ln>
        </p:spPr>
        <p:txBody>
          <a:bodyPr lIns="0" rIns="0" bIns="0" anchor="b">
            <a:noAutofit/>
          </a:bodyPr>
          <a:lstStyle/>
          <a:p>
            <a:pPr algn="ctr">
              <a:lnSpc>
                <a:spcPct val="100000"/>
              </a:lnSpc>
            </a:pP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r>
              <a:rPr lang="ru-RU" sz="2400" b="1" dirty="0" smtClean="0">
                <a:latin typeface="Times New Roman" pitchFamily="18" charset="0"/>
                <a:cs typeface="Times New Roman" pitchFamily="18" charset="0"/>
              </a:rPr>
              <a:t>Когда </a:t>
            </a:r>
            <a:r>
              <a:rPr lang="ru-RU" sz="2400" b="1" dirty="0">
                <a:latin typeface="Times New Roman" pitchFamily="18" charset="0"/>
                <a:cs typeface="Times New Roman" pitchFamily="18" charset="0"/>
              </a:rPr>
              <a:t>я стала искать информацию о дереве рябина, то узнала много интересных фактов. </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b="1" i="1" u="sng" dirty="0" smtClean="0">
                <a:solidFill>
                  <a:srgbClr val="FF0000"/>
                </a:solidFill>
                <a:latin typeface="Times New Roman" pitchFamily="18" charset="0"/>
                <a:cs typeface="Times New Roman" pitchFamily="18" charset="0"/>
              </a:rPr>
              <a:t>Оказывается:</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2400" b="0" strike="noStrike" spc="-1" dirty="0">
              <a:solidFill>
                <a:srgbClr val="000000"/>
              </a:solidFill>
              <a:latin typeface="Times New Roman" pitchFamily="18" charset="0"/>
              <a:cs typeface="Times New Roman" pitchFamily="18" charset="0"/>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PlaceHolder 1"/>
          <p:cNvSpPr>
            <a:spLocks noGrp="1"/>
          </p:cNvSpPr>
          <p:nvPr>
            <p:ph type="title"/>
          </p:nvPr>
        </p:nvSpPr>
        <p:spPr>
          <a:xfrm>
            <a:off x="214282" y="2500306"/>
            <a:ext cx="7143800" cy="3714776"/>
          </a:xfrm>
          <a:prstGeom prst="rect">
            <a:avLst/>
          </a:prstGeom>
          <a:noFill/>
          <a:ln w="0">
            <a:noFill/>
          </a:ln>
        </p:spPr>
        <p:txBody>
          <a:bodyPr lIns="0" rIns="0" bIns="0" anchor="b">
            <a:noAutofit/>
          </a:bodyPr>
          <a:lstStyle/>
          <a:p>
            <a:pPr algn="l"/>
            <a:r>
              <a:rPr lang="ru-RU" sz="2200" dirty="0" smtClean="0"/>
              <a:t/>
            </a:r>
            <a:br>
              <a:rPr lang="ru-RU" sz="2200" dirty="0" smtClean="0"/>
            </a:br>
            <a:r>
              <a:rPr lang="ru-RU" sz="2200" dirty="0" smtClean="0">
                <a:solidFill>
                  <a:srgbClr val="7030A0"/>
                </a:solidFill>
              </a:rPr>
              <a:t>Ягоды рябины можно употреблять в пищу как в свежем виде, так и в приготовленном. Из рябины делают компоты, варенья, желе, мармелад, кисели, джемы. </a:t>
            </a:r>
            <a:r>
              <a:rPr lang="ru-RU" sz="2200" dirty="0" smtClean="0"/>
              <a:t/>
            </a:r>
            <a:br>
              <a:rPr lang="ru-RU" sz="2200" dirty="0" smtClean="0"/>
            </a:br>
            <a:r>
              <a:rPr lang="ru-RU" sz="2200" dirty="0" smtClean="0"/>
              <a:t/>
            </a:r>
            <a:br>
              <a:rPr lang="ru-RU" sz="2200" dirty="0" smtClean="0"/>
            </a:br>
            <a:r>
              <a:rPr lang="en-US" sz="2200" dirty="0" smtClean="0">
                <a:solidFill>
                  <a:srgbClr val="00B050"/>
                </a:solidFill>
              </a:rPr>
              <a:t>6.</a:t>
            </a:r>
            <a:r>
              <a:rPr lang="ru-RU" sz="2200" dirty="0" smtClean="0">
                <a:solidFill>
                  <a:schemeClr val="accent4">
                    <a:lumMod val="75000"/>
                  </a:schemeClr>
                </a:solidFill>
              </a:rPr>
              <a:t>Ягоды </a:t>
            </a:r>
            <a:r>
              <a:rPr lang="ru-RU" sz="2200" dirty="0" smtClean="0">
                <a:solidFill>
                  <a:schemeClr val="accent4">
                    <a:lumMod val="75000"/>
                  </a:schemeClr>
                </a:solidFill>
              </a:rPr>
              <a:t>рябины сушат и вымачивают. </a:t>
            </a:r>
            <a:br>
              <a:rPr lang="ru-RU" sz="2200" dirty="0" smtClean="0">
                <a:solidFill>
                  <a:schemeClr val="accent4">
                    <a:lumMod val="75000"/>
                  </a:schemeClr>
                </a:solidFill>
              </a:rPr>
            </a:br>
            <a:r>
              <a:rPr lang="ru-RU" sz="2200" dirty="0" smtClean="0">
                <a:solidFill>
                  <a:schemeClr val="accent4">
                    <a:lumMod val="75000"/>
                  </a:schemeClr>
                </a:solidFill>
              </a:rPr>
              <a:t>Из древесины получаются прочные и красивые деревянные изделия, в том числе, мебель. А сама рябина является прекрасным украшением приусадебного участка</a:t>
            </a:r>
            <a:r>
              <a:rPr lang="ru-RU" sz="2200" dirty="0" smtClean="0">
                <a:solidFill>
                  <a:schemeClr val="accent4">
                    <a:lumMod val="75000"/>
                  </a:schemeClr>
                </a:solidFill>
              </a:rPr>
              <a:t>.</a:t>
            </a:r>
            <a:r>
              <a:rPr lang="en-US" sz="2200" dirty="0" smtClean="0">
                <a:solidFill>
                  <a:schemeClr val="accent4">
                    <a:lumMod val="75000"/>
                  </a:schemeClr>
                </a:solidFill>
              </a:rPr>
              <a:t/>
            </a:r>
            <a:br>
              <a:rPr lang="en-US" sz="2200" dirty="0" smtClean="0">
                <a:solidFill>
                  <a:schemeClr val="accent4">
                    <a:lumMod val="75000"/>
                  </a:schemeClr>
                </a:solidFill>
              </a:rPr>
            </a:br>
            <a:r>
              <a:rPr lang="en-US" sz="2200" dirty="0" smtClean="0">
                <a:solidFill>
                  <a:schemeClr val="accent4">
                    <a:lumMod val="75000"/>
                  </a:schemeClr>
                </a:solidFill>
              </a:rPr>
              <a:t/>
            </a:r>
            <a:br>
              <a:rPr lang="en-US" sz="2200" dirty="0" smtClean="0">
                <a:solidFill>
                  <a:schemeClr val="accent4">
                    <a:lumMod val="75000"/>
                  </a:schemeClr>
                </a:solidFill>
              </a:rPr>
            </a:br>
            <a:r>
              <a:rPr lang="ru-RU" sz="2200" dirty="0" smtClean="0"/>
              <a:t> </a:t>
            </a:r>
            <a:r>
              <a:rPr lang="en-US" sz="2200" dirty="0" smtClean="0"/>
              <a:t>7</a:t>
            </a:r>
            <a:r>
              <a:rPr lang="ru-RU" sz="2200" dirty="0" smtClean="0"/>
              <a:t>.Ягоды </a:t>
            </a:r>
            <a:r>
              <a:rPr lang="ru-RU" sz="2200" dirty="0"/>
              <a:t>рябины </a:t>
            </a:r>
            <a:r>
              <a:rPr lang="ru-RU" sz="2200" dirty="0" smtClean="0"/>
              <a:t> </a:t>
            </a:r>
            <a:r>
              <a:rPr lang="ru-RU" sz="2200" dirty="0"/>
              <a:t>считаются символом </a:t>
            </a:r>
            <a:r>
              <a:rPr lang="en-US" sz="2200" dirty="0" smtClean="0"/>
              <a:t/>
            </a:r>
            <a:br>
              <a:rPr lang="en-US" sz="2200" dirty="0" smtClean="0"/>
            </a:br>
            <a:r>
              <a:rPr lang="ru-RU" sz="2200" dirty="0" smtClean="0"/>
              <a:t>семейного </a:t>
            </a:r>
            <a:r>
              <a:rPr lang="ru-RU" sz="2200" dirty="0"/>
              <a:t>счастья. Их выкладывают </a:t>
            </a:r>
            <a:r>
              <a:rPr lang="en-US" sz="2200" dirty="0" smtClean="0"/>
              <a:t/>
            </a:r>
            <a:br>
              <a:rPr lang="en-US" sz="2200" dirty="0" smtClean="0"/>
            </a:br>
            <a:r>
              <a:rPr lang="ru-RU" sz="2200" dirty="0" smtClean="0"/>
              <a:t>на </a:t>
            </a:r>
            <a:r>
              <a:rPr lang="ru-RU" sz="2200" dirty="0"/>
              <a:t>подоконник или между рамами</a:t>
            </a:r>
            <a:r>
              <a:rPr lang="ru-RU" sz="2200" dirty="0" smtClean="0"/>
              <a:t>.</a:t>
            </a:r>
            <a:r>
              <a:rPr lang="en-US" sz="2200" dirty="0" smtClean="0"/>
              <a:t/>
            </a:r>
            <a:br>
              <a:rPr lang="en-US" sz="2200" dirty="0" smtClean="0"/>
            </a:br>
            <a:r>
              <a:rPr lang="ru-RU" sz="2200" dirty="0" smtClean="0"/>
              <a:t> </a:t>
            </a:r>
            <a:r>
              <a:rPr lang="ru-RU" sz="2200" dirty="0"/>
              <a:t>Считается, что </a:t>
            </a:r>
            <a:r>
              <a:rPr lang="ru-RU" sz="2200" dirty="0" smtClean="0"/>
              <a:t>пока ягоды </a:t>
            </a:r>
            <a:r>
              <a:rPr lang="en-US" sz="2200" dirty="0" smtClean="0"/>
              <a:t/>
            </a:r>
            <a:br>
              <a:rPr lang="en-US" sz="2200" dirty="0" smtClean="0"/>
            </a:br>
            <a:r>
              <a:rPr lang="ru-RU" sz="2200" dirty="0" smtClean="0"/>
              <a:t>сохраняют </a:t>
            </a:r>
            <a:r>
              <a:rPr lang="ru-RU" sz="2200" dirty="0"/>
              <a:t>свой цвет</a:t>
            </a:r>
            <a:r>
              <a:rPr lang="ru-RU" sz="2200" dirty="0" smtClean="0"/>
              <a:t>,</a:t>
            </a:r>
            <a:r>
              <a:rPr lang="ru-RU" sz="2200" dirty="0" smtClean="0"/>
              <a:t> семейному</a:t>
            </a:r>
            <a:r>
              <a:rPr lang="en-US" sz="2200" dirty="0" smtClean="0"/>
              <a:t/>
            </a:r>
            <a:br>
              <a:rPr lang="en-US" sz="2200" dirty="0" smtClean="0"/>
            </a:br>
            <a:r>
              <a:rPr lang="ru-RU" sz="2200" dirty="0" smtClean="0"/>
              <a:t> союзу </a:t>
            </a:r>
            <a:r>
              <a:rPr lang="ru-RU" sz="2200" dirty="0"/>
              <a:t>ничего не грозит. </a:t>
            </a:r>
            <a:r>
              <a:rPr lang="ru-RU" sz="2000" dirty="0" smtClean="0"/>
              <a:t/>
            </a:r>
            <a:br>
              <a:rPr lang="ru-RU" sz="2000" dirty="0" smtClean="0"/>
            </a:br>
            <a:endParaRPr lang="ru-RU" sz="2000" b="0" strike="noStrike" spc="-1" dirty="0">
              <a:solidFill>
                <a:srgbClr val="000000"/>
              </a:solidFill>
              <a:latin typeface="Constantia"/>
            </a:endParaRPr>
          </a:p>
        </p:txBody>
      </p:sp>
      <p:pic>
        <p:nvPicPr>
          <p:cNvPr id="57346" name="Picture 2" descr="C:\Users\user\Desktop\Юля-папка\проект Рябина\РЯБИНА ЛАРИОНОВА\5-11.jpg"/>
          <p:cNvPicPr>
            <a:picLocks noChangeAspect="1" noChangeArrowheads="1"/>
          </p:cNvPicPr>
          <p:nvPr/>
        </p:nvPicPr>
        <p:blipFill>
          <a:blip r:embed="rId2"/>
          <a:srcRect/>
          <a:stretch>
            <a:fillRect/>
          </a:stretch>
        </p:blipFill>
        <p:spPr bwMode="auto">
          <a:xfrm>
            <a:off x="5429256" y="3758361"/>
            <a:ext cx="3500462" cy="2818654"/>
          </a:xfrm>
          <a:prstGeom prst="rect">
            <a:avLst/>
          </a:prstGeom>
          <a:noFill/>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PlaceHolder 1"/>
          <p:cNvSpPr>
            <a:spLocks noGrp="1"/>
          </p:cNvSpPr>
          <p:nvPr>
            <p:ph type="title"/>
          </p:nvPr>
        </p:nvSpPr>
        <p:spPr>
          <a:xfrm>
            <a:off x="571472" y="500042"/>
            <a:ext cx="6000792" cy="4357718"/>
          </a:xfrm>
          <a:prstGeom prst="rect">
            <a:avLst/>
          </a:prstGeom>
          <a:noFill/>
          <a:ln w="0">
            <a:noFill/>
          </a:ln>
        </p:spPr>
        <p:txBody>
          <a:bodyPr lIns="0" rIns="0" bIns="0" anchor="b">
            <a:noAutofit/>
          </a:bodyPr>
          <a:lstStyle/>
          <a:p>
            <a:pPr algn="ctr">
              <a:lnSpc>
                <a:spcPct val="100000"/>
              </a:lnSpc>
            </a:pPr>
            <a:r>
              <a:rPr lang="ru-RU" sz="2400" dirty="0" smtClean="0">
                <a:solidFill>
                  <a:srgbClr val="00B050"/>
                </a:solidFill>
              </a:rPr>
              <a:t>8.Рябину </a:t>
            </a:r>
            <a:r>
              <a:rPr lang="ru-RU" sz="2400" dirty="0">
                <a:solidFill>
                  <a:srgbClr val="00B050"/>
                </a:solidFill>
              </a:rPr>
              <a:t>можно найти в узорах вышитых рубах, рушников и скатертей. Очень любима рябина мастерами хохломской росписи. Нарисованная и вышитая рябина так же, как и настоящая, играет роль оберега семейного счастья</a:t>
            </a:r>
            <a:r>
              <a:rPr lang="ru-RU" sz="2400" dirty="0" smtClean="0">
                <a:solidFill>
                  <a:srgbClr val="00B050"/>
                </a:solidFill>
              </a:rPr>
              <a:t>.</a:t>
            </a:r>
            <a:r>
              <a:rPr lang="en-US" sz="2400" dirty="0" smtClean="0"/>
              <a:t/>
            </a:r>
            <a:br>
              <a:rPr lang="en-US" sz="2400" dirty="0" smtClean="0"/>
            </a:br>
            <a:r>
              <a:rPr lang="en-US" sz="2400" dirty="0" smtClean="0"/>
              <a:t/>
            </a:r>
            <a:br>
              <a:rPr lang="en-US" sz="2400" dirty="0" smtClean="0"/>
            </a:br>
            <a:r>
              <a:rPr lang="ru-RU" sz="2400" dirty="0"/>
              <a:t> </a:t>
            </a:r>
            <a:r>
              <a:rPr lang="ru-RU" sz="2400" dirty="0" smtClean="0">
                <a:solidFill>
                  <a:srgbClr val="7030A0"/>
                </a:solidFill>
              </a:rPr>
              <a:t>9.Оказывается</a:t>
            </a:r>
            <a:r>
              <a:rPr lang="ru-RU" sz="2400" dirty="0">
                <a:solidFill>
                  <a:srgbClr val="7030A0"/>
                </a:solidFill>
              </a:rPr>
              <a:t>, рябина легко снимает стресс у человека. Для этого достаточно только прислониться к дереву спиной и закрыть глаза.</a:t>
            </a:r>
            <a:endParaRPr lang="ru-RU" sz="2400" b="0" strike="noStrike" spc="-1" dirty="0">
              <a:solidFill>
                <a:srgbClr val="7030A0"/>
              </a:solidFill>
              <a:latin typeface="Constantia"/>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PlaceHolder 1"/>
          <p:cNvSpPr>
            <a:spLocks noGrp="1"/>
          </p:cNvSpPr>
          <p:nvPr>
            <p:ph type="title"/>
          </p:nvPr>
        </p:nvSpPr>
        <p:spPr>
          <a:xfrm>
            <a:off x="1115640" y="3285000"/>
            <a:ext cx="7005240" cy="3072958"/>
          </a:xfrm>
          <a:prstGeom prst="rect">
            <a:avLst/>
          </a:prstGeom>
          <a:noFill/>
          <a:ln w="0">
            <a:noFill/>
          </a:ln>
        </p:spPr>
        <p:txBody>
          <a:bodyPr lIns="0" rIns="0" bIns="0" anchor="b">
            <a:noAutofit/>
          </a:bodyPr>
          <a:lstStyle/>
          <a:p>
            <a:pPr algn="l"/>
            <a:r>
              <a:rPr lang="ru-RU" sz="2200" dirty="0"/>
              <a:t>Какие птицы любят ягоды рябины? </a:t>
            </a:r>
            <a:r>
              <a:rPr lang="ru-RU" sz="2200" dirty="0" smtClean="0"/>
              <a:t/>
            </a:r>
            <a:br>
              <a:rPr lang="ru-RU" sz="2200" dirty="0" smtClean="0"/>
            </a:br>
            <a:r>
              <a:rPr lang="ru-RU" sz="2200" dirty="0"/>
              <a:t/>
            </a:r>
            <a:br>
              <a:rPr lang="ru-RU" sz="2200" dirty="0"/>
            </a:br>
            <a:r>
              <a:rPr lang="ru-RU" sz="2200" dirty="0"/>
              <a:t>        Увешанные красивыми яркими гроздями, ветки рябины привлекают многих птиц, которые зимуют в наших краях. Созревают плоды в сентябре, но большей сладости они набирают, когда </a:t>
            </a:r>
            <a:r>
              <a:rPr lang="ru-RU" sz="2200" dirty="0" smtClean="0"/>
              <a:t>становится</a:t>
            </a:r>
            <a:br>
              <a:rPr lang="ru-RU" sz="2200" dirty="0" smtClean="0"/>
            </a:br>
            <a:r>
              <a:rPr lang="ru-RU" sz="2200" dirty="0" smtClean="0"/>
              <a:t>холодно</a:t>
            </a:r>
            <a:r>
              <a:rPr lang="ru-RU" sz="2200" dirty="0"/>
              <a:t>. </a:t>
            </a:r>
            <a:br>
              <a:rPr lang="ru-RU" sz="2200" dirty="0"/>
            </a:br>
            <a:r>
              <a:rPr lang="ru-RU" sz="2200" dirty="0"/>
              <a:t>        Теплолюбивые птицы улетают осенью на юг, а взамен прилетают пернатые, которые привыкли жить в северных широтах. Среди пернатых «туристов» «</a:t>
            </a:r>
            <a:r>
              <a:rPr lang="ru-RU" sz="2200" dirty="0" err="1"/>
              <a:t>поедателями</a:t>
            </a:r>
            <a:r>
              <a:rPr lang="ru-RU" sz="2200" dirty="0"/>
              <a:t>» являются снегири, дрозд-рябинник, свиристель, клесты. Среди постоянных обитателей рябину в холодную пору ест синица. Другие жители городов — ворона серая, сойка, голубь, рябчик не прочь полакомиться ягодами, когда ничего другого найти не удается. </a:t>
            </a:r>
            <a:endParaRPr lang="ru-RU" sz="2200" b="0" strike="noStrike" spc="-1" dirty="0">
              <a:solidFill>
                <a:srgbClr val="000000"/>
              </a:solidFill>
              <a:latin typeface="Constantia"/>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PlaceHolder 1"/>
          <p:cNvSpPr>
            <a:spLocks noGrp="1"/>
          </p:cNvSpPr>
          <p:nvPr>
            <p:ph type="title"/>
          </p:nvPr>
        </p:nvSpPr>
        <p:spPr>
          <a:xfrm>
            <a:off x="1142976" y="428604"/>
            <a:ext cx="7005240" cy="2930082"/>
          </a:xfrm>
          <a:prstGeom prst="rect">
            <a:avLst/>
          </a:prstGeom>
          <a:noFill/>
          <a:ln w="0">
            <a:noFill/>
          </a:ln>
        </p:spPr>
        <p:txBody>
          <a:bodyPr lIns="0" rIns="0" bIns="0" anchor="b">
            <a:noAutofit/>
          </a:bodyPr>
          <a:lstStyle/>
          <a:p>
            <a:r>
              <a:rPr lang="ru-RU" sz="2200" dirty="0"/>
              <a:t>Птицы помогают распространять семена рябины по всей округе. Такие пернатые, как дрозд и свиристель, поедают ягоды целиком, их желудок не способен переварить семена....</a:t>
            </a:r>
            <a:br>
              <a:rPr lang="ru-RU" sz="2200" dirty="0"/>
            </a:br>
            <a:r>
              <a:rPr lang="ru-RU" sz="2200" dirty="0"/>
              <a:t>       Испражняясь, птицы распространяют семена в той местности, где находятся, увеличивая тем самым численность плодовых деревьев. </a:t>
            </a:r>
            <a:endParaRPr lang="ru-RU" sz="2200" b="0" strike="noStrike" spc="-1" dirty="0">
              <a:solidFill>
                <a:srgbClr val="000000"/>
              </a:solidFill>
              <a:latin typeface="Constantia"/>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repl">
                                        <p:cTn id="7" dur="1000" fill="hold"/>
                                        <p:tgtEl>
                                          <p:spTgt spid="146"/>
                                        </p:tgtEl>
                                        <p:attrNameLst>
                                          <p:attrName>ppt_w</p:attrName>
                                        </p:attrNameLst>
                                      </p:cBhvr>
                                      <p:tavLst>
                                        <p:tav tm="0">
                                          <p:val>
                                            <p:fltVal val="0"/>
                                          </p:val>
                                        </p:tav>
                                        <p:tav tm="100000">
                                          <p:val>
                                            <p:strVal val="#ppt_w"/>
                                          </p:val>
                                        </p:tav>
                                      </p:tavLst>
                                    </p:anim>
                                    <p:anim calcmode="lin" valueType="num">
                                      <p:cBhvr additive="repl">
                                        <p:cTn id="8" dur="1000" fill="hold"/>
                                        <p:tgtEl>
                                          <p:spTgt spid="1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7"/>
          <p:cNvGraphicFramePr/>
          <p:nvPr>
            <p:extLst>
              <p:ext uri="{D42A27DB-BD31-4B8C-83A1-F6EECF244321}">
                <p14:modId xmlns:p14="http://schemas.microsoft.com/office/powerpoint/2010/main" xmlns:mc="http://schemas.openxmlformats.org/markup-compatibility/2006" xmlns:p15="http://schemas.microsoft.com/office/powerpoint/2012/main" xmlns="" val="3049823184"/>
              </p:ext>
            </p:extLst>
          </p:nvPr>
        </p:nvGraphicFramePr>
        <p:xfrm>
          <a:off x="251640" y="188640"/>
          <a:ext cx="4357440" cy="1208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5" name="Прямоугольник 3"/>
          <p:cNvSpPr/>
          <p:nvPr/>
        </p:nvSpPr>
        <p:spPr>
          <a:xfrm>
            <a:off x="4788000" y="1484640"/>
            <a:ext cx="3888000" cy="700200"/>
          </a:xfrm>
          <a:prstGeom prst="rect">
            <a:avLst/>
          </a:prstGeom>
          <a:noFill/>
          <a:ln w="0">
            <a:noFill/>
          </a:ln>
        </p:spPr>
        <p:style>
          <a:lnRef idx="2">
            <a:scrgbClr r="0" g="0" b="0"/>
          </a:lnRef>
          <a:fillRef idx="0">
            <a:scrgbClr r="0" g="0" b="0"/>
          </a:fillRef>
          <a:effectRef idx="0">
            <a:scrgbClr r="0" g="0" b="0"/>
          </a:effectRef>
          <a:fontRef idx="minor"/>
        </p:style>
        <p:txBody>
          <a:bodyPr lIns="90000" tIns="45000" rIns="90000" bIns="45000" numCol="1" spcCol="1440" anchor="t">
            <a:spAutoFit/>
          </a:bodyPr>
          <a:lstStyle/>
          <a:p>
            <a:pPr>
              <a:lnSpc>
                <a:spcPct val="100000"/>
              </a:lnSpc>
            </a:pPr>
            <a:endParaRPr lang="ru-RU" sz="1800" b="0" strike="noStrike" spc="-1">
              <a:latin typeface="Arial"/>
            </a:endParaRPr>
          </a:p>
          <a:p>
            <a:pPr>
              <a:lnSpc>
                <a:spcPct val="100000"/>
              </a:lnSpc>
            </a:pPr>
            <a:endParaRPr lang="ru-RU" sz="1800" b="0" strike="noStrike" spc="-1">
              <a:latin typeface="Arial"/>
            </a:endParaRPr>
          </a:p>
        </p:txBody>
      </p:sp>
      <p:sp>
        <p:nvSpPr>
          <p:cNvPr id="166" name="Прямоугольник 4"/>
          <p:cNvSpPr/>
          <p:nvPr/>
        </p:nvSpPr>
        <p:spPr>
          <a:xfrm>
            <a:off x="395640" y="2857496"/>
            <a:ext cx="7920360" cy="398655"/>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a:lnSpc>
                <a:spcPct val="100000"/>
              </a:lnSpc>
            </a:pPr>
            <a:r>
              <a:rPr lang="ru-RU" sz="2000" b="1" strike="noStrike" spc="-1" dirty="0" smtClean="0">
                <a:solidFill>
                  <a:srgbClr val="000000"/>
                </a:solidFill>
                <a:latin typeface="Bookman Old Style"/>
              </a:rPr>
              <a:t> </a:t>
            </a:r>
            <a:endParaRPr lang="ru-RU" sz="2000" b="0" strike="noStrike" spc="-1" dirty="0">
              <a:latin typeface="Arial"/>
            </a:endParaRPr>
          </a:p>
        </p:txBody>
      </p:sp>
      <p:pic>
        <p:nvPicPr>
          <p:cNvPr id="168" name="Рисунок 5"/>
          <p:cNvPicPr/>
          <p:nvPr/>
        </p:nvPicPr>
        <p:blipFill>
          <a:blip r:embed="rId6"/>
          <a:stretch/>
        </p:blipFill>
        <p:spPr>
          <a:xfrm>
            <a:off x="5715008" y="4572008"/>
            <a:ext cx="2986920" cy="2066400"/>
          </a:xfrm>
          <a:prstGeom prst="rect">
            <a:avLst/>
          </a:prstGeom>
          <a:ln w="0">
            <a:noFill/>
          </a:ln>
        </p:spPr>
      </p:pic>
      <p:sp>
        <p:nvSpPr>
          <p:cNvPr id="8" name="Прямоугольник 7"/>
          <p:cNvSpPr/>
          <p:nvPr/>
        </p:nvSpPr>
        <p:spPr>
          <a:xfrm>
            <a:off x="571472" y="1500174"/>
            <a:ext cx="7786742" cy="3785652"/>
          </a:xfrm>
          <a:prstGeom prst="rect">
            <a:avLst/>
          </a:prstGeom>
        </p:spPr>
        <p:txBody>
          <a:bodyPr wrap="square">
            <a:spAutoFit/>
          </a:bodyPr>
          <a:lstStyle/>
          <a:p>
            <a:r>
              <a:rPr lang="ru-RU" sz="2400" dirty="0" smtClean="0">
                <a:cs typeface="Aharoni" pitchFamily="2" charset="-79"/>
              </a:rPr>
              <a:t>Снегирь </a:t>
            </a:r>
            <a:r>
              <a:rPr lang="ru-RU" sz="2400" dirty="0" smtClean="0">
                <a:cs typeface="Aharoni" pitchFamily="2" charset="-79"/>
              </a:rPr>
              <a:t>зимой питается в основном плодами рябины. Когда стая подлетает к дереву, самцы пропускают вперед самок, позволяя им выбрать наиболее сочные плоды, а затем приступают к трапезе сами. Снегири поглощают только семена, не трогая мякоть. После их трапезы на земле и на дереве остаются ягоды, при виде которых складывается впечатление, что их пожевали, а </a:t>
            </a:r>
            <a:r>
              <a:rPr lang="ru-RU" sz="2400" dirty="0" smtClean="0">
                <a:cs typeface="Aharoni" pitchFamily="2" charset="-79"/>
              </a:rPr>
              <a:t>потом</a:t>
            </a:r>
            <a:r>
              <a:rPr lang="ru-RU" sz="2400" dirty="0" smtClean="0">
                <a:cs typeface="Aharoni" pitchFamily="2" charset="-79"/>
              </a:rPr>
              <a:t> </a:t>
            </a:r>
            <a:r>
              <a:rPr lang="ru-RU" sz="2400" dirty="0" smtClean="0">
                <a:cs typeface="Aharoni" pitchFamily="2" charset="-79"/>
              </a:rPr>
              <a:t>кинули на землю</a:t>
            </a:r>
            <a:r>
              <a:rPr lang="ru-RU" sz="2400" dirty="0" smtClean="0">
                <a:cs typeface="Aharoni" pitchFamily="2" charset="-79"/>
              </a:rPr>
              <a:t>.</a:t>
            </a:r>
          </a:p>
          <a:p>
            <a:endParaRPr lang="ru-RU" sz="2400" dirty="0" smtClean="0">
              <a:cs typeface="Aharoni" pitchFamily="2" charset="-79"/>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2053</TotalTime>
  <Words>876</Words>
  <Application>LibreOffice/7.2.0.4$Windows_X86_64 LibreOffice_project/9a9c6381e3f7a62afc1329bd359cc48accb6435b</Application>
  <PresentationFormat>Экран (4:3)</PresentationFormat>
  <Paragraphs>77</Paragraphs>
  <Slides>21</Slides>
  <Notes>0</Notes>
  <HiddenSlides>0</HiddenSlides>
  <MMClips>0</MMClips>
  <ScaleCrop>false</ScaleCrop>
  <HeadingPairs>
    <vt:vector size="6" baseType="variant">
      <vt:variant>
        <vt:lpstr>Тема</vt:lpstr>
      </vt:variant>
      <vt:variant>
        <vt:i4>3</vt:i4>
      </vt:variant>
      <vt:variant>
        <vt:lpstr>Внедренные серверы OLE</vt:lpstr>
      </vt:variant>
      <vt:variant>
        <vt:i4>1</vt:i4>
      </vt:variant>
      <vt:variant>
        <vt:lpstr>Заголовки слайдов</vt:lpstr>
      </vt:variant>
      <vt:variant>
        <vt:i4>21</vt:i4>
      </vt:variant>
    </vt:vector>
  </HeadingPairs>
  <TitlesOfParts>
    <vt:vector size="25" baseType="lpstr">
      <vt:lpstr>Office Theme</vt:lpstr>
      <vt:lpstr>Office Theme</vt:lpstr>
      <vt:lpstr>Office Theme</vt:lpstr>
      <vt:lpstr>Слайд Microsoft Office PowerPoint</vt:lpstr>
      <vt:lpstr>Слайд 1</vt:lpstr>
      <vt:lpstr>Слайд 2</vt:lpstr>
      <vt:lpstr>  </vt:lpstr>
      <vt:lpstr>  Когда я стала искать информацию о дереве рябина, то узнала много интересных фактов.  Оказывается: </vt:lpstr>
      <vt:lpstr> Ягоды рябины можно употреблять в пищу как в свежем виде, так и в приготовленном. Из рябины делают компоты, варенья, желе, мармелад, кисели, джемы.   6.Ягоды рябины сушат и вымачивают.  Из древесины получаются прочные и красивые деревянные изделия, в том числе, мебель. А сама рябина является прекрасным украшением приусадебного участка.   7.Ягоды рябины  считаются символом  семейного счастья. Их выкладывают  на подоконник или между рамами.  Считается, что пока ягоды  сохраняют свой цвет, семейному  союзу ничего не грозит.  </vt:lpstr>
      <vt:lpstr>8.Рябину можно найти в узорах вышитых рубах, рушников и скатертей. Очень любима рябина мастерами хохломской росписи. Нарисованная и вышитая рябина так же, как и настоящая, играет роль оберега семейного счастья.   9.Оказывается, рябина легко снимает стресс у человека. Для этого достаточно только прислониться к дереву спиной и закрыть глаза.</vt:lpstr>
      <vt:lpstr>Какие птицы любят ягоды рябины?           Увешанные красивыми яркими гроздями, ветки рябины привлекают многих птиц, которые зимуют в наших краях. Созревают плоды в сентябре, но большей сладости они набирают, когда становится холодно.          Теплолюбивые птицы улетают осенью на юг, а взамен прилетают пернатые, которые привыкли жить в северных широтах. Среди пернатых «туристов» «поедателями» являются снегири, дрозд-рябинник, свиристель, клесты. Среди постоянных обитателей рябину в холодную пору ест синица. Другие жители городов — ворона серая, сойка, голубь, рябчик не прочь полакомиться ягодами, когда ничего другого найти не удается. </vt:lpstr>
      <vt:lpstr>Птицы помогают распространять семена рябины по всей округе. Такие пернатые, как дрозд и свиристель, поедают ягоды целиком, их желудок не способен переварить семена....        Испражняясь, птицы распространяют семена в той местности, где находятся, увеличивая тем самым численность плодовых деревьев. </vt:lpstr>
      <vt:lpstr>Слайд 9</vt:lpstr>
      <vt:lpstr> Дрозд -рябинник может питаться растительной и животной пищей. Их излюбленным лакомством остается рябина. Они налетают целой стаей на дерево, издавая стрекочущие звуки. При наличии рядом с обычной рябиной куста с культурными ягодами, птицы в первую очередь объедят сладкие плоды. К тому же, такие «деликатесные» деревья птицы запоминают, и в следующем году прилетят туда снова, приведя и свою колонию. Зимой рябинник нацеленно ищет для пищи ягоды рябины, часто можно наблюдать, как они вместе со свиристелями обносят дерево. </vt:lpstr>
      <vt:lpstr>Слайд 11</vt:lpstr>
      <vt:lpstr>Слайд 12</vt:lpstr>
      <vt:lpstr>1. Проводя исследования и наблюдения за рябиной, мне удалось запечатлеть разных птиц на дереве. Это был фазан, стая голубых сорок и синиц.</vt:lpstr>
      <vt:lpstr>Слайд 14</vt:lpstr>
      <vt:lpstr>Слайд 15</vt:lpstr>
      <vt:lpstr>Слайд 16</vt:lpstr>
      <vt:lpstr>Слайд 17</vt:lpstr>
      <vt:lpstr>Я решила узнать сколько лет нашей рябине и кто из работников школы посадил это дерево. Для этого я провела интервью с работниками школы.</vt:lpstr>
      <vt:lpstr>Слайд 19</vt:lpstr>
      <vt:lpstr>Слайд 20</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Секреты  Кока – колы</dc:title>
  <dc:subject/>
  <dc:creator>Admin</dc:creator>
  <dc:description/>
  <cp:lastModifiedBy>user</cp:lastModifiedBy>
  <cp:revision>216</cp:revision>
  <dcterms:created xsi:type="dcterms:W3CDTF">2015-03-10T06:31:38Z</dcterms:created>
  <dcterms:modified xsi:type="dcterms:W3CDTF">2022-03-29T15:45:49Z</dcterms:modified>
  <dc:language>ru-RU</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Экран (4:3)</vt:lpwstr>
  </property>
  <property fmtid="{D5CDD505-2E9C-101B-9397-08002B2CF9AE}" pid="3" name="Slides">
    <vt:i4>13</vt:i4>
  </property>
</Properties>
</file>